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9" r:id="rId3"/>
    <p:sldId id="261" r:id="rId4"/>
    <p:sldId id="258" r:id="rId5"/>
    <p:sldId id="260" r:id="rId6"/>
    <p:sldId id="263" r:id="rId7"/>
    <p:sldId id="262" r:id="rId8"/>
    <p:sldId id="265" r:id="rId9"/>
    <p:sldId id="266"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4CC861-B526-4F4C-BB4A-044EE9A33D98}" type="datetimeFigureOut">
              <a:rPr lang="en-AU" smtClean="0"/>
              <a:t>28/12/2021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239BD6-EB29-4011-A62C-2CB7FEE68F3C}" type="slidenum">
              <a:rPr lang="en-AU" smtClean="0"/>
              <a:t>‹#›</a:t>
            </a:fld>
            <a:endParaRPr lang="en-AU"/>
          </a:p>
        </p:txBody>
      </p:sp>
    </p:spTree>
    <p:extLst>
      <p:ext uri="{BB962C8B-B14F-4D97-AF65-F5344CB8AC3E}">
        <p14:creationId xmlns:p14="http://schemas.microsoft.com/office/powerpoint/2010/main" val="1356543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12/28/2021</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194522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12/28/2021</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203691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12/28/2021</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77765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12/28/2021</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193883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12/28/2021</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32032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12/28/2021</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36199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12/28/2021</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66521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12/28/2021</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655213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12/28/2021</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576407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12/28/2021</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780026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12/28/2021</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89448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12/28/2021</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316973325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hyperlink" Target="https://www.flickr.com/photos/145558967@N03/40419666643/"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145558967@N03/40419666643/" TargetMode="Externa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hyperlink" Target="https://www.flickr.com/photos/145558967@N03/4041966664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hyperlink" Target="https://www.flickr.com/photos/145558967@N03/4041966664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hyperlink" Target="https://www.flickr.com/photos/145558967@N03/40419666643/" TargetMode="Externa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https://www.flickr.com/photos/145558967@N03/40419666643/" TargetMode="Externa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3.jp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6" name="Rectangle 195">
            <a:extLst>
              <a:ext uri="{FF2B5EF4-FFF2-40B4-BE49-F238E27FC236}">
                <a16:creationId xmlns:a16="http://schemas.microsoft.com/office/drawing/2014/main" id="{2E702296-C979-4148-99DB-E5913F81F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0C37BE43-110C-4BB0-8B49-D8C3689305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4750"/>
            <a:ext cx="12192000" cy="256325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4E9604-9CE1-4AA9-8698-0F73C35D44F4}"/>
              </a:ext>
            </a:extLst>
          </p:cNvPr>
          <p:cNvSpPr>
            <a:spLocks noGrp="1"/>
          </p:cNvSpPr>
          <p:nvPr>
            <p:ph type="ctrTitle"/>
          </p:nvPr>
        </p:nvSpPr>
        <p:spPr>
          <a:xfrm>
            <a:off x="1153460" y="4790895"/>
            <a:ext cx="9885081" cy="998522"/>
          </a:xfrm>
        </p:spPr>
        <p:txBody>
          <a:bodyPr>
            <a:normAutofit/>
          </a:bodyPr>
          <a:lstStyle/>
          <a:p>
            <a:r>
              <a:rPr lang="en-AU" sz="4000"/>
              <a:t>Crime in Victoria</a:t>
            </a:r>
          </a:p>
        </p:txBody>
      </p:sp>
      <p:sp>
        <p:nvSpPr>
          <p:cNvPr id="3" name="Subtitle 2">
            <a:extLst>
              <a:ext uri="{FF2B5EF4-FFF2-40B4-BE49-F238E27FC236}">
                <a16:creationId xmlns:a16="http://schemas.microsoft.com/office/drawing/2014/main" id="{BD20411F-4258-4EE5-A22E-75BF324EFA50}"/>
              </a:ext>
            </a:extLst>
          </p:cNvPr>
          <p:cNvSpPr>
            <a:spLocks noGrp="1"/>
          </p:cNvSpPr>
          <p:nvPr>
            <p:ph type="subTitle" idx="1"/>
          </p:nvPr>
        </p:nvSpPr>
        <p:spPr>
          <a:xfrm>
            <a:off x="3071906" y="5981700"/>
            <a:ext cx="6048188" cy="655793"/>
          </a:xfrm>
        </p:spPr>
        <p:txBody>
          <a:bodyPr>
            <a:normAutofit/>
          </a:bodyPr>
          <a:lstStyle/>
          <a:p>
            <a:r>
              <a:rPr lang="en-AU" sz="1200"/>
              <a:t>Latest CRIME STATISTICS</a:t>
            </a:r>
          </a:p>
        </p:txBody>
      </p:sp>
      <p:pic>
        <p:nvPicPr>
          <p:cNvPr id="1028" name="Picture 4" descr="See the source image">
            <a:extLst>
              <a:ext uri="{FF2B5EF4-FFF2-40B4-BE49-F238E27FC236}">
                <a16:creationId xmlns:a16="http://schemas.microsoft.com/office/drawing/2014/main" id="{9F0284A3-52E2-465E-9074-560E06AAE90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81" r="12852" b="-1"/>
          <a:stretch/>
        </p:blipFill>
        <p:spPr bwMode="auto">
          <a:xfrm>
            <a:off x="-1418" y="-28033"/>
            <a:ext cx="6115364" cy="435066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nightimepic of victoria australia">
            <a:extLst>
              <a:ext uri="{FF2B5EF4-FFF2-40B4-BE49-F238E27FC236}">
                <a16:creationId xmlns:a16="http://schemas.microsoft.com/office/drawing/2014/main" id="{F608688F-3716-4C87-8DF7-60A1438584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 r="6753" b="1"/>
          <a:stretch/>
        </p:blipFill>
        <p:spPr bwMode="auto">
          <a:xfrm>
            <a:off x="6101403" y="-28033"/>
            <a:ext cx="6084998" cy="4350660"/>
          </a:xfrm>
          <a:prstGeom prst="rect">
            <a:avLst/>
          </a:prstGeom>
          <a:noFill/>
          <a:extLst>
            <a:ext uri="{909E8E84-426E-40DD-AFC4-6F175D3DCCD1}">
              <a14:hiddenFill xmlns:a14="http://schemas.microsoft.com/office/drawing/2010/main">
                <a:solidFill>
                  <a:srgbClr val="FFFFFF"/>
                </a:solidFill>
              </a14:hiddenFill>
            </a:ext>
          </a:extLst>
        </p:spPr>
      </p:pic>
      <p:grpSp>
        <p:nvGrpSpPr>
          <p:cNvPr id="200" name="Group 199">
            <a:extLst>
              <a:ext uri="{FF2B5EF4-FFF2-40B4-BE49-F238E27FC236}">
                <a16:creationId xmlns:a16="http://schemas.microsoft.com/office/drawing/2014/main" id="{5A9A51B5-7383-4F9E-B8A0-B893EA5350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0" y="4035487"/>
            <a:ext cx="12140419" cy="599027"/>
            <a:chOff x="5599" y="4035487"/>
            <a:chExt cx="12243348" cy="599027"/>
          </a:xfrm>
        </p:grpSpPr>
        <p:sp>
          <p:nvSpPr>
            <p:cNvPr id="201" name="Freeform 6">
              <a:extLst>
                <a:ext uri="{FF2B5EF4-FFF2-40B4-BE49-F238E27FC236}">
                  <a16:creationId xmlns:a16="http://schemas.microsoft.com/office/drawing/2014/main" id="{C0461191-24F1-4F93-9F02-3A7569159D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38465" y="446886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105">
              <a:extLst>
                <a:ext uri="{FF2B5EF4-FFF2-40B4-BE49-F238E27FC236}">
                  <a16:creationId xmlns:a16="http://schemas.microsoft.com/office/drawing/2014/main" id="{647E3387-CFC9-4C36-A79D-939BC578F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64027" y="404067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06">
              <a:extLst>
                <a:ext uri="{FF2B5EF4-FFF2-40B4-BE49-F238E27FC236}">
                  <a16:creationId xmlns:a16="http://schemas.microsoft.com/office/drawing/2014/main" id="{D2878C78-786C-4185-95DB-51B633DDBB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6290" y="405210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07">
              <a:extLst>
                <a:ext uri="{FF2B5EF4-FFF2-40B4-BE49-F238E27FC236}">
                  <a16:creationId xmlns:a16="http://schemas.microsoft.com/office/drawing/2014/main" id="{8828D5AD-323B-4750-A953-44E8C61FEA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04165" y="412880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08">
              <a:extLst>
                <a:ext uri="{FF2B5EF4-FFF2-40B4-BE49-F238E27FC236}">
                  <a16:creationId xmlns:a16="http://schemas.microsoft.com/office/drawing/2014/main" id="{4BA20396-483D-478A-A01F-741A3B3E78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9517" y="406434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109">
              <a:extLst>
                <a:ext uri="{FF2B5EF4-FFF2-40B4-BE49-F238E27FC236}">
                  <a16:creationId xmlns:a16="http://schemas.microsoft.com/office/drawing/2014/main" id="{13E2350F-1CAC-4607-AECF-1E0F5BAC14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71592" y="406760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10">
              <a:extLst>
                <a:ext uri="{FF2B5EF4-FFF2-40B4-BE49-F238E27FC236}">
                  <a16:creationId xmlns:a16="http://schemas.microsoft.com/office/drawing/2014/main" id="{720523B9-96EA-403E-82F6-0E83F24553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0568" y="406935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111">
              <a:extLst>
                <a:ext uri="{FF2B5EF4-FFF2-40B4-BE49-F238E27FC236}">
                  <a16:creationId xmlns:a16="http://schemas.microsoft.com/office/drawing/2014/main" id="{A95DEB16-3E2C-4BF9-8EE9-8E3F574B98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12831" y="407984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112">
              <a:extLst>
                <a:ext uri="{FF2B5EF4-FFF2-40B4-BE49-F238E27FC236}">
                  <a16:creationId xmlns:a16="http://schemas.microsoft.com/office/drawing/2014/main" id="{AA2E0BA7-F0E4-40AA-9B35-12E83B30B5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0890" y="403548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122">
              <a:extLst>
                <a:ext uri="{FF2B5EF4-FFF2-40B4-BE49-F238E27FC236}">
                  <a16:creationId xmlns:a16="http://schemas.microsoft.com/office/drawing/2014/main" id="{B8082459-F7E7-47A5-8276-B27DE8C30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7982" y="436956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23">
              <a:extLst>
                <a:ext uri="{FF2B5EF4-FFF2-40B4-BE49-F238E27FC236}">
                  <a16:creationId xmlns:a16="http://schemas.microsoft.com/office/drawing/2014/main" id="{6F19D410-1387-46D2-931C-9AF30DF7A0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6124" y="4338963"/>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130">
              <a:extLst>
                <a:ext uri="{FF2B5EF4-FFF2-40B4-BE49-F238E27FC236}">
                  <a16:creationId xmlns:a16="http://schemas.microsoft.com/office/drawing/2014/main" id="{EA4DF18E-30B5-4091-AB32-CF51DFC8D6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475" y="433580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31">
              <a:extLst>
                <a:ext uri="{FF2B5EF4-FFF2-40B4-BE49-F238E27FC236}">
                  <a16:creationId xmlns:a16="http://schemas.microsoft.com/office/drawing/2014/main" id="{36289BD7-CCB4-43B7-AAE0-6B8FBE4CF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8617" y="436670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132">
              <a:extLst>
                <a:ext uri="{FF2B5EF4-FFF2-40B4-BE49-F238E27FC236}">
                  <a16:creationId xmlns:a16="http://schemas.microsoft.com/office/drawing/2014/main" id="{DAB2C40C-5E10-478A-BCDE-FC2F52109E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86093" y="440812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34">
              <a:extLst>
                <a:ext uri="{FF2B5EF4-FFF2-40B4-BE49-F238E27FC236}">
                  <a16:creationId xmlns:a16="http://schemas.microsoft.com/office/drawing/2014/main" id="{7A892338-8ED9-4DE0-A75A-BF19A9A5DE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2390" y="4414096"/>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135">
              <a:extLst>
                <a:ext uri="{FF2B5EF4-FFF2-40B4-BE49-F238E27FC236}">
                  <a16:creationId xmlns:a16="http://schemas.microsoft.com/office/drawing/2014/main" id="{7BB8150C-C46D-4281-8C03-8395775B08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430" y="4320194"/>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41">
              <a:extLst>
                <a:ext uri="{FF2B5EF4-FFF2-40B4-BE49-F238E27FC236}">
                  <a16:creationId xmlns:a16="http://schemas.microsoft.com/office/drawing/2014/main" id="{2CE23BC4-B0AA-44E5-A617-E0040C6591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83320" y="4394603"/>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91">
              <a:extLst>
                <a:ext uri="{FF2B5EF4-FFF2-40B4-BE49-F238E27FC236}">
                  <a16:creationId xmlns:a16="http://schemas.microsoft.com/office/drawing/2014/main" id="{C81B95E2-C643-4757-8050-BF8EF162A6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04818" y="412755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92">
              <a:extLst>
                <a:ext uri="{FF2B5EF4-FFF2-40B4-BE49-F238E27FC236}">
                  <a16:creationId xmlns:a16="http://schemas.microsoft.com/office/drawing/2014/main" id="{B5B17008-DC4B-41DC-8EB3-8BAC57EC4D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48939" y="406433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93">
              <a:extLst>
                <a:ext uri="{FF2B5EF4-FFF2-40B4-BE49-F238E27FC236}">
                  <a16:creationId xmlns:a16="http://schemas.microsoft.com/office/drawing/2014/main" id="{EC702AA8-E28A-4727-B8F6-EA0B0D6633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30677" y="408689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94">
              <a:extLst>
                <a:ext uri="{FF2B5EF4-FFF2-40B4-BE49-F238E27FC236}">
                  <a16:creationId xmlns:a16="http://schemas.microsoft.com/office/drawing/2014/main" id="{17DB10F5-3A7F-41CA-96F1-9BB1F93FDE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61384" y="417298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95">
              <a:extLst>
                <a:ext uri="{FF2B5EF4-FFF2-40B4-BE49-F238E27FC236}">
                  <a16:creationId xmlns:a16="http://schemas.microsoft.com/office/drawing/2014/main" id="{566E109F-8C79-4415-993C-B525C1CFFB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43753" y="411709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96">
              <a:extLst>
                <a:ext uri="{FF2B5EF4-FFF2-40B4-BE49-F238E27FC236}">
                  <a16:creationId xmlns:a16="http://schemas.microsoft.com/office/drawing/2014/main" id="{149474EF-211A-4D61-88FD-359A46161D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62160" y="412361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97">
              <a:extLst>
                <a:ext uri="{FF2B5EF4-FFF2-40B4-BE49-F238E27FC236}">
                  <a16:creationId xmlns:a16="http://schemas.microsoft.com/office/drawing/2014/main" id="{5F4BE1D2-FA48-405F-B386-2662223F62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55828" y="412606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98">
              <a:extLst>
                <a:ext uri="{FF2B5EF4-FFF2-40B4-BE49-F238E27FC236}">
                  <a16:creationId xmlns:a16="http://schemas.microsoft.com/office/drawing/2014/main" id="{D4B247B0-AA3B-4EFA-8B58-259EEE7D05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7420" y="412606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99">
              <a:extLst>
                <a:ext uri="{FF2B5EF4-FFF2-40B4-BE49-F238E27FC236}">
                  <a16:creationId xmlns:a16="http://schemas.microsoft.com/office/drawing/2014/main" id="{0A4A8E3E-9B23-487D-A3E4-AECF6C6041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30605" y="412606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00">
              <a:extLst>
                <a:ext uri="{FF2B5EF4-FFF2-40B4-BE49-F238E27FC236}">
                  <a16:creationId xmlns:a16="http://schemas.microsoft.com/office/drawing/2014/main" id="{C99F5486-8114-4644-9E49-BC52B4962D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82953" y="412606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101">
              <a:extLst>
                <a:ext uri="{FF2B5EF4-FFF2-40B4-BE49-F238E27FC236}">
                  <a16:creationId xmlns:a16="http://schemas.microsoft.com/office/drawing/2014/main" id="{B8C092FE-6E48-4672-BC3B-47C0994B0C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80166" y="413259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02">
              <a:extLst>
                <a:ext uri="{FF2B5EF4-FFF2-40B4-BE49-F238E27FC236}">
                  <a16:creationId xmlns:a16="http://schemas.microsoft.com/office/drawing/2014/main" id="{D30F8245-62F2-4C99-BB58-02D6D72AB1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40358" y="413590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03">
              <a:extLst>
                <a:ext uri="{FF2B5EF4-FFF2-40B4-BE49-F238E27FC236}">
                  <a16:creationId xmlns:a16="http://schemas.microsoft.com/office/drawing/2014/main" id="{491D8A6C-874C-453C-A072-9D57207D39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20251" y="41415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104">
              <a:extLst>
                <a:ext uri="{FF2B5EF4-FFF2-40B4-BE49-F238E27FC236}">
                  <a16:creationId xmlns:a16="http://schemas.microsoft.com/office/drawing/2014/main" id="{84286354-D3E3-41D5-96A6-8183481914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9517" y="414157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113">
              <a:extLst>
                <a:ext uri="{FF2B5EF4-FFF2-40B4-BE49-F238E27FC236}">
                  <a16:creationId xmlns:a16="http://schemas.microsoft.com/office/drawing/2014/main" id="{F113CDFD-9A63-479C-A846-77687BAF0C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57738" y="418726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114">
              <a:extLst>
                <a:ext uri="{FF2B5EF4-FFF2-40B4-BE49-F238E27FC236}">
                  <a16:creationId xmlns:a16="http://schemas.microsoft.com/office/drawing/2014/main" id="{7772F333-FB87-43A1-A3E6-3F20FFF0F1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4192" y="418726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115">
              <a:extLst>
                <a:ext uri="{FF2B5EF4-FFF2-40B4-BE49-F238E27FC236}">
                  <a16:creationId xmlns:a16="http://schemas.microsoft.com/office/drawing/2014/main" id="{7C0A9DC1-0463-467F-A613-32FF2AB2E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87046" y="419298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117">
              <a:extLst>
                <a:ext uri="{FF2B5EF4-FFF2-40B4-BE49-F238E27FC236}">
                  <a16:creationId xmlns:a16="http://schemas.microsoft.com/office/drawing/2014/main" id="{A6A2784A-9AA4-49CF-8F46-E93C97D9EA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2283" y="420522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118">
              <a:extLst>
                <a:ext uri="{FF2B5EF4-FFF2-40B4-BE49-F238E27FC236}">
                  <a16:creationId xmlns:a16="http://schemas.microsoft.com/office/drawing/2014/main" id="{BC9997F6-3D93-4FAA-B608-2BF9C70107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43227" y="420848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119">
              <a:extLst>
                <a:ext uri="{FF2B5EF4-FFF2-40B4-BE49-F238E27FC236}">
                  <a16:creationId xmlns:a16="http://schemas.microsoft.com/office/drawing/2014/main" id="{DC2EF84C-B519-485A-82F0-198ED62A05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59792" y="414920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120">
              <a:extLst>
                <a:ext uri="{FF2B5EF4-FFF2-40B4-BE49-F238E27FC236}">
                  <a16:creationId xmlns:a16="http://schemas.microsoft.com/office/drawing/2014/main" id="{BDB9DC46-CFA0-4B54-A026-4A18BED395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28456" y="4451168"/>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121">
              <a:extLst>
                <a:ext uri="{FF2B5EF4-FFF2-40B4-BE49-F238E27FC236}">
                  <a16:creationId xmlns:a16="http://schemas.microsoft.com/office/drawing/2014/main" id="{86614BEE-B27B-4E12-860D-A4A3118556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42666" y="446215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125">
              <a:extLst>
                <a:ext uri="{FF2B5EF4-FFF2-40B4-BE49-F238E27FC236}">
                  <a16:creationId xmlns:a16="http://schemas.microsoft.com/office/drawing/2014/main" id="{C3AA3BD2-4B90-4009-9AEF-523CD6097A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9621" y="4440265"/>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126">
              <a:extLst>
                <a:ext uri="{FF2B5EF4-FFF2-40B4-BE49-F238E27FC236}">
                  <a16:creationId xmlns:a16="http://schemas.microsoft.com/office/drawing/2014/main" id="{17E0D1C9-9085-42E2-A7D5-AFE4E8143F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6433" y="4452099"/>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127">
              <a:extLst>
                <a:ext uri="{FF2B5EF4-FFF2-40B4-BE49-F238E27FC236}">
                  <a16:creationId xmlns:a16="http://schemas.microsoft.com/office/drawing/2014/main" id="{1E6F70D7-1EF4-4963-AA44-9E69E204ED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31217" y="4452098"/>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128">
              <a:extLst>
                <a:ext uri="{FF2B5EF4-FFF2-40B4-BE49-F238E27FC236}">
                  <a16:creationId xmlns:a16="http://schemas.microsoft.com/office/drawing/2014/main" id="{BC10A3D0-5701-4F5C-AA52-80B5EF5C2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58407" y="4455361"/>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129">
              <a:extLst>
                <a:ext uri="{FF2B5EF4-FFF2-40B4-BE49-F238E27FC236}">
                  <a16:creationId xmlns:a16="http://schemas.microsoft.com/office/drawing/2014/main" id="{3B20264E-BA61-487E-8D88-337EE841C9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6203" y="4455361"/>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133">
              <a:extLst>
                <a:ext uri="{FF2B5EF4-FFF2-40B4-BE49-F238E27FC236}">
                  <a16:creationId xmlns:a16="http://schemas.microsoft.com/office/drawing/2014/main" id="{3322FBB4-6B22-4E63-9CC8-04663BBF3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13019" y="446433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136">
              <a:extLst>
                <a:ext uri="{FF2B5EF4-FFF2-40B4-BE49-F238E27FC236}">
                  <a16:creationId xmlns:a16="http://schemas.microsoft.com/office/drawing/2014/main" id="{7A117676-0DC5-4BD8-8CE6-E08E066FA3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74116" y="4476205"/>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137">
              <a:extLst>
                <a:ext uri="{FF2B5EF4-FFF2-40B4-BE49-F238E27FC236}">
                  <a16:creationId xmlns:a16="http://schemas.microsoft.com/office/drawing/2014/main" id="{77D55ADC-16B9-4A44-8D85-7D7DA15A8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74235" y="447984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38">
              <a:extLst>
                <a:ext uri="{FF2B5EF4-FFF2-40B4-BE49-F238E27FC236}">
                  <a16:creationId xmlns:a16="http://schemas.microsoft.com/office/drawing/2014/main" id="{FF9BC36F-D6E8-40D5-9402-5BA4411F8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1678" y="4482292"/>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39">
              <a:extLst>
                <a:ext uri="{FF2B5EF4-FFF2-40B4-BE49-F238E27FC236}">
                  <a16:creationId xmlns:a16="http://schemas.microsoft.com/office/drawing/2014/main" id="{7584B240-17A2-48DA-85C8-341F66C4F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43226" y="448881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140">
              <a:extLst>
                <a:ext uri="{FF2B5EF4-FFF2-40B4-BE49-F238E27FC236}">
                  <a16:creationId xmlns:a16="http://schemas.microsoft.com/office/drawing/2014/main" id="{0219C4FC-2CB5-427F-9F33-A5834892D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01217" y="449208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142">
              <a:extLst>
                <a:ext uri="{FF2B5EF4-FFF2-40B4-BE49-F238E27FC236}">
                  <a16:creationId xmlns:a16="http://schemas.microsoft.com/office/drawing/2014/main" id="{5FBF0933-FF5E-4321-8D3C-7413462845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71778" y="4519012"/>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143">
              <a:extLst>
                <a:ext uri="{FF2B5EF4-FFF2-40B4-BE49-F238E27FC236}">
                  <a16:creationId xmlns:a16="http://schemas.microsoft.com/office/drawing/2014/main" id="{2E6D589C-D9A5-4C27-BC99-0C87091255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98847" y="4522275"/>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144">
              <a:extLst>
                <a:ext uri="{FF2B5EF4-FFF2-40B4-BE49-F238E27FC236}">
                  <a16:creationId xmlns:a16="http://schemas.microsoft.com/office/drawing/2014/main" id="{3AAE79CE-A9F5-4091-9EDD-9AF18D24CE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67356" y="4519012"/>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145">
              <a:extLst>
                <a:ext uri="{FF2B5EF4-FFF2-40B4-BE49-F238E27FC236}">
                  <a16:creationId xmlns:a16="http://schemas.microsoft.com/office/drawing/2014/main" id="{CE22994F-D03D-486A-94FA-E2E9600B93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7377" y="4524725"/>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8">
              <a:extLst>
                <a:ext uri="{FF2B5EF4-FFF2-40B4-BE49-F238E27FC236}">
                  <a16:creationId xmlns:a16="http://schemas.microsoft.com/office/drawing/2014/main" id="{56F69BEC-67A6-49BE-A79B-DEA26A0E3E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32868" y="448270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8">
              <a:extLst>
                <a:ext uri="{FF2B5EF4-FFF2-40B4-BE49-F238E27FC236}">
                  <a16:creationId xmlns:a16="http://schemas.microsoft.com/office/drawing/2014/main" id="{88D8A28F-787E-49C5-9C34-A450059331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617" y="404488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106">
              <a:extLst>
                <a:ext uri="{FF2B5EF4-FFF2-40B4-BE49-F238E27FC236}">
                  <a16:creationId xmlns:a16="http://schemas.microsoft.com/office/drawing/2014/main" id="{B53BF6C7-F3D6-4D39-982E-0DFCD2986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99" y="42593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120">
              <a:extLst>
                <a:ext uri="{FF2B5EF4-FFF2-40B4-BE49-F238E27FC236}">
                  <a16:creationId xmlns:a16="http://schemas.microsoft.com/office/drawing/2014/main" id="{F3A1BAD8-46B2-4396-90A4-64A57678D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43123" y="414502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120">
              <a:extLst>
                <a:ext uri="{FF2B5EF4-FFF2-40B4-BE49-F238E27FC236}">
                  <a16:creationId xmlns:a16="http://schemas.microsoft.com/office/drawing/2014/main" id="{F125F85A-F814-477D-8262-DFECF4A837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25006" y="415381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25">
              <a:extLst>
                <a:ext uri="{FF2B5EF4-FFF2-40B4-BE49-F238E27FC236}">
                  <a16:creationId xmlns:a16="http://schemas.microsoft.com/office/drawing/2014/main" id="{53C51890-08DF-4F68-9B7D-A45FCB585C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34269" y="443327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137">
              <a:extLst>
                <a:ext uri="{FF2B5EF4-FFF2-40B4-BE49-F238E27FC236}">
                  <a16:creationId xmlns:a16="http://schemas.microsoft.com/office/drawing/2014/main" id="{EB408F99-70FB-45E9-88B0-2853508081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61866" y="416564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6">
              <a:extLst>
                <a:ext uri="{FF2B5EF4-FFF2-40B4-BE49-F238E27FC236}">
                  <a16:creationId xmlns:a16="http://schemas.microsoft.com/office/drawing/2014/main" id="{76738844-B284-4A1A-9BB9-1C78E5437B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9087" y="4392994"/>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105">
              <a:extLst>
                <a:ext uri="{FF2B5EF4-FFF2-40B4-BE49-F238E27FC236}">
                  <a16:creationId xmlns:a16="http://schemas.microsoft.com/office/drawing/2014/main" id="{78AF8CED-F114-4A7F-9EAA-D7737BCE3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4237" y="419832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106">
              <a:extLst>
                <a:ext uri="{FF2B5EF4-FFF2-40B4-BE49-F238E27FC236}">
                  <a16:creationId xmlns:a16="http://schemas.microsoft.com/office/drawing/2014/main" id="{81F4134F-0B75-4813-893C-1EFF16A2F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35763" y="415291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107">
              <a:extLst>
                <a:ext uri="{FF2B5EF4-FFF2-40B4-BE49-F238E27FC236}">
                  <a16:creationId xmlns:a16="http://schemas.microsoft.com/office/drawing/2014/main" id="{407BA83B-BDC4-46FA-A643-0A46519ACB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63638" y="422961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108">
              <a:extLst>
                <a:ext uri="{FF2B5EF4-FFF2-40B4-BE49-F238E27FC236}">
                  <a16:creationId xmlns:a16="http://schemas.microsoft.com/office/drawing/2014/main" id="{F0C37DE0-0363-410F-A6E2-30007F3EC9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48990" y="4165154"/>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109">
              <a:extLst>
                <a:ext uri="{FF2B5EF4-FFF2-40B4-BE49-F238E27FC236}">
                  <a16:creationId xmlns:a16="http://schemas.microsoft.com/office/drawing/2014/main" id="{E6F9E65F-176D-43BE-87C4-FBC65C1CD5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40505" y="4197800"/>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110">
              <a:extLst>
                <a:ext uri="{FF2B5EF4-FFF2-40B4-BE49-F238E27FC236}">
                  <a16:creationId xmlns:a16="http://schemas.microsoft.com/office/drawing/2014/main" id="{4EAB9AD4-661B-47AE-B073-C1A9F8BE54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57174" y="417016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111">
              <a:extLst>
                <a:ext uri="{FF2B5EF4-FFF2-40B4-BE49-F238E27FC236}">
                  <a16:creationId xmlns:a16="http://schemas.microsoft.com/office/drawing/2014/main" id="{DBBC46DC-42BB-4694-9526-8BA6485717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72304" y="4180660"/>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Freeform 112">
              <a:extLst>
                <a:ext uri="{FF2B5EF4-FFF2-40B4-BE49-F238E27FC236}">
                  <a16:creationId xmlns:a16="http://schemas.microsoft.com/office/drawing/2014/main" id="{54395EF3-155B-4EFF-B95A-F92A74FC0D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57475" y="416841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122">
              <a:extLst>
                <a:ext uri="{FF2B5EF4-FFF2-40B4-BE49-F238E27FC236}">
                  <a16:creationId xmlns:a16="http://schemas.microsoft.com/office/drawing/2014/main" id="{66171B31-CAD6-482C-A77B-42135D408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17460" y="4482700"/>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Freeform 130">
              <a:extLst>
                <a:ext uri="{FF2B5EF4-FFF2-40B4-BE49-F238E27FC236}">
                  <a16:creationId xmlns:a16="http://schemas.microsoft.com/office/drawing/2014/main" id="{CF2FFA42-E251-47CD-9B07-E14AB17162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55652" y="4485962"/>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131">
              <a:extLst>
                <a:ext uri="{FF2B5EF4-FFF2-40B4-BE49-F238E27FC236}">
                  <a16:creationId xmlns:a16="http://schemas.microsoft.com/office/drawing/2014/main" id="{E0179420-5731-458F-B4C1-F9643AD305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89079" y="446923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Freeform 132">
              <a:extLst>
                <a:ext uri="{FF2B5EF4-FFF2-40B4-BE49-F238E27FC236}">
                  <a16:creationId xmlns:a16="http://schemas.microsoft.com/office/drawing/2014/main" id="{CAC9BD3C-759D-4A6C-BE6A-DE195B7FD1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45566" y="450894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Freeform 134">
              <a:extLst>
                <a:ext uri="{FF2B5EF4-FFF2-40B4-BE49-F238E27FC236}">
                  <a16:creationId xmlns:a16="http://schemas.microsoft.com/office/drawing/2014/main" id="{821D69E2-9C40-4B03-BD90-461F86EA53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41863" y="4514910"/>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Freeform 135">
              <a:extLst>
                <a:ext uri="{FF2B5EF4-FFF2-40B4-BE49-F238E27FC236}">
                  <a16:creationId xmlns:a16="http://schemas.microsoft.com/office/drawing/2014/main" id="{14A067AA-4049-4252-955A-09AB6E163F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03010" y="4487588"/>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141">
              <a:extLst>
                <a:ext uri="{FF2B5EF4-FFF2-40B4-BE49-F238E27FC236}">
                  <a16:creationId xmlns:a16="http://schemas.microsoft.com/office/drawing/2014/main" id="{D492653B-CD03-487E-817C-C7ABD08ED0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70370" y="447130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Freeform 91">
              <a:extLst>
                <a:ext uri="{FF2B5EF4-FFF2-40B4-BE49-F238E27FC236}">
                  <a16:creationId xmlns:a16="http://schemas.microsoft.com/office/drawing/2014/main" id="{A8A7DA15-ECD2-40DC-B47A-8DFEF86625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64291" y="4228373"/>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Freeform 92">
              <a:extLst>
                <a:ext uri="{FF2B5EF4-FFF2-40B4-BE49-F238E27FC236}">
                  <a16:creationId xmlns:a16="http://schemas.microsoft.com/office/drawing/2014/main" id="{5270AE32-C036-4ABA-A28A-8BDF16A345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08412" y="416515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Freeform 93">
              <a:extLst>
                <a:ext uri="{FF2B5EF4-FFF2-40B4-BE49-F238E27FC236}">
                  <a16:creationId xmlns:a16="http://schemas.microsoft.com/office/drawing/2014/main" id="{BD78EB4C-3276-473A-8AAC-2AA6DEEC86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34050" y="4187563"/>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Freeform 94">
              <a:extLst>
                <a:ext uri="{FF2B5EF4-FFF2-40B4-BE49-F238E27FC236}">
                  <a16:creationId xmlns:a16="http://schemas.microsoft.com/office/drawing/2014/main" id="{4C4AD0D0-79C3-4D58-9028-2B957623D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20857" y="422599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Freeform 95">
              <a:extLst>
                <a:ext uri="{FF2B5EF4-FFF2-40B4-BE49-F238E27FC236}">
                  <a16:creationId xmlns:a16="http://schemas.microsoft.com/office/drawing/2014/main" id="{BFCD6DC4-AF58-4A64-8DCB-5BD58DFA11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03226" y="41700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Freeform 96">
              <a:extLst>
                <a:ext uri="{FF2B5EF4-FFF2-40B4-BE49-F238E27FC236}">
                  <a16:creationId xmlns:a16="http://schemas.microsoft.com/office/drawing/2014/main" id="{ECE83EA9-F58D-452D-B8FD-6893B61C77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21633" y="4176622"/>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Freeform 97">
              <a:extLst>
                <a:ext uri="{FF2B5EF4-FFF2-40B4-BE49-F238E27FC236}">
                  <a16:creationId xmlns:a16="http://schemas.microsoft.com/office/drawing/2014/main" id="{0E47C341-DBCD-4B50-BA3E-BA1766E8F9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15301" y="4179070"/>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5" name="Freeform 98">
              <a:extLst>
                <a:ext uri="{FF2B5EF4-FFF2-40B4-BE49-F238E27FC236}">
                  <a16:creationId xmlns:a16="http://schemas.microsoft.com/office/drawing/2014/main" id="{77E5DE6C-50A8-421E-9A34-E9122E2D02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6893" y="4179070"/>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6" name="Freeform 99">
              <a:extLst>
                <a:ext uri="{FF2B5EF4-FFF2-40B4-BE49-F238E27FC236}">
                  <a16:creationId xmlns:a16="http://schemas.microsoft.com/office/drawing/2014/main" id="{56DC8E20-D76C-4E6D-8346-4BBCB80E02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90078" y="4179068"/>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7" name="Freeform 100">
              <a:extLst>
                <a:ext uri="{FF2B5EF4-FFF2-40B4-BE49-F238E27FC236}">
                  <a16:creationId xmlns:a16="http://schemas.microsoft.com/office/drawing/2014/main" id="{9F8FBEA6-0AAC-4A0C-9D6A-BF5F5BB307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42426" y="4179069"/>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8" name="Freeform 101">
              <a:extLst>
                <a:ext uri="{FF2B5EF4-FFF2-40B4-BE49-F238E27FC236}">
                  <a16:creationId xmlns:a16="http://schemas.microsoft.com/office/drawing/2014/main" id="{F48C8948-1728-44FC-AB88-5BF4099A89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39639" y="4185599"/>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9" name="Freeform 104">
              <a:extLst>
                <a:ext uri="{FF2B5EF4-FFF2-40B4-BE49-F238E27FC236}">
                  <a16:creationId xmlns:a16="http://schemas.microsoft.com/office/drawing/2014/main" id="{3C00F0D0-A2FD-432B-A5AA-424BCFD3F0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28990" y="424238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0" name="Freeform 113">
              <a:extLst>
                <a:ext uri="{FF2B5EF4-FFF2-40B4-BE49-F238E27FC236}">
                  <a16:creationId xmlns:a16="http://schemas.microsoft.com/office/drawing/2014/main" id="{BDC2CC1B-9413-40CD-9802-397011A621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17211" y="424027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1" name="Freeform 114">
              <a:extLst>
                <a:ext uri="{FF2B5EF4-FFF2-40B4-BE49-F238E27FC236}">
                  <a16:creationId xmlns:a16="http://schemas.microsoft.com/office/drawing/2014/main" id="{6C92AAFB-3AC6-4FC4-92F0-AB55F797DA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83665" y="4240271"/>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2" name="Freeform 115">
              <a:extLst>
                <a:ext uri="{FF2B5EF4-FFF2-40B4-BE49-F238E27FC236}">
                  <a16:creationId xmlns:a16="http://schemas.microsoft.com/office/drawing/2014/main" id="{7F22BDEC-7BA5-40F9-84C0-1BDC961F65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46519" y="4245984"/>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3" name="Freeform 120">
              <a:extLst>
                <a:ext uri="{FF2B5EF4-FFF2-40B4-BE49-F238E27FC236}">
                  <a16:creationId xmlns:a16="http://schemas.microsoft.com/office/drawing/2014/main" id="{A3525B15-C557-4F40-9185-EF5241262A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7231" y="440319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4" name="Freeform 121">
              <a:extLst>
                <a:ext uri="{FF2B5EF4-FFF2-40B4-BE49-F238E27FC236}">
                  <a16:creationId xmlns:a16="http://schemas.microsoft.com/office/drawing/2014/main" id="{72DC9B9F-0878-4A41-AAB5-5A1EC70EB3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93080" y="4426415"/>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5" name="Freeform 125">
              <a:extLst>
                <a:ext uri="{FF2B5EF4-FFF2-40B4-BE49-F238E27FC236}">
                  <a16:creationId xmlns:a16="http://schemas.microsoft.com/office/drawing/2014/main" id="{32E9E717-B03F-444F-AFA5-15812F3091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79094" y="4541079"/>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6" name="Freeform 126">
              <a:extLst>
                <a:ext uri="{FF2B5EF4-FFF2-40B4-BE49-F238E27FC236}">
                  <a16:creationId xmlns:a16="http://schemas.microsoft.com/office/drawing/2014/main" id="{5D756BA2-03B8-40F6-9169-BC3709C2A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5906" y="4433388"/>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7" name="Freeform 127">
              <a:extLst>
                <a:ext uri="{FF2B5EF4-FFF2-40B4-BE49-F238E27FC236}">
                  <a16:creationId xmlns:a16="http://schemas.microsoft.com/office/drawing/2014/main" id="{42BD4CAB-3F28-4236-8BFB-FBF5C61D2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90690" y="443338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8" name="Freeform 128">
              <a:extLst>
                <a:ext uri="{FF2B5EF4-FFF2-40B4-BE49-F238E27FC236}">
                  <a16:creationId xmlns:a16="http://schemas.microsoft.com/office/drawing/2014/main" id="{4964135B-83FA-4752-B51F-4CFD602E98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17880" y="4532271"/>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9" name="Freeform 129">
              <a:extLst>
                <a:ext uri="{FF2B5EF4-FFF2-40B4-BE49-F238E27FC236}">
                  <a16:creationId xmlns:a16="http://schemas.microsoft.com/office/drawing/2014/main" id="{F3C3490C-C80D-4EBD-B0FF-3442D00A2E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65676" y="4436650"/>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0" name="Freeform 133">
              <a:extLst>
                <a:ext uri="{FF2B5EF4-FFF2-40B4-BE49-F238E27FC236}">
                  <a16:creationId xmlns:a16="http://schemas.microsoft.com/office/drawing/2014/main" id="{753BA736-C0F4-4347-A2C2-8E04EE9648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72492" y="4445628"/>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1" name="Freeform 136">
              <a:extLst>
                <a:ext uri="{FF2B5EF4-FFF2-40B4-BE49-F238E27FC236}">
                  <a16:creationId xmlns:a16="http://schemas.microsoft.com/office/drawing/2014/main" id="{CF428053-E04E-4393-A359-CA6B3A2159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498" y="449493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2" name="Freeform 137">
              <a:extLst>
                <a:ext uri="{FF2B5EF4-FFF2-40B4-BE49-F238E27FC236}">
                  <a16:creationId xmlns:a16="http://schemas.microsoft.com/office/drawing/2014/main" id="{D13AE202-2FC6-43BE-A627-885299B6C6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33708" y="4461132"/>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3" name="Freeform 138">
              <a:extLst>
                <a:ext uri="{FF2B5EF4-FFF2-40B4-BE49-F238E27FC236}">
                  <a16:creationId xmlns:a16="http://schemas.microsoft.com/office/drawing/2014/main" id="{C5E6661C-2D64-4582-9DE2-BB12642A7A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81151" y="4463581"/>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4" name="Freeform 140">
              <a:extLst>
                <a:ext uri="{FF2B5EF4-FFF2-40B4-BE49-F238E27FC236}">
                  <a16:creationId xmlns:a16="http://schemas.microsoft.com/office/drawing/2014/main" id="{C23ABE2D-B41B-40A7-A361-A53B37AFB4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60690" y="4473372"/>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5" name="Freeform 142">
              <a:extLst>
                <a:ext uri="{FF2B5EF4-FFF2-40B4-BE49-F238E27FC236}">
                  <a16:creationId xmlns:a16="http://schemas.microsoft.com/office/drawing/2014/main" id="{CE3296F5-7A30-4DB9-B08F-524BDDEB1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31251" y="4500301"/>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6" name="Freeform 125">
              <a:extLst>
                <a:ext uri="{FF2B5EF4-FFF2-40B4-BE49-F238E27FC236}">
                  <a16:creationId xmlns:a16="http://schemas.microsoft.com/office/drawing/2014/main" id="{DABAC787-1EC4-4F31-A114-BECB16800C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93742" y="4534087"/>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7" name="Freeform 137">
              <a:extLst>
                <a:ext uri="{FF2B5EF4-FFF2-40B4-BE49-F238E27FC236}">
                  <a16:creationId xmlns:a16="http://schemas.microsoft.com/office/drawing/2014/main" id="{4EBBFFB4-01C2-4163-BD3E-C91FBC0548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121339" y="421864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48013241"/>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612B02D-1CD3-4B20-9A42-43AC1C96225F}"/>
              </a:ext>
            </a:extLst>
          </p:cNvPr>
          <p:cNvSpPr txBox="1"/>
          <p:nvPr/>
        </p:nvSpPr>
        <p:spPr>
          <a:xfrm>
            <a:off x="7457440" y="2306320"/>
            <a:ext cx="2976880" cy="2862322"/>
          </a:xfrm>
          <a:prstGeom prst="rect">
            <a:avLst/>
          </a:prstGeom>
          <a:noFill/>
        </p:spPr>
        <p:txBody>
          <a:bodyPr wrap="square" rtlCol="0">
            <a:spAutoFit/>
          </a:bodyPr>
          <a:lstStyle/>
          <a:p>
            <a:r>
              <a:rPr lang="en-AU" b="1" dirty="0"/>
              <a:t>Note:</a:t>
            </a:r>
          </a:p>
          <a:p>
            <a:pPr marL="285750" indent="-285750">
              <a:buFont typeface="Arial" panose="020B0604020202020204" pitchFamily="34" charset="0"/>
              <a:buChar char="•"/>
            </a:pPr>
            <a:r>
              <a:rPr lang="en-AU" dirty="0"/>
              <a:t>The Victoria Police Region breakdown shows most crimes are occurring in the North West Region</a:t>
            </a:r>
          </a:p>
          <a:p>
            <a:pPr marL="285750" indent="-285750">
              <a:buFont typeface="Arial" panose="020B0604020202020204" pitchFamily="34" charset="0"/>
              <a:buChar char="•"/>
            </a:pPr>
            <a:r>
              <a:rPr lang="en-AU" dirty="0"/>
              <a:t>In the following slide we will investigate the LGA ‘s of the North West Region.</a:t>
            </a:r>
          </a:p>
        </p:txBody>
      </p:sp>
      <p:pic>
        <p:nvPicPr>
          <p:cNvPr id="22" name="Picture 21">
            <a:extLst>
              <a:ext uri="{FF2B5EF4-FFF2-40B4-BE49-F238E27FC236}">
                <a16:creationId xmlns:a16="http://schemas.microsoft.com/office/drawing/2014/main" id="{A1924934-0FC0-489C-BAF0-326802D777F8}"/>
              </a:ext>
            </a:extLst>
          </p:cNvPr>
          <p:cNvPicPr>
            <a:picLocks noChangeAspect="1"/>
          </p:cNvPicPr>
          <p:nvPr/>
        </p:nvPicPr>
        <p:blipFill>
          <a:blip r:embed="rId2"/>
          <a:stretch>
            <a:fillRect/>
          </a:stretch>
        </p:blipFill>
        <p:spPr>
          <a:xfrm>
            <a:off x="436880" y="3429000"/>
            <a:ext cx="6918960" cy="3164840"/>
          </a:xfrm>
          <a:prstGeom prst="rect">
            <a:avLst/>
          </a:prstGeom>
        </p:spPr>
      </p:pic>
      <p:pic>
        <p:nvPicPr>
          <p:cNvPr id="8" name="Picture 7">
            <a:extLst>
              <a:ext uri="{FF2B5EF4-FFF2-40B4-BE49-F238E27FC236}">
                <a16:creationId xmlns:a16="http://schemas.microsoft.com/office/drawing/2014/main" id="{A0CF8F5C-40BF-4E4B-8735-AB777563C11D}"/>
              </a:ext>
            </a:extLst>
          </p:cNvPr>
          <p:cNvPicPr>
            <a:picLocks noChangeAspect="1"/>
          </p:cNvPicPr>
          <p:nvPr/>
        </p:nvPicPr>
        <p:blipFill>
          <a:blip r:embed="rId3"/>
          <a:stretch>
            <a:fillRect/>
          </a:stretch>
        </p:blipFill>
        <p:spPr>
          <a:xfrm>
            <a:off x="436880" y="264160"/>
            <a:ext cx="6583679" cy="3027680"/>
          </a:xfrm>
          <a:prstGeom prst="rect">
            <a:avLst/>
          </a:prstGeom>
        </p:spPr>
      </p:pic>
      <p:pic>
        <p:nvPicPr>
          <p:cNvPr id="6" name="Picture 12" descr="Image result for police victoria">
            <a:extLst>
              <a:ext uri="{FF2B5EF4-FFF2-40B4-BE49-F238E27FC236}">
                <a16:creationId xmlns:a16="http://schemas.microsoft.com/office/drawing/2014/main" id="{D6A3F91B-6CF6-469E-9534-C4C35795B1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94240" y="63500"/>
            <a:ext cx="22860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615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612B02D-1CD3-4B20-9A42-43AC1C96225F}"/>
              </a:ext>
            </a:extLst>
          </p:cNvPr>
          <p:cNvSpPr txBox="1"/>
          <p:nvPr/>
        </p:nvSpPr>
        <p:spPr>
          <a:xfrm>
            <a:off x="7457440" y="2306320"/>
            <a:ext cx="2976880" cy="3970318"/>
          </a:xfrm>
          <a:prstGeom prst="rect">
            <a:avLst/>
          </a:prstGeom>
          <a:noFill/>
        </p:spPr>
        <p:txBody>
          <a:bodyPr wrap="square" rtlCol="0">
            <a:spAutoFit/>
          </a:bodyPr>
          <a:lstStyle/>
          <a:p>
            <a:r>
              <a:rPr lang="en-AU" b="1" dirty="0"/>
              <a:t>Note:</a:t>
            </a:r>
          </a:p>
          <a:p>
            <a:pPr marL="285750" indent="-285750">
              <a:buFont typeface="Arial" panose="020B0604020202020204" pitchFamily="34" charset="0"/>
              <a:buChar char="•"/>
            </a:pPr>
            <a:r>
              <a:rPr lang="en-AU" dirty="0"/>
              <a:t>In the North West Police Region most crimes are occurring in Melbourne LGA.</a:t>
            </a:r>
          </a:p>
          <a:p>
            <a:pPr marL="285750" indent="-285750">
              <a:buFont typeface="Arial" panose="020B0604020202020204" pitchFamily="34" charset="0"/>
              <a:buChar char="•"/>
            </a:pPr>
            <a:r>
              <a:rPr lang="en-AU" dirty="0"/>
              <a:t>The rate per 100,000 population shows a decrease for Melbourne LGA  since 2016.</a:t>
            </a:r>
          </a:p>
          <a:p>
            <a:pPr marL="285750" indent="-285750">
              <a:buFont typeface="Arial" panose="020B0604020202020204" pitchFamily="34" charset="0"/>
              <a:buChar char="•"/>
            </a:pPr>
            <a:r>
              <a:rPr lang="en-AU" dirty="0"/>
              <a:t>This is possibly because of increased policing and higher population density in the city.</a:t>
            </a:r>
          </a:p>
        </p:txBody>
      </p:sp>
      <p:pic>
        <p:nvPicPr>
          <p:cNvPr id="3" name="Picture 2">
            <a:extLst>
              <a:ext uri="{FF2B5EF4-FFF2-40B4-BE49-F238E27FC236}">
                <a16:creationId xmlns:a16="http://schemas.microsoft.com/office/drawing/2014/main" id="{67F6D5E6-F644-4023-A0D7-A64D259A93D2}"/>
              </a:ext>
            </a:extLst>
          </p:cNvPr>
          <p:cNvPicPr>
            <a:picLocks noChangeAspect="1"/>
          </p:cNvPicPr>
          <p:nvPr/>
        </p:nvPicPr>
        <p:blipFill>
          <a:blip r:embed="rId2"/>
          <a:stretch>
            <a:fillRect/>
          </a:stretch>
        </p:blipFill>
        <p:spPr>
          <a:xfrm>
            <a:off x="431798" y="264160"/>
            <a:ext cx="6121401" cy="3027680"/>
          </a:xfrm>
          <a:prstGeom prst="rect">
            <a:avLst/>
          </a:prstGeom>
        </p:spPr>
      </p:pic>
      <p:pic>
        <p:nvPicPr>
          <p:cNvPr id="5" name="Picture 4">
            <a:extLst>
              <a:ext uri="{FF2B5EF4-FFF2-40B4-BE49-F238E27FC236}">
                <a16:creationId xmlns:a16="http://schemas.microsoft.com/office/drawing/2014/main" id="{94374CF4-88AF-4A39-906D-90F36CCF3419}"/>
              </a:ext>
            </a:extLst>
          </p:cNvPr>
          <p:cNvPicPr>
            <a:picLocks noChangeAspect="1"/>
          </p:cNvPicPr>
          <p:nvPr/>
        </p:nvPicPr>
        <p:blipFill>
          <a:blip r:embed="rId3"/>
          <a:stretch>
            <a:fillRect/>
          </a:stretch>
        </p:blipFill>
        <p:spPr>
          <a:xfrm>
            <a:off x="298151" y="3429000"/>
            <a:ext cx="6428565" cy="2943198"/>
          </a:xfrm>
          <a:prstGeom prst="rect">
            <a:avLst/>
          </a:prstGeom>
        </p:spPr>
      </p:pic>
      <p:pic>
        <p:nvPicPr>
          <p:cNvPr id="6" name="Picture 12" descr="Image result for police victoria">
            <a:extLst>
              <a:ext uri="{FF2B5EF4-FFF2-40B4-BE49-F238E27FC236}">
                <a16:creationId xmlns:a16="http://schemas.microsoft.com/office/drawing/2014/main" id="{473B93C4-9DB9-4DFC-AACC-5801F1B1C6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4880" y="63500"/>
            <a:ext cx="22860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372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5" name="Rectangle 129">
            <a:extLst>
              <a:ext uri="{FF2B5EF4-FFF2-40B4-BE49-F238E27FC236}">
                <a16:creationId xmlns:a16="http://schemas.microsoft.com/office/drawing/2014/main" id="{2E702296-C979-4148-99DB-E5913F81F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31">
            <a:extLst>
              <a:ext uri="{FF2B5EF4-FFF2-40B4-BE49-F238E27FC236}">
                <a16:creationId xmlns:a16="http://schemas.microsoft.com/office/drawing/2014/main" id="{DFB9CCDF-95BC-4776-B56C-53F4A61BE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67418" y="1372708"/>
            <a:ext cx="5861210" cy="42215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E935BB-DDE4-429A-8AA8-6CA219F8E6F2}"/>
              </a:ext>
            </a:extLst>
          </p:cNvPr>
          <p:cNvSpPr>
            <a:spLocks noGrp="1"/>
          </p:cNvSpPr>
          <p:nvPr>
            <p:ph type="ctrTitle"/>
          </p:nvPr>
        </p:nvSpPr>
        <p:spPr>
          <a:xfrm>
            <a:off x="3815046" y="1866901"/>
            <a:ext cx="4568582" cy="2096412"/>
          </a:xfrm>
        </p:spPr>
        <p:txBody>
          <a:bodyPr anchor="b">
            <a:normAutofit/>
          </a:bodyPr>
          <a:lstStyle/>
          <a:p>
            <a:r>
              <a:rPr lang="en-AU" sz="4400"/>
              <a:t>What type of Offences?</a:t>
            </a:r>
          </a:p>
        </p:txBody>
      </p:sp>
      <p:sp>
        <p:nvSpPr>
          <p:cNvPr id="3" name="Subtitle 2">
            <a:extLst>
              <a:ext uri="{FF2B5EF4-FFF2-40B4-BE49-F238E27FC236}">
                <a16:creationId xmlns:a16="http://schemas.microsoft.com/office/drawing/2014/main" id="{2FB96A9D-2972-44C3-A420-67F66A13B236}"/>
              </a:ext>
            </a:extLst>
          </p:cNvPr>
          <p:cNvSpPr>
            <a:spLocks noGrp="1"/>
          </p:cNvSpPr>
          <p:nvPr>
            <p:ph type="subTitle" idx="1"/>
          </p:nvPr>
        </p:nvSpPr>
        <p:spPr>
          <a:xfrm>
            <a:off x="3815046" y="4392215"/>
            <a:ext cx="4638612" cy="849149"/>
          </a:xfrm>
        </p:spPr>
        <p:txBody>
          <a:bodyPr anchor="t">
            <a:normAutofit/>
          </a:bodyPr>
          <a:lstStyle/>
          <a:p>
            <a:r>
              <a:rPr lang="en-AU" b="1" dirty="0"/>
              <a:t>CRIMINAL INCIDENTS</a:t>
            </a:r>
          </a:p>
          <a:p>
            <a:r>
              <a:rPr lang="en-AU" dirty="0"/>
              <a:t>Over the LAST Ten Years</a:t>
            </a:r>
          </a:p>
        </p:txBody>
      </p:sp>
      <p:pic>
        <p:nvPicPr>
          <p:cNvPr id="123" name="Picture 2" descr="Image result for nightimepic of victoria australia">
            <a:extLst>
              <a:ext uri="{FF2B5EF4-FFF2-40B4-BE49-F238E27FC236}">
                <a16:creationId xmlns:a16="http://schemas.microsoft.com/office/drawing/2014/main" id="{E828EFA7-7338-49B4-ADE7-B0B3F03FEF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167" r="27915" b="2"/>
          <a:stretch/>
        </p:blipFill>
        <p:spPr bwMode="auto">
          <a:xfrm>
            <a:off x="20" y="1374028"/>
            <a:ext cx="3223404" cy="4220264"/>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4" descr="See the source image">
            <a:extLst>
              <a:ext uri="{FF2B5EF4-FFF2-40B4-BE49-F238E27FC236}">
                <a16:creationId xmlns:a16="http://schemas.microsoft.com/office/drawing/2014/main" id="{A998C3A5-B07A-46F7-A3E9-9CEA799317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132" r="30905" b="1"/>
          <a:stretch/>
        </p:blipFill>
        <p:spPr bwMode="auto">
          <a:xfrm>
            <a:off x="8968576" y="1374028"/>
            <a:ext cx="3223424" cy="42202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yellow, black&#10;&#10;Description automatically generated">
            <a:extLst>
              <a:ext uri="{FF2B5EF4-FFF2-40B4-BE49-F238E27FC236}">
                <a16:creationId xmlns:a16="http://schemas.microsoft.com/office/drawing/2014/main" id="{9F3D65D4-A500-4633-95BB-87524F05E4BB}"/>
              </a:ext>
            </a:extLst>
          </p:cNvPr>
          <p:cNvPicPr>
            <a:picLocks noChangeAspect="1"/>
          </p:cNvPicPr>
          <p:nvPr/>
        </p:nvPicPr>
        <p:blipFill>
          <a:blip r:embed="rId4">
            <a:alphaModFix amt="70000"/>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110526" y="57635"/>
            <a:ext cx="967989" cy="527619"/>
          </a:xfrm>
          <a:prstGeom prst="rect">
            <a:avLst/>
          </a:prstGeom>
        </p:spPr>
      </p:pic>
    </p:spTree>
    <p:extLst>
      <p:ext uri="{BB962C8B-B14F-4D97-AF65-F5344CB8AC3E}">
        <p14:creationId xmlns:p14="http://schemas.microsoft.com/office/powerpoint/2010/main" val="757299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241708-998A-462F-B598-D9F12C81610F}"/>
              </a:ext>
            </a:extLst>
          </p:cNvPr>
          <p:cNvSpPr txBox="1"/>
          <p:nvPr/>
        </p:nvSpPr>
        <p:spPr>
          <a:xfrm>
            <a:off x="621102" y="1963334"/>
            <a:ext cx="9144000" cy="3200876"/>
          </a:xfrm>
          <a:prstGeom prst="rect">
            <a:avLst/>
          </a:prstGeom>
          <a:noFill/>
        </p:spPr>
        <p:txBody>
          <a:bodyPr wrap="square">
            <a:spAutoFit/>
          </a:bodyPr>
          <a:lstStyle/>
          <a:p>
            <a:r>
              <a:rPr lang="en-US" sz="4000" b="1" i="0" dirty="0">
                <a:effectLst/>
                <a:latin typeface="Slack-Lato"/>
              </a:rPr>
              <a:t>WHAT IS </a:t>
            </a:r>
            <a:r>
              <a:rPr lang="en-AU" sz="4000" b="1" dirty="0"/>
              <a:t>CRIMINAL INCIDENTS?</a:t>
            </a:r>
            <a:endParaRPr lang="en-US" sz="4000" b="1" i="0" dirty="0">
              <a:effectLst/>
              <a:latin typeface="Slack-Lato"/>
            </a:endParaRPr>
          </a:p>
          <a:p>
            <a:pPr algn="l"/>
            <a:endParaRPr lang="en-US" b="1" i="0" dirty="0">
              <a:effectLst/>
              <a:latin typeface="Slack-Lato"/>
            </a:endParaRPr>
          </a:p>
          <a:p>
            <a:pPr algn="l"/>
            <a:r>
              <a:rPr lang="en-US" b="1" i="0" dirty="0">
                <a:effectLst/>
                <a:latin typeface="Slack-Lato"/>
              </a:rPr>
              <a:t>A recorded criminal incident is a criminal event that may include one or more offences, alleged offenders and/or victims, and that is recorded on a single date and at one location. </a:t>
            </a:r>
          </a:p>
          <a:p>
            <a:pPr algn="l"/>
            <a:endParaRPr lang="en-US" b="1" dirty="0">
              <a:latin typeface="Slack-Lato"/>
            </a:endParaRPr>
          </a:p>
          <a:p>
            <a:pPr algn="l"/>
            <a:r>
              <a:rPr lang="en-US" b="1" i="0" dirty="0">
                <a:effectLst/>
                <a:latin typeface="Slack-Lato"/>
              </a:rPr>
              <a:t>The criminal incident count is designed to represent the broad event that occurs as a more representative measure of instances of crime, rather than using the bulk number of offences that Victoria Police members record within one incident.</a:t>
            </a:r>
          </a:p>
          <a:p>
            <a:pPr algn="l"/>
            <a:endParaRPr lang="en-US" b="1" i="0" dirty="0">
              <a:effectLst/>
              <a:latin typeface="Slack-Lato"/>
            </a:endParaRPr>
          </a:p>
          <a:p>
            <a:pPr algn="l"/>
            <a:r>
              <a:rPr lang="en-US" b="1" i="0" dirty="0">
                <a:effectLst/>
                <a:latin typeface="Slack-Lato"/>
              </a:rPr>
              <a:t>Consequently, there's could be many offences in one criminal incident.</a:t>
            </a:r>
          </a:p>
        </p:txBody>
      </p:sp>
      <p:pic>
        <p:nvPicPr>
          <p:cNvPr id="4" name="Picture 3" descr="A picture containing text, yellow, black&#10;&#10;Description automatically generated">
            <a:extLst>
              <a:ext uri="{FF2B5EF4-FFF2-40B4-BE49-F238E27FC236}">
                <a16:creationId xmlns:a16="http://schemas.microsoft.com/office/drawing/2014/main" id="{9E1FA00F-13AF-4E9A-B4DB-1C6228E889E2}"/>
              </a:ext>
            </a:extLst>
          </p:cNvPr>
          <p:cNvPicPr>
            <a:picLocks noChangeAspect="1"/>
          </p:cNvPicPr>
          <p:nvPr/>
        </p:nvPicPr>
        <p:blipFill>
          <a:blip r:embed="rId2">
            <a:alphaModFix amt="70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110526" y="57635"/>
            <a:ext cx="967989" cy="527619"/>
          </a:xfrm>
          <a:prstGeom prst="rect">
            <a:avLst/>
          </a:prstGeom>
        </p:spPr>
      </p:pic>
    </p:spTree>
    <p:extLst>
      <p:ext uri="{BB962C8B-B14F-4D97-AF65-F5344CB8AC3E}">
        <p14:creationId xmlns:p14="http://schemas.microsoft.com/office/powerpoint/2010/main" val="1466647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891E82A-A931-467B-AAFA-CCA701B9A5F9}"/>
              </a:ext>
            </a:extLst>
          </p:cNvPr>
          <p:cNvPicPr>
            <a:picLocks noChangeAspect="1"/>
          </p:cNvPicPr>
          <p:nvPr/>
        </p:nvPicPr>
        <p:blipFill>
          <a:blip r:embed="rId2"/>
          <a:stretch>
            <a:fillRect/>
          </a:stretch>
        </p:blipFill>
        <p:spPr>
          <a:xfrm>
            <a:off x="123646" y="3641979"/>
            <a:ext cx="8373373" cy="3069658"/>
          </a:xfrm>
          <a:prstGeom prst="rect">
            <a:avLst/>
          </a:prstGeom>
        </p:spPr>
      </p:pic>
      <p:sp>
        <p:nvSpPr>
          <p:cNvPr id="4" name="TextBox 3">
            <a:extLst>
              <a:ext uri="{FF2B5EF4-FFF2-40B4-BE49-F238E27FC236}">
                <a16:creationId xmlns:a16="http://schemas.microsoft.com/office/drawing/2014/main" id="{A4561F9E-86A3-4F9E-A31B-230060D3CE3B}"/>
              </a:ext>
            </a:extLst>
          </p:cNvPr>
          <p:cNvSpPr txBox="1"/>
          <p:nvPr/>
        </p:nvSpPr>
        <p:spPr>
          <a:xfrm>
            <a:off x="8566030" y="711018"/>
            <a:ext cx="2725947" cy="5078313"/>
          </a:xfrm>
          <a:prstGeom prst="rect">
            <a:avLst/>
          </a:prstGeom>
          <a:noFill/>
        </p:spPr>
        <p:txBody>
          <a:bodyPr wrap="square" rtlCol="0">
            <a:spAutoFit/>
          </a:bodyPr>
          <a:lstStyle/>
          <a:p>
            <a:r>
              <a:rPr lang="en-AU" b="1" dirty="0"/>
              <a:t>     Note: </a:t>
            </a:r>
          </a:p>
          <a:p>
            <a:endParaRPr lang="en-AU" b="1" dirty="0"/>
          </a:p>
          <a:p>
            <a:pPr marL="285750" indent="-285750">
              <a:buFont typeface="Arial" panose="020B0604020202020204" pitchFamily="34" charset="0"/>
              <a:buChar char="•"/>
            </a:pPr>
            <a:r>
              <a:rPr lang="en-AU" b="1" dirty="0"/>
              <a:t>Property and deception offences (Purple line) have far exceeded other Victorian offences.</a:t>
            </a:r>
          </a:p>
          <a:p>
            <a:endParaRPr lang="en-AU" b="1" dirty="0"/>
          </a:p>
          <a:p>
            <a:pPr marL="285750" indent="-285750">
              <a:buFont typeface="Arial" panose="020B0604020202020204" pitchFamily="34" charset="0"/>
              <a:buChar char="•"/>
            </a:pPr>
            <a:r>
              <a:rPr lang="en-AU" b="1" dirty="0"/>
              <a:t>The peak in 2016 relates to “Theft” as we will discover in the next slide.</a:t>
            </a:r>
          </a:p>
          <a:p>
            <a:endParaRPr lang="en-AU" b="1" dirty="0"/>
          </a:p>
          <a:p>
            <a:pPr marL="285750" indent="-285750">
              <a:buFont typeface="Arial" panose="020B0604020202020204" pitchFamily="34" charset="0"/>
              <a:buChar char="•"/>
            </a:pPr>
            <a:r>
              <a:rPr lang="en-AU" b="1" dirty="0"/>
              <a:t>The significant drop in Crime in 2020 is mostly due to COVID lockdowns in Victoria.</a:t>
            </a:r>
          </a:p>
        </p:txBody>
      </p:sp>
      <p:pic>
        <p:nvPicPr>
          <p:cNvPr id="5" name="Picture 4" descr="A picture containing text, yellow, black&#10;&#10;Description automatically generated">
            <a:extLst>
              <a:ext uri="{FF2B5EF4-FFF2-40B4-BE49-F238E27FC236}">
                <a16:creationId xmlns:a16="http://schemas.microsoft.com/office/drawing/2014/main" id="{E789D428-E8A9-499E-8766-2F64C7C14C3B}"/>
              </a:ext>
            </a:extLst>
          </p:cNvPr>
          <p:cNvPicPr>
            <a:picLocks noChangeAspect="1"/>
          </p:cNvPicPr>
          <p:nvPr/>
        </p:nvPicPr>
        <p:blipFill>
          <a:blip r:embed="rId3">
            <a:alphaModFix amt="70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1164847" y="65381"/>
            <a:ext cx="903508" cy="493420"/>
          </a:xfrm>
          <a:prstGeom prst="rect">
            <a:avLst/>
          </a:prstGeom>
        </p:spPr>
      </p:pic>
      <p:pic>
        <p:nvPicPr>
          <p:cNvPr id="13" name="Picture 12">
            <a:extLst>
              <a:ext uri="{FF2B5EF4-FFF2-40B4-BE49-F238E27FC236}">
                <a16:creationId xmlns:a16="http://schemas.microsoft.com/office/drawing/2014/main" id="{C30DEF25-C10D-4874-AECC-B43DA82FFBB8}"/>
              </a:ext>
            </a:extLst>
          </p:cNvPr>
          <p:cNvPicPr>
            <a:picLocks noChangeAspect="1"/>
          </p:cNvPicPr>
          <p:nvPr/>
        </p:nvPicPr>
        <p:blipFill>
          <a:blip r:embed="rId5"/>
          <a:stretch>
            <a:fillRect/>
          </a:stretch>
        </p:blipFill>
        <p:spPr>
          <a:xfrm>
            <a:off x="123646" y="8339"/>
            <a:ext cx="8373373" cy="3446917"/>
          </a:xfrm>
          <a:prstGeom prst="rect">
            <a:avLst/>
          </a:prstGeom>
        </p:spPr>
      </p:pic>
    </p:spTree>
    <p:extLst>
      <p:ext uri="{BB962C8B-B14F-4D97-AF65-F5344CB8AC3E}">
        <p14:creationId xmlns:p14="http://schemas.microsoft.com/office/powerpoint/2010/main" val="1740031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3F5260B-0350-4A93-A8F2-F2E510B2E22F}"/>
              </a:ext>
            </a:extLst>
          </p:cNvPr>
          <p:cNvPicPr>
            <a:picLocks noChangeAspect="1"/>
          </p:cNvPicPr>
          <p:nvPr/>
        </p:nvPicPr>
        <p:blipFill>
          <a:blip r:embed="rId2"/>
          <a:stretch>
            <a:fillRect/>
          </a:stretch>
        </p:blipFill>
        <p:spPr>
          <a:xfrm>
            <a:off x="213359" y="1546031"/>
            <a:ext cx="9922678" cy="4843377"/>
          </a:xfrm>
          <a:prstGeom prst="rect">
            <a:avLst/>
          </a:prstGeom>
        </p:spPr>
      </p:pic>
      <p:pic>
        <p:nvPicPr>
          <p:cNvPr id="4" name="Picture 3" descr="A picture containing text, yellow, black&#10;&#10;Description automatically generated">
            <a:extLst>
              <a:ext uri="{FF2B5EF4-FFF2-40B4-BE49-F238E27FC236}">
                <a16:creationId xmlns:a16="http://schemas.microsoft.com/office/drawing/2014/main" id="{5FE0C96B-80A1-4067-BC62-8D5BC2F3B654}"/>
              </a:ext>
            </a:extLst>
          </p:cNvPr>
          <p:cNvPicPr>
            <a:picLocks noChangeAspect="1"/>
          </p:cNvPicPr>
          <p:nvPr/>
        </p:nvPicPr>
        <p:blipFill>
          <a:blip r:embed="rId3">
            <a:alphaModFix amt="70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1164847" y="158561"/>
            <a:ext cx="903508" cy="508000"/>
          </a:xfrm>
          <a:prstGeom prst="rect">
            <a:avLst/>
          </a:prstGeom>
        </p:spPr>
      </p:pic>
      <p:sp>
        <p:nvSpPr>
          <p:cNvPr id="7" name="TextBox 6">
            <a:extLst>
              <a:ext uri="{FF2B5EF4-FFF2-40B4-BE49-F238E27FC236}">
                <a16:creationId xmlns:a16="http://schemas.microsoft.com/office/drawing/2014/main" id="{ADA084D5-271D-45BA-90DD-647BBA6F398D}"/>
              </a:ext>
            </a:extLst>
          </p:cNvPr>
          <p:cNvSpPr txBox="1"/>
          <p:nvPr/>
        </p:nvSpPr>
        <p:spPr>
          <a:xfrm>
            <a:off x="393347" y="238828"/>
            <a:ext cx="10513875" cy="1200329"/>
          </a:xfrm>
          <a:prstGeom prst="rect">
            <a:avLst/>
          </a:prstGeom>
          <a:noFill/>
        </p:spPr>
        <p:txBody>
          <a:bodyPr wrap="square" rtlCol="0">
            <a:spAutoFit/>
          </a:bodyPr>
          <a:lstStyle/>
          <a:p>
            <a:r>
              <a:rPr lang="en-AU" b="1" dirty="0"/>
              <a:t>Note:</a:t>
            </a:r>
          </a:p>
          <a:p>
            <a:pPr marL="285750" indent="-285750">
              <a:buFont typeface="Arial" panose="020B0604020202020204" pitchFamily="34" charset="0"/>
              <a:buChar char="•"/>
            </a:pPr>
            <a:r>
              <a:rPr lang="en-AU" b="1" dirty="0"/>
              <a:t>The peak in 2016 is mostly caused by “Theft”. </a:t>
            </a:r>
          </a:p>
          <a:p>
            <a:pPr marL="285750" indent="-285750">
              <a:buFont typeface="Arial" panose="020B0604020202020204" pitchFamily="34" charset="0"/>
              <a:buChar char="•"/>
            </a:pPr>
            <a:r>
              <a:rPr lang="en-AU" b="1" dirty="0"/>
              <a:t>The Covid lockdowns in 2020-2021 resulted in significantly less thefts but other crimes remained relatively stable.</a:t>
            </a:r>
          </a:p>
        </p:txBody>
      </p:sp>
      <p:pic>
        <p:nvPicPr>
          <p:cNvPr id="20" name="Picture 19">
            <a:extLst>
              <a:ext uri="{FF2B5EF4-FFF2-40B4-BE49-F238E27FC236}">
                <a16:creationId xmlns:a16="http://schemas.microsoft.com/office/drawing/2014/main" id="{21C95204-BC91-4D54-99AB-D007A814AD5F}"/>
              </a:ext>
            </a:extLst>
          </p:cNvPr>
          <p:cNvPicPr>
            <a:picLocks noChangeAspect="1"/>
          </p:cNvPicPr>
          <p:nvPr/>
        </p:nvPicPr>
        <p:blipFill>
          <a:blip r:embed="rId5"/>
          <a:stretch>
            <a:fillRect/>
          </a:stretch>
        </p:blipFill>
        <p:spPr>
          <a:xfrm>
            <a:off x="7539487" y="4333899"/>
            <a:ext cx="4528868" cy="2389517"/>
          </a:xfrm>
          <a:prstGeom prst="rect">
            <a:avLst/>
          </a:prstGeom>
        </p:spPr>
      </p:pic>
      <p:sp>
        <p:nvSpPr>
          <p:cNvPr id="16" name="Arrow: Curved Right 15">
            <a:extLst>
              <a:ext uri="{FF2B5EF4-FFF2-40B4-BE49-F238E27FC236}">
                <a16:creationId xmlns:a16="http://schemas.microsoft.com/office/drawing/2014/main" id="{F3C31DEE-AB88-4C07-939B-97FF43E0922B}"/>
              </a:ext>
            </a:extLst>
          </p:cNvPr>
          <p:cNvSpPr/>
          <p:nvPr/>
        </p:nvSpPr>
        <p:spPr>
          <a:xfrm rot="18834171">
            <a:off x="6814219" y="2475047"/>
            <a:ext cx="579464" cy="2985344"/>
          </a:xfrm>
          <a:prstGeom prst="curvedRigh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10616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702296-C979-4148-99DB-E5913F81F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FB9CCDF-95BC-4776-B56C-53F4A61BE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67418" y="1372708"/>
            <a:ext cx="5861210" cy="42215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E935BB-DDE4-429A-8AA8-6CA219F8E6F2}"/>
              </a:ext>
            </a:extLst>
          </p:cNvPr>
          <p:cNvSpPr>
            <a:spLocks noGrp="1"/>
          </p:cNvSpPr>
          <p:nvPr>
            <p:ph type="ctrTitle"/>
          </p:nvPr>
        </p:nvSpPr>
        <p:spPr>
          <a:xfrm>
            <a:off x="3815046" y="1866901"/>
            <a:ext cx="4568582" cy="2096412"/>
          </a:xfrm>
        </p:spPr>
        <p:txBody>
          <a:bodyPr anchor="b">
            <a:normAutofit/>
          </a:bodyPr>
          <a:lstStyle/>
          <a:p>
            <a:r>
              <a:rPr lang="en-AU" sz="4100"/>
              <a:t>What about the other more serious Offences?</a:t>
            </a:r>
          </a:p>
        </p:txBody>
      </p:sp>
      <p:sp>
        <p:nvSpPr>
          <p:cNvPr id="3" name="Subtitle 2">
            <a:extLst>
              <a:ext uri="{FF2B5EF4-FFF2-40B4-BE49-F238E27FC236}">
                <a16:creationId xmlns:a16="http://schemas.microsoft.com/office/drawing/2014/main" id="{2FB96A9D-2972-44C3-A420-67F66A13B236}"/>
              </a:ext>
            </a:extLst>
          </p:cNvPr>
          <p:cNvSpPr>
            <a:spLocks noGrp="1"/>
          </p:cNvSpPr>
          <p:nvPr>
            <p:ph type="subTitle" idx="1"/>
          </p:nvPr>
        </p:nvSpPr>
        <p:spPr>
          <a:xfrm>
            <a:off x="3815046" y="4392215"/>
            <a:ext cx="4638612" cy="849149"/>
          </a:xfrm>
        </p:spPr>
        <p:txBody>
          <a:bodyPr anchor="t">
            <a:normAutofit/>
          </a:bodyPr>
          <a:lstStyle/>
          <a:p>
            <a:r>
              <a:rPr lang="en-AU" b="1" dirty="0"/>
              <a:t>CRIMINAL INCIDENTS</a:t>
            </a:r>
          </a:p>
          <a:p>
            <a:r>
              <a:rPr lang="en-AU" dirty="0"/>
              <a:t>Over the LAST Ten Years</a:t>
            </a:r>
          </a:p>
        </p:txBody>
      </p:sp>
      <p:pic>
        <p:nvPicPr>
          <p:cNvPr id="7" name="Picture 2" descr="Image result for nightimepic of victoria australia">
            <a:extLst>
              <a:ext uri="{FF2B5EF4-FFF2-40B4-BE49-F238E27FC236}">
                <a16:creationId xmlns:a16="http://schemas.microsoft.com/office/drawing/2014/main" id="{07E1A4A3-CD91-44FC-87E7-5565C63732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166" r="27916" b="2"/>
          <a:stretch/>
        </p:blipFill>
        <p:spPr bwMode="auto">
          <a:xfrm>
            <a:off x="6694" y="1374028"/>
            <a:ext cx="3223404" cy="42202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See the source image">
            <a:extLst>
              <a:ext uri="{FF2B5EF4-FFF2-40B4-BE49-F238E27FC236}">
                <a16:creationId xmlns:a16="http://schemas.microsoft.com/office/drawing/2014/main" id="{8978232E-0577-4FB1-9D9A-7A417CBDD9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132" r="30905" b="1"/>
          <a:stretch/>
        </p:blipFill>
        <p:spPr bwMode="auto">
          <a:xfrm>
            <a:off x="8968576" y="1374028"/>
            <a:ext cx="3223424" cy="42202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yellow, black&#10;&#10;Description automatically generated">
            <a:extLst>
              <a:ext uri="{FF2B5EF4-FFF2-40B4-BE49-F238E27FC236}">
                <a16:creationId xmlns:a16="http://schemas.microsoft.com/office/drawing/2014/main" id="{9F3D65D4-A500-4633-95BB-87524F05E4BB}"/>
              </a:ext>
            </a:extLst>
          </p:cNvPr>
          <p:cNvPicPr>
            <a:picLocks noChangeAspect="1"/>
          </p:cNvPicPr>
          <p:nvPr/>
        </p:nvPicPr>
        <p:blipFill>
          <a:blip r:embed="rId4">
            <a:alphaModFix amt="70000"/>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110526" y="57635"/>
            <a:ext cx="967989" cy="527619"/>
          </a:xfrm>
          <a:prstGeom prst="rect">
            <a:avLst/>
          </a:prstGeom>
        </p:spPr>
      </p:pic>
    </p:spTree>
    <p:extLst>
      <p:ext uri="{BB962C8B-B14F-4D97-AF65-F5344CB8AC3E}">
        <p14:creationId xmlns:p14="http://schemas.microsoft.com/office/powerpoint/2010/main" val="1434570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6F79B0DD-2C63-4EE5-804F-B8E391FC1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0">
            <a:extLst>
              <a:ext uri="{FF2B5EF4-FFF2-40B4-BE49-F238E27FC236}">
                <a16:creationId xmlns:a16="http://schemas.microsoft.com/office/drawing/2014/main" id="{627DB8AB-CD55-4C8F-9043-52652B892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6"/>
            <a:ext cx="5364255"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A1E9D285-643B-44C3-B274-C6B2ECD7DA68}"/>
              </a:ext>
            </a:extLst>
          </p:cNvPr>
          <p:cNvPicPr>
            <a:picLocks noChangeAspect="1"/>
          </p:cNvPicPr>
          <p:nvPr/>
        </p:nvPicPr>
        <p:blipFill>
          <a:blip r:embed="rId2"/>
          <a:stretch>
            <a:fillRect/>
          </a:stretch>
        </p:blipFill>
        <p:spPr>
          <a:xfrm>
            <a:off x="1201257" y="965200"/>
            <a:ext cx="4248038" cy="2060298"/>
          </a:xfrm>
          <a:prstGeom prst="rect">
            <a:avLst/>
          </a:prstGeom>
        </p:spPr>
      </p:pic>
      <p:sp>
        <p:nvSpPr>
          <p:cNvPr id="38" name="Rectangle 32">
            <a:extLst>
              <a:ext uri="{FF2B5EF4-FFF2-40B4-BE49-F238E27FC236}">
                <a16:creationId xmlns:a16="http://schemas.microsoft.com/office/drawing/2014/main" id="{53059C5A-91CB-4024-9B4E-20082E25C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643466"/>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E4309F76-8806-40D7-A3F9-CED282CFE2DC}"/>
              </a:ext>
            </a:extLst>
          </p:cNvPr>
          <p:cNvPicPr>
            <a:picLocks noChangeAspect="1"/>
          </p:cNvPicPr>
          <p:nvPr/>
        </p:nvPicPr>
        <p:blipFill>
          <a:blip r:embed="rId3"/>
          <a:stretch>
            <a:fillRect/>
          </a:stretch>
        </p:blipFill>
        <p:spPr>
          <a:xfrm>
            <a:off x="6489680" y="1018965"/>
            <a:ext cx="4733982" cy="1952767"/>
          </a:xfrm>
          <a:prstGeom prst="rect">
            <a:avLst/>
          </a:prstGeom>
        </p:spPr>
      </p:pic>
      <p:sp>
        <p:nvSpPr>
          <p:cNvPr id="35" name="Rectangle 34">
            <a:extLst>
              <a:ext uri="{FF2B5EF4-FFF2-40B4-BE49-F238E27FC236}">
                <a16:creationId xmlns:a16="http://schemas.microsoft.com/office/drawing/2014/main" id="{184884BF-A898-4EFF-9504-E13EBE3FF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3514513"/>
            <a:ext cx="5364255" cy="270340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2D479133-32E9-4D91-8E79-155370E4186C}"/>
              </a:ext>
            </a:extLst>
          </p:cNvPr>
          <p:cNvPicPr>
            <a:picLocks noChangeAspect="1"/>
          </p:cNvPicPr>
          <p:nvPr/>
        </p:nvPicPr>
        <p:blipFill>
          <a:blip r:embed="rId4"/>
          <a:stretch>
            <a:fillRect/>
          </a:stretch>
        </p:blipFill>
        <p:spPr>
          <a:xfrm>
            <a:off x="965201" y="3984692"/>
            <a:ext cx="4733982" cy="1763408"/>
          </a:xfrm>
          <a:prstGeom prst="rect">
            <a:avLst/>
          </a:prstGeom>
        </p:spPr>
      </p:pic>
      <p:sp>
        <p:nvSpPr>
          <p:cNvPr id="37" name="Rectangle 36">
            <a:extLst>
              <a:ext uri="{FF2B5EF4-FFF2-40B4-BE49-F238E27FC236}">
                <a16:creationId xmlns:a16="http://schemas.microsoft.com/office/drawing/2014/main" id="{7B32D337-FDA6-4468-ADB1-7038E5FC0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8589" y="3514513"/>
            <a:ext cx="5376806" cy="2706794"/>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A0353A58-7558-44DD-9DA7-DF16E223D71E}"/>
              </a:ext>
            </a:extLst>
          </p:cNvPr>
          <p:cNvPicPr>
            <a:picLocks noChangeAspect="1"/>
          </p:cNvPicPr>
          <p:nvPr/>
        </p:nvPicPr>
        <p:blipFill>
          <a:blip r:embed="rId5"/>
          <a:stretch>
            <a:fillRect/>
          </a:stretch>
        </p:blipFill>
        <p:spPr>
          <a:xfrm>
            <a:off x="6489680" y="4055701"/>
            <a:ext cx="4733982" cy="1621389"/>
          </a:xfrm>
          <a:prstGeom prst="rect">
            <a:avLst/>
          </a:prstGeom>
        </p:spPr>
      </p:pic>
      <p:pic>
        <p:nvPicPr>
          <p:cNvPr id="4" name="Picture 3" descr="A picture containing text, yellow, black&#10;&#10;Description automatically generated">
            <a:extLst>
              <a:ext uri="{FF2B5EF4-FFF2-40B4-BE49-F238E27FC236}">
                <a16:creationId xmlns:a16="http://schemas.microsoft.com/office/drawing/2014/main" id="{4660DB49-181E-4317-A841-5050073C82A7}"/>
              </a:ext>
            </a:extLst>
          </p:cNvPr>
          <p:cNvPicPr>
            <a:picLocks noChangeAspect="1"/>
          </p:cNvPicPr>
          <p:nvPr/>
        </p:nvPicPr>
        <p:blipFill>
          <a:blip r:embed="rId6">
            <a:alphaModFix amt="70000"/>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1164847" y="158561"/>
            <a:ext cx="903508" cy="508000"/>
          </a:xfrm>
          <a:prstGeom prst="rect">
            <a:avLst/>
          </a:prstGeom>
        </p:spPr>
      </p:pic>
    </p:spTree>
    <p:extLst>
      <p:ext uri="{BB962C8B-B14F-4D97-AF65-F5344CB8AC3E}">
        <p14:creationId xmlns:p14="http://schemas.microsoft.com/office/powerpoint/2010/main" val="1959555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35BB-DDE4-429A-8AA8-6CA219F8E6F2}"/>
              </a:ext>
            </a:extLst>
          </p:cNvPr>
          <p:cNvSpPr>
            <a:spLocks noGrp="1"/>
          </p:cNvSpPr>
          <p:nvPr>
            <p:ph type="ctrTitle"/>
          </p:nvPr>
        </p:nvSpPr>
        <p:spPr>
          <a:xfrm>
            <a:off x="3815046" y="1866901"/>
            <a:ext cx="4568582" cy="2096412"/>
          </a:xfrm>
        </p:spPr>
        <p:txBody>
          <a:bodyPr anchor="b">
            <a:normAutofit/>
          </a:bodyPr>
          <a:lstStyle/>
          <a:p>
            <a:r>
              <a:rPr lang="en-AU" sz="4400" dirty="0"/>
              <a:t>Where do these Offences occur</a:t>
            </a:r>
            <a:r>
              <a:rPr lang="en-AU" sz="4100" dirty="0"/>
              <a:t>?</a:t>
            </a:r>
          </a:p>
        </p:txBody>
      </p:sp>
      <p:sp>
        <p:nvSpPr>
          <p:cNvPr id="3" name="Subtitle 2">
            <a:extLst>
              <a:ext uri="{FF2B5EF4-FFF2-40B4-BE49-F238E27FC236}">
                <a16:creationId xmlns:a16="http://schemas.microsoft.com/office/drawing/2014/main" id="{2FB96A9D-2972-44C3-A420-67F66A13B236}"/>
              </a:ext>
            </a:extLst>
          </p:cNvPr>
          <p:cNvSpPr>
            <a:spLocks noGrp="1"/>
          </p:cNvSpPr>
          <p:nvPr>
            <p:ph type="subTitle" idx="1"/>
          </p:nvPr>
        </p:nvSpPr>
        <p:spPr>
          <a:xfrm>
            <a:off x="3815046" y="4392215"/>
            <a:ext cx="4638612" cy="849149"/>
          </a:xfrm>
        </p:spPr>
        <p:txBody>
          <a:bodyPr anchor="t">
            <a:normAutofit/>
          </a:bodyPr>
          <a:lstStyle/>
          <a:p>
            <a:r>
              <a:rPr lang="en-AU" b="1" dirty="0"/>
              <a:t>CRIMINAL INCIDENTS</a:t>
            </a:r>
          </a:p>
          <a:p>
            <a:r>
              <a:rPr lang="en-AU" dirty="0"/>
              <a:t>Over the LAST Ten Years</a:t>
            </a:r>
          </a:p>
        </p:txBody>
      </p:sp>
      <p:pic>
        <p:nvPicPr>
          <p:cNvPr id="7" name="Picture 2" descr="Image result for nightimepic of victoria australia">
            <a:extLst>
              <a:ext uri="{FF2B5EF4-FFF2-40B4-BE49-F238E27FC236}">
                <a16:creationId xmlns:a16="http://schemas.microsoft.com/office/drawing/2014/main" id="{07E1A4A3-CD91-44FC-87E7-5565C63732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166" r="27916" b="2"/>
          <a:stretch/>
        </p:blipFill>
        <p:spPr bwMode="auto">
          <a:xfrm>
            <a:off x="6694" y="1374028"/>
            <a:ext cx="3223404" cy="42202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See the source image">
            <a:extLst>
              <a:ext uri="{FF2B5EF4-FFF2-40B4-BE49-F238E27FC236}">
                <a16:creationId xmlns:a16="http://schemas.microsoft.com/office/drawing/2014/main" id="{8978232E-0577-4FB1-9D9A-7A417CBDD9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132" r="30905" b="1"/>
          <a:stretch/>
        </p:blipFill>
        <p:spPr bwMode="auto">
          <a:xfrm>
            <a:off x="8961882" y="1567068"/>
            <a:ext cx="3223424" cy="4220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688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241708-998A-462F-B598-D9F12C81610F}"/>
              </a:ext>
            </a:extLst>
          </p:cNvPr>
          <p:cNvSpPr txBox="1"/>
          <p:nvPr/>
        </p:nvSpPr>
        <p:spPr>
          <a:xfrm>
            <a:off x="621102" y="1963334"/>
            <a:ext cx="9687464" cy="4431983"/>
          </a:xfrm>
          <a:prstGeom prst="rect">
            <a:avLst/>
          </a:prstGeom>
          <a:noFill/>
        </p:spPr>
        <p:txBody>
          <a:bodyPr wrap="square">
            <a:spAutoFit/>
          </a:bodyPr>
          <a:lstStyle/>
          <a:p>
            <a:r>
              <a:rPr lang="en-US" sz="4000" b="1" i="0" dirty="0">
                <a:effectLst/>
                <a:latin typeface="Slack-Lato"/>
              </a:rPr>
              <a:t>WHAT IS </a:t>
            </a:r>
            <a:r>
              <a:rPr lang="en-AU" sz="4800" b="1" i="0" dirty="0">
                <a:effectLst/>
                <a:latin typeface="Slack-Lato"/>
              </a:rPr>
              <a:t>LOCAL GOVERNMENT AREA</a:t>
            </a:r>
            <a:r>
              <a:rPr lang="en-AU" sz="4000" b="1" dirty="0"/>
              <a:t>?</a:t>
            </a:r>
            <a:endParaRPr lang="en-US" sz="4000" b="1" i="0" dirty="0">
              <a:effectLst/>
              <a:latin typeface="Slack-Lato"/>
            </a:endParaRPr>
          </a:p>
          <a:p>
            <a:pPr algn="l"/>
            <a:endParaRPr lang="en-US" b="1" i="0" dirty="0">
              <a:effectLst/>
              <a:latin typeface="Slack-Lato"/>
            </a:endParaRPr>
          </a:p>
          <a:p>
            <a:pPr algn="l"/>
            <a:r>
              <a:rPr lang="en-US" dirty="0">
                <a:latin typeface="Slack-Lato"/>
              </a:rPr>
              <a:t>L</a:t>
            </a:r>
            <a:r>
              <a:rPr lang="en-US" b="0" i="0" dirty="0">
                <a:effectLst/>
                <a:latin typeface="Slack-Lato"/>
              </a:rPr>
              <a:t>ocal government areas (LGAs) in Victoria, sorted by POLICE region.  </a:t>
            </a:r>
          </a:p>
          <a:p>
            <a:pPr algn="l"/>
            <a:endParaRPr lang="en-US" dirty="0">
              <a:latin typeface="Slack-Lato"/>
            </a:endParaRPr>
          </a:p>
          <a:p>
            <a:pPr algn="l"/>
            <a:r>
              <a:rPr lang="en-US" b="0" i="0" dirty="0">
                <a:effectLst/>
                <a:latin typeface="Slack-Lato"/>
              </a:rPr>
              <a:t>LGA’s are also referred to as municipalities, the 79 Victorian LGAs are classified as cities (34), shires (38), rural cities (6) and boroughs (1). In general, an urban or suburban LGA is called a city and is governed by a City Council, while a rural LGA covering a larger rural area is usually called a shire and is governed by a Shire Council. </a:t>
            </a:r>
          </a:p>
          <a:p>
            <a:pPr algn="l"/>
            <a:endParaRPr lang="en-US" dirty="0">
              <a:latin typeface="Slack-Lato"/>
            </a:endParaRPr>
          </a:p>
          <a:p>
            <a:pPr algn="l"/>
            <a:r>
              <a:rPr lang="en-US" b="0" i="0" dirty="0">
                <a:effectLst/>
                <a:latin typeface="Slack-Lato"/>
              </a:rPr>
              <a:t>Local councils have the same administrative functions and similar political structures, regardless of their classification. </a:t>
            </a:r>
          </a:p>
          <a:p>
            <a:pPr algn="l"/>
            <a:endParaRPr lang="en-US" dirty="0">
              <a:latin typeface="Slack-Lato"/>
            </a:endParaRPr>
          </a:p>
          <a:p>
            <a:pPr algn="l"/>
            <a:r>
              <a:rPr lang="en-US" b="0" i="0" dirty="0">
                <a:effectLst/>
                <a:latin typeface="Slack-Lato"/>
              </a:rPr>
              <a:t>The sorting of LGAs into POLICE regions is for presentation purposes only, and has no legal or administrative significance.</a:t>
            </a:r>
          </a:p>
        </p:txBody>
      </p:sp>
      <p:pic>
        <p:nvPicPr>
          <p:cNvPr id="7" name="Picture 12" descr="Image result for police victoria">
            <a:extLst>
              <a:ext uri="{FF2B5EF4-FFF2-40B4-BE49-F238E27FC236}">
                <a16:creationId xmlns:a16="http://schemas.microsoft.com/office/drawing/2014/main" id="{7D6EACEA-80FF-4360-BD3B-D217E5A608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4720" y="125730"/>
            <a:ext cx="22860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30703"/>
      </p:ext>
    </p:extLst>
  </p:cSld>
  <p:clrMapOvr>
    <a:masterClrMapping/>
  </p:clrMapOvr>
</p:sld>
</file>

<file path=ppt/theme/theme1.xml><?xml version="1.0" encoding="utf-8"?>
<a:theme xmlns:a="http://schemas.openxmlformats.org/drawingml/2006/main" name="BohemianVTI">
  <a:themeElements>
    <a:clrScheme name="AnalogousFromRegularSeedLeftStep">
      <a:dk1>
        <a:srgbClr val="000000"/>
      </a:dk1>
      <a:lt1>
        <a:srgbClr val="FFFFFF"/>
      </a:lt1>
      <a:dk2>
        <a:srgbClr val="312B1C"/>
      </a:dk2>
      <a:lt2>
        <a:srgbClr val="F0F2F3"/>
      </a:lt2>
      <a:accent1>
        <a:srgbClr val="E78029"/>
      </a:accent1>
      <a:accent2>
        <a:srgbClr val="D51F17"/>
      </a:accent2>
      <a:accent3>
        <a:srgbClr val="E72971"/>
      </a:accent3>
      <a:accent4>
        <a:srgbClr val="D517AE"/>
      </a:accent4>
      <a:accent5>
        <a:srgbClr val="BF29E7"/>
      </a:accent5>
      <a:accent6>
        <a:srgbClr val="6D2DD9"/>
      </a:accent6>
      <a:hlink>
        <a:srgbClr val="3F85BF"/>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4284</TotalTime>
  <Words>433</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 Next LT Pro</vt:lpstr>
      <vt:lpstr>Calibri</vt:lpstr>
      <vt:lpstr>Modern Love</vt:lpstr>
      <vt:lpstr>Slack-Lato</vt:lpstr>
      <vt:lpstr>BohemianVTI</vt:lpstr>
      <vt:lpstr>Crime in Victoria</vt:lpstr>
      <vt:lpstr>What type of Offences?</vt:lpstr>
      <vt:lpstr>PowerPoint Presentation</vt:lpstr>
      <vt:lpstr>PowerPoint Presentation</vt:lpstr>
      <vt:lpstr>PowerPoint Presentation</vt:lpstr>
      <vt:lpstr>What about the other more serious Offences?</vt:lpstr>
      <vt:lpstr>PowerPoint Presentation</vt:lpstr>
      <vt:lpstr>Where do these Offences occur?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Victoria</dc:title>
  <dc:creator>Antoinette Boyle</dc:creator>
  <cp:lastModifiedBy>Antoinette Boyle</cp:lastModifiedBy>
  <cp:revision>11</cp:revision>
  <dcterms:created xsi:type="dcterms:W3CDTF">2021-12-24T09:23:04Z</dcterms:created>
  <dcterms:modified xsi:type="dcterms:W3CDTF">2021-12-28T03:19:38Z</dcterms:modified>
</cp:coreProperties>
</file>