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82" r:id="rId2"/>
    <p:sldId id="259" r:id="rId3"/>
    <p:sldId id="260" r:id="rId4"/>
    <p:sldId id="261" r:id="rId5"/>
    <p:sldId id="277" r:id="rId6"/>
    <p:sldId id="284" r:id="rId7"/>
    <p:sldId id="286" r:id="rId8"/>
    <p:sldId id="262" r:id="rId9"/>
    <p:sldId id="280" r:id="rId10"/>
    <p:sldId id="281" r:id="rId11"/>
    <p:sldId id="278" r:id="rId12"/>
    <p:sldId id="279" r:id="rId13"/>
    <p:sldId id="283" r:id="rId14"/>
    <p:sldId id="276" r:id="rId15"/>
  </p:sldIdLst>
  <p:sldSz cx="9144000" cy="5143500" type="screen16x9"/>
  <p:notesSz cx="6858000" cy="9144000"/>
  <p:embeddedFontLst>
    <p:embeddedFont>
      <p:font typeface="Kanit Medium" panose="020B0604020202020204" charset="-34"/>
      <p:regular r:id="rId17"/>
      <p:bold r:id="rId18"/>
      <p:italic r:id="rId19"/>
      <p:boldItalic r:id="rId20"/>
    </p:embeddedFont>
    <p:embeddedFont>
      <p:font typeface="Raleway" pitchFamily="2" charset="0"/>
      <p:regular r:id="rId21"/>
      <p:bold r:id="rId22"/>
      <p:italic r:id="rId23"/>
      <p:boldItalic r:id="rId24"/>
    </p:embeddedFont>
    <p:embeddedFont>
      <p:font typeface="Work Sans"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C5AA42-5395-4C0F-A7D0-B859F8F95F94}">
  <a:tblStyle styleId="{B9C5AA42-5395-4C0F-A7D0-B859F8F95F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2573CF-5C7B-437E-B392-5AB19DDCE68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1" dirty="0">
                <a:latin typeface="Times New Roman" panose="02020603050405020304" pitchFamily="18" charset="0"/>
                <a:cs typeface="Times New Roman" panose="02020603050405020304" pitchFamily="18" charset="0"/>
              </a:rPr>
              <a:t>Existing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0602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1" dirty="0">
                <a:latin typeface="Times New Roman" panose="02020603050405020304" pitchFamily="18" charset="0"/>
                <a:cs typeface="Times New Roman" panose="02020603050405020304" pitchFamily="18" charset="0"/>
              </a:rPr>
              <a:t>Existing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37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8975" y="2686525"/>
            <a:ext cx="6705900" cy="1401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19125" y="4186475"/>
            <a:ext cx="6705900" cy="341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2"/>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3"/>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2694275"/>
            <a:ext cx="1235700" cy="616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4742525" y="2397000"/>
            <a:ext cx="3688200" cy="22071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5052154"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2"/>
          </p:nvPr>
        </p:nvSpPr>
        <p:spPr>
          <a:xfrm>
            <a:off x="726799"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3"/>
          </p:nvPr>
        </p:nvSpPr>
        <p:spPr>
          <a:xfrm>
            <a:off x="726799"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 name="Google Shape;23;p5"/>
          <p:cNvSpPr txBox="1">
            <a:spLocks noGrp="1"/>
          </p:cNvSpPr>
          <p:nvPr>
            <p:ph type="subTitle" idx="4"/>
          </p:nvPr>
        </p:nvSpPr>
        <p:spPr>
          <a:xfrm>
            <a:off x="5052154"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4" name="Google Shape;24;p5"/>
          <p:cNvGrpSpPr/>
          <p:nvPr/>
        </p:nvGrpSpPr>
        <p:grpSpPr>
          <a:xfrm>
            <a:off x="-24400" y="4426109"/>
            <a:ext cx="9192925" cy="638912"/>
            <a:chOff x="-24400" y="4426109"/>
            <a:chExt cx="9192925" cy="638912"/>
          </a:xfrm>
        </p:grpSpPr>
        <p:grpSp>
          <p:nvGrpSpPr>
            <p:cNvPr id="25" name="Google Shape;25;p5"/>
            <p:cNvGrpSpPr/>
            <p:nvPr/>
          </p:nvGrpSpPr>
          <p:grpSpPr>
            <a:xfrm flipH="1">
              <a:off x="-49" y="4426109"/>
              <a:ext cx="9144224" cy="508972"/>
              <a:chOff x="3813377" y="4427079"/>
              <a:chExt cx="3441819" cy="684378"/>
            </a:xfrm>
          </p:grpSpPr>
          <p:sp>
            <p:nvSpPr>
              <p:cNvPr id="26" name="Google Shape;26;p5"/>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813377" y="4427079"/>
                <a:ext cx="25247" cy="68437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4157899" y="4990220"/>
                <a:ext cx="29331" cy="121194"/>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7177772" y="4936907"/>
                <a:ext cx="29303" cy="17448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7228651" y="4972308"/>
                <a:ext cx="26545" cy="139105"/>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5"/>
            <p:cNvGrpSpPr/>
            <p:nvPr/>
          </p:nvGrpSpPr>
          <p:grpSpPr>
            <a:xfrm>
              <a:off x="-1" y="4935256"/>
              <a:ext cx="9144134" cy="129765"/>
              <a:chOff x="237925" y="603400"/>
              <a:chExt cx="3162200" cy="44875"/>
            </a:xfrm>
          </p:grpSpPr>
          <p:sp>
            <p:nvSpPr>
              <p:cNvPr id="97" name="Google Shape;97;p5"/>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5"/>
            <p:cNvSpPr/>
            <p:nvPr/>
          </p:nvSpPr>
          <p:spPr>
            <a:xfrm>
              <a:off x="-24400" y="4470863"/>
              <a:ext cx="9192925" cy="419450"/>
            </a:xfrm>
            <a:custGeom>
              <a:avLst/>
              <a:gdLst/>
              <a:ahLst/>
              <a:cxnLst/>
              <a:rect l="l" t="t" r="r" b="b"/>
              <a:pathLst>
                <a:path w="367717" h="16778" extrusionOk="0">
                  <a:moveTo>
                    <a:pt x="0" y="16778"/>
                  </a:moveTo>
                  <a:lnTo>
                    <a:pt x="23769" y="11535"/>
                  </a:lnTo>
                  <a:lnTo>
                    <a:pt x="49635" y="15729"/>
                  </a:lnTo>
                  <a:lnTo>
                    <a:pt x="74802" y="6991"/>
                  </a:lnTo>
                  <a:lnTo>
                    <a:pt x="108008" y="15379"/>
                  </a:lnTo>
                  <a:lnTo>
                    <a:pt x="144361" y="7340"/>
                  </a:lnTo>
                  <a:lnTo>
                    <a:pt x="178266" y="14680"/>
                  </a:lnTo>
                  <a:lnTo>
                    <a:pt x="229649" y="8738"/>
                  </a:lnTo>
                  <a:lnTo>
                    <a:pt x="254990" y="13282"/>
                  </a:lnTo>
                  <a:lnTo>
                    <a:pt x="327870" y="15205"/>
                  </a:lnTo>
                  <a:lnTo>
                    <a:pt x="367717" y="0"/>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652700" y="2885850"/>
            <a:ext cx="5838600" cy="18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704146" y="4906019"/>
              <a:ext cx="25933" cy="20537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4752653" y="4921517"/>
              <a:ext cx="27947" cy="189880"/>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801471" y="4951112"/>
              <a:ext cx="29303"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52350" y="4972293"/>
              <a:ext cx="26603" cy="139105"/>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00500" y="5055006"/>
              <a:ext cx="29275" cy="56385"/>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001204" y="4972302"/>
              <a:ext cx="25925" cy="13908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912423" y="5017762"/>
              <a:ext cx="25228" cy="93641"/>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60599" y="5055006"/>
              <a:ext cx="25925" cy="56388"/>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09098" y="4980517"/>
              <a:ext cx="21215" cy="130877"/>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157897" y="5004852"/>
              <a:ext cx="29331" cy="106551"/>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97147" y="4921536"/>
              <a:ext cx="32106" cy="189875"/>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50700" y="5017752"/>
              <a:ext cx="25925" cy="9365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493196" y="4934851"/>
              <a:ext cx="32106" cy="176547"/>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645127" y="4990228"/>
              <a:ext cx="25217" cy="12118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841802" y="4972303"/>
              <a:ext cx="27947" cy="13910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890629" y="4951131"/>
              <a:ext cx="29294" cy="160290"/>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7080454" y="4990228"/>
              <a:ext cx="25925" cy="12116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7128952" y="5068980"/>
              <a:ext cx="27947" cy="4242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7177779" y="5055016"/>
              <a:ext cx="29294" cy="56397"/>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7228649" y="5079839"/>
              <a:ext cx="26555" cy="31566"/>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8"/>
          <p:cNvSpPr/>
          <p:nvPr/>
        </p:nvSpPr>
        <p:spPr>
          <a:xfrm>
            <a:off x="-53625" y="713225"/>
            <a:ext cx="9254325" cy="1187725"/>
          </a:xfrm>
          <a:custGeom>
            <a:avLst/>
            <a:gdLst/>
            <a:ahLst/>
            <a:cxnLst/>
            <a:rect l="l" t="t" r="r" b="b"/>
            <a:pathLst>
              <a:path w="370173" h="47509" extrusionOk="0">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p:nvPr/>
        </p:nvSpPr>
        <p:spPr>
          <a:xfrm flipH="1">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txBox="1">
            <a:spLocks noGrp="1"/>
          </p:cNvSpPr>
          <p:nvPr>
            <p:ph type="title"/>
          </p:nvPr>
        </p:nvSpPr>
        <p:spPr>
          <a:xfrm>
            <a:off x="1442925" y="848500"/>
            <a:ext cx="6295200" cy="9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2" name="Google Shape;412;p9"/>
          <p:cNvSpPr txBox="1">
            <a:spLocks noGrp="1"/>
          </p:cNvSpPr>
          <p:nvPr>
            <p:ph type="subTitle" idx="1"/>
          </p:nvPr>
        </p:nvSpPr>
        <p:spPr>
          <a:xfrm>
            <a:off x="1442925" y="1847000"/>
            <a:ext cx="6295200" cy="5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3"/>
        <p:cNvGrpSpPr/>
        <p:nvPr/>
      </p:nvGrpSpPr>
      <p:grpSpPr>
        <a:xfrm>
          <a:off x="0" y="0"/>
          <a:ext cx="0" cy="0"/>
          <a:chOff x="0" y="0"/>
          <a:chExt cx="0" cy="0"/>
        </a:xfrm>
      </p:grpSpPr>
      <p:sp>
        <p:nvSpPr>
          <p:cNvPr id="414" name="Google Shape;414;p10"/>
          <p:cNvSpPr>
            <a:spLocks noGrp="1"/>
          </p:cNvSpPr>
          <p:nvPr>
            <p:ph type="pic" idx="2"/>
          </p:nvPr>
        </p:nvSpPr>
        <p:spPr>
          <a:xfrm>
            <a:off x="0" y="0"/>
            <a:ext cx="9144000" cy="5143500"/>
          </a:xfrm>
          <a:prstGeom prst="rect">
            <a:avLst/>
          </a:prstGeom>
          <a:noFill/>
          <a:ln>
            <a:noFill/>
          </a:ln>
        </p:spPr>
      </p:sp>
      <p:sp>
        <p:nvSpPr>
          <p:cNvPr id="415" name="Google Shape;41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6"/>
        <p:cNvGrpSpPr/>
        <p:nvPr/>
      </p:nvGrpSpPr>
      <p:grpSpPr>
        <a:xfrm>
          <a:off x="0" y="0"/>
          <a:ext cx="0" cy="0"/>
          <a:chOff x="0" y="0"/>
          <a:chExt cx="0" cy="0"/>
        </a:xfrm>
      </p:grpSpPr>
      <p:sp>
        <p:nvSpPr>
          <p:cNvPr id="497" name="Google Shape;4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8" name="Google Shape;498;p13"/>
          <p:cNvSpPr txBox="1">
            <a:spLocks noGrp="1"/>
          </p:cNvSpPr>
          <p:nvPr>
            <p:ph type="title" idx="2" hasCustomPrompt="1"/>
          </p:nvPr>
        </p:nvSpPr>
        <p:spPr>
          <a:xfrm>
            <a:off x="1479675"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a:spLocks noGrp="1"/>
          </p:cNvSpPr>
          <p:nvPr>
            <p:ph type="title" idx="3" hasCustomPrompt="1"/>
          </p:nvPr>
        </p:nvSpPr>
        <p:spPr>
          <a:xfrm>
            <a:off x="1479675"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13"/>
          <p:cNvSpPr txBox="1">
            <a:spLocks noGrp="1"/>
          </p:cNvSpPr>
          <p:nvPr>
            <p:ph type="title" idx="4" hasCustomPrompt="1"/>
          </p:nvPr>
        </p:nvSpPr>
        <p:spPr>
          <a:xfrm>
            <a:off x="4099861"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3"/>
          <p:cNvSpPr txBox="1">
            <a:spLocks noGrp="1"/>
          </p:cNvSpPr>
          <p:nvPr>
            <p:ph type="title" idx="5" hasCustomPrompt="1"/>
          </p:nvPr>
        </p:nvSpPr>
        <p:spPr>
          <a:xfrm>
            <a:off x="4099861"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a:spLocks noGrp="1"/>
          </p:cNvSpPr>
          <p:nvPr>
            <p:ph type="title" idx="6" hasCustomPrompt="1"/>
          </p:nvPr>
        </p:nvSpPr>
        <p:spPr>
          <a:xfrm>
            <a:off x="6720050"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3" name="Google Shape;503;p13"/>
          <p:cNvSpPr txBox="1">
            <a:spLocks noGrp="1"/>
          </p:cNvSpPr>
          <p:nvPr>
            <p:ph type="title" idx="7" hasCustomPrompt="1"/>
          </p:nvPr>
        </p:nvSpPr>
        <p:spPr>
          <a:xfrm>
            <a:off x="6720050"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3"/>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5" name="Google Shape;505;p13"/>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6" name="Google Shape;506;p13"/>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7" name="Google Shape;507;p13"/>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8" name="Google Shape;508;p13"/>
          <p:cNvSpPr txBox="1">
            <a:spLocks noGrp="1"/>
          </p:cNvSpPr>
          <p:nvPr>
            <p:ph type="subTitle" idx="14"/>
          </p:nvPr>
        </p:nvSpPr>
        <p:spPr>
          <a:xfrm>
            <a:off x="3340185"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9" name="Google Shape;509;p13"/>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10" name="Google Shape;510;p13"/>
          <p:cNvGrpSpPr/>
          <p:nvPr/>
        </p:nvGrpSpPr>
        <p:grpSpPr>
          <a:xfrm>
            <a:off x="-8775" y="4246350"/>
            <a:ext cx="9198600" cy="818671"/>
            <a:chOff x="-8775" y="4246350"/>
            <a:chExt cx="9198600" cy="818671"/>
          </a:xfrm>
        </p:grpSpPr>
        <p:grpSp>
          <p:nvGrpSpPr>
            <p:cNvPr id="511" name="Google Shape;511;p13"/>
            <p:cNvGrpSpPr/>
            <p:nvPr/>
          </p:nvGrpSpPr>
          <p:grpSpPr>
            <a:xfrm flipH="1">
              <a:off x="-58" y="4267697"/>
              <a:ext cx="9144241" cy="693944"/>
              <a:chOff x="3813375" y="4666275"/>
              <a:chExt cx="3441825" cy="445150"/>
            </a:xfrm>
          </p:grpSpPr>
          <p:sp>
            <p:nvSpPr>
              <p:cNvPr id="512" name="Google Shape;512;p1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13"/>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583" name="Google Shape;583;p13"/>
            <p:cNvGrpSpPr/>
            <p:nvPr/>
          </p:nvGrpSpPr>
          <p:grpSpPr>
            <a:xfrm>
              <a:off x="-1" y="4935256"/>
              <a:ext cx="9144134" cy="129765"/>
              <a:chOff x="237925" y="603400"/>
              <a:chExt cx="3162200" cy="44875"/>
            </a:xfrm>
          </p:grpSpPr>
          <p:sp>
            <p:nvSpPr>
              <p:cNvPr id="584" name="Google Shape;584;p1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8"/>
        <p:cNvGrpSpPr/>
        <p:nvPr/>
      </p:nvGrpSpPr>
      <p:grpSpPr>
        <a:xfrm>
          <a:off x="0" y="0"/>
          <a:ext cx="0" cy="0"/>
          <a:chOff x="0" y="0"/>
          <a:chExt cx="0" cy="0"/>
        </a:xfrm>
      </p:grpSpPr>
      <p:sp>
        <p:nvSpPr>
          <p:cNvPr id="819" name="Google Shape;8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0" name="Google Shape;820;p17"/>
          <p:cNvSpPr txBox="1">
            <a:spLocks noGrp="1"/>
          </p:cNvSpPr>
          <p:nvPr>
            <p:ph type="subTitle" idx="1"/>
          </p:nvPr>
        </p:nvSpPr>
        <p:spPr>
          <a:xfrm>
            <a:off x="720044"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1" name="Google Shape;821;p17"/>
          <p:cNvSpPr txBox="1">
            <a:spLocks noGrp="1"/>
          </p:cNvSpPr>
          <p:nvPr>
            <p:ph type="subTitle" idx="2"/>
          </p:nvPr>
        </p:nvSpPr>
        <p:spPr>
          <a:xfrm>
            <a:off x="3419250"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2" name="Google Shape;822;p17"/>
          <p:cNvSpPr txBox="1">
            <a:spLocks noGrp="1"/>
          </p:cNvSpPr>
          <p:nvPr>
            <p:ph type="subTitle" idx="3"/>
          </p:nvPr>
        </p:nvSpPr>
        <p:spPr>
          <a:xfrm>
            <a:off x="6118456"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3" name="Google Shape;823;p17"/>
          <p:cNvSpPr txBox="1">
            <a:spLocks noGrp="1"/>
          </p:cNvSpPr>
          <p:nvPr>
            <p:ph type="subTitle" idx="4"/>
          </p:nvPr>
        </p:nvSpPr>
        <p:spPr>
          <a:xfrm>
            <a:off x="720044"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4" name="Google Shape;824;p17"/>
          <p:cNvSpPr txBox="1">
            <a:spLocks noGrp="1"/>
          </p:cNvSpPr>
          <p:nvPr>
            <p:ph type="subTitle" idx="5"/>
          </p:nvPr>
        </p:nvSpPr>
        <p:spPr>
          <a:xfrm>
            <a:off x="3419250"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5" name="Google Shape;825;p17"/>
          <p:cNvSpPr txBox="1">
            <a:spLocks noGrp="1"/>
          </p:cNvSpPr>
          <p:nvPr>
            <p:ph type="subTitle" idx="6"/>
          </p:nvPr>
        </p:nvSpPr>
        <p:spPr>
          <a:xfrm>
            <a:off x="6118456"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826" name="Google Shape;826;p17"/>
          <p:cNvGrpSpPr/>
          <p:nvPr/>
        </p:nvGrpSpPr>
        <p:grpSpPr>
          <a:xfrm>
            <a:off x="-33375" y="4587975"/>
            <a:ext cx="9186425" cy="477046"/>
            <a:chOff x="-33375" y="4587975"/>
            <a:chExt cx="9186425" cy="477046"/>
          </a:xfrm>
        </p:grpSpPr>
        <p:grpSp>
          <p:nvGrpSpPr>
            <p:cNvPr id="827" name="Google Shape;827;p17"/>
            <p:cNvGrpSpPr/>
            <p:nvPr/>
          </p:nvGrpSpPr>
          <p:grpSpPr>
            <a:xfrm>
              <a:off x="-4786" y="4603999"/>
              <a:ext cx="9153572" cy="331058"/>
              <a:chOff x="4210085" y="4603999"/>
              <a:chExt cx="9153572" cy="331058"/>
            </a:xfrm>
          </p:grpSpPr>
          <p:sp>
            <p:nvSpPr>
              <p:cNvPr id="828" name="Google Shape;828;p17"/>
              <p:cNvSpPr/>
              <p:nvPr/>
            </p:nvSpPr>
            <p:spPr>
              <a:xfrm>
                <a:off x="10384720" y="4697909"/>
                <a:ext cx="85283" cy="237129"/>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10525331" y="4803775"/>
                <a:ext cx="67018" cy="131263"/>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10659500" y="4844920"/>
                <a:ext cx="61704" cy="9011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10788354" y="4739966"/>
                <a:ext cx="67018" cy="195073"/>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10919866" y="4815879"/>
                <a:ext cx="67084" cy="119159"/>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11051378" y="4831590"/>
                <a:ext cx="67084" cy="103449"/>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11182026"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11310880" y="4740877"/>
                <a:ext cx="74258" cy="194161"/>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11440599"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11575763" y="4773469"/>
                <a:ext cx="70671" cy="161569"/>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11703688" y="4768635"/>
                <a:ext cx="77778" cy="166403"/>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11837060"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11971228" y="4749262"/>
                <a:ext cx="68878" cy="185776"/>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8812590" y="4803738"/>
                <a:ext cx="67084" cy="13130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8946891"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9075746"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9210082" y="4815842"/>
                <a:ext cx="67018" cy="119197"/>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9341594"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9472242"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9601097" y="4740877"/>
                <a:ext cx="74191" cy="194161"/>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9730749" y="4604036"/>
                <a:ext cx="77911" cy="331002"/>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9865980"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9993838" y="4768673"/>
                <a:ext cx="77844" cy="16636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10127276"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10261444" y="4749262"/>
                <a:ext cx="68745" cy="185776"/>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12226148"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12366759" y="4803738"/>
                <a:ext cx="67018" cy="13130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12500928"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12629782"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12761294"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12892806"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12102740" y="4749262"/>
                <a:ext cx="68878" cy="185776"/>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74891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6705418"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6835203" y="4603999"/>
                <a:ext cx="77778" cy="331039"/>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6970301" y="4773469"/>
                <a:ext cx="70671" cy="161569"/>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7098292" y="4768635"/>
                <a:ext cx="77844" cy="166403"/>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7231464" y="4855797"/>
                <a:ext cx="74390" cy="79241"/>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73657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132783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210085" y="4803775"/>
                <a:ext cx="67018" cy="13128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43442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44731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4604487" y="4815879"/>
                <a:ext cx="67084" cy="119159"/>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4736131"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4866779" y="4763169"/>
                <a:ext cx="68745" cy="171869"/>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4995634"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5125352"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52605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5388376" y="4768635"/>
                <a:ext cx="77844" cy="166403"/>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5521681" y="4855797"/>
                <a:ext cx="74258" cy="79241"/>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5655849" y="4749262"/>
                <a:ext cx="68878" cy="185776"/>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13020797" y="4855797"/>
                <a:ext cx="74258" cy="79241"/>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131549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a:off x="5910769" y="4697909"/>
                <a:ext cx="85283" cy="237129"/>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6051380"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6185681"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6314403" y="4739966"/>
                <a:ext cx="67084" cy="195073"/>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6445915" y="4815842"/>
                <a:ext cx="67084" cy="119197"/>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6577426" y="4831590"/>
                <a:ext cx="67084" cy="103449"/>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5787493" y="4749262"/>
                <a:ext cx="68745" cy="185776"/>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7629652"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77639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78928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8024320"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8155831" y="4831590"/>
                <a:ext cx="67084" cy="103449"/>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8286480" y="4763169"/>
                <a:ext cx="68878" cy="171869"/>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8415334" y="4740877"/>
                <a:ext cx="74258" cy="194161"/>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8545053" y="4603999"/>
                <a:ext cx="77844" cy="33103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86802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7"/>
            <p:cNvGrpSpPr/>
            <p:nvPr/>
          </p:nvGrpSpPr>
          <p:grpSpPr>
            <a:xfrm>
              <a:off x="-1" y="4935256"/>
              <a:ext cx="9144134" cy="129765"/>
              <a:chOff x="237925" y="603400"/>
              <a:chExt cx="3162200" cy="44875"/>
            </a:xfrm>
          </p:grpSpPr>
          <p:sp>
            <p:nvSpPr>
              <p:cNvPr id="899" name="Google Shape;899;p1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17"/>
            <p:cNvSpPr/>
            <p:nvPr/>
          </p:nvSpPr>
          <p:spPr>
            <a:xfrm>
              <a:off x="-33375" y="4587975"/>
              <a:ext cx="9186425" cy="297650"/>
            </a:xfrm>
            <a:custGeom>
              <a:avLst/>
              <a:gdLst/>
              <a:ahLst/>
              <a:cxnLst/>
              <a:rect l="l" t="t" r="r" b="b"/>
              <a:pathLst>
                <a:path w="367457" h="11906" extrusionOk="0">
                  <a:moveTo>
                    <a:pt x="0" y="11906"/>
                  </a:moveTo>
                  <a:lnTo>
                    <a:pt x="41672" y="1786"/>
                  </a:lnTo>
                  <a:lnTo>
                    <a:pt x="71438" y="10716"/>
                  </a:lnTo>
                  <a:lnTo>
                    <a:pt x="109538" y="3572"/>
                  </a:lnTo>
                  <a:lnTo>
                    <a:pt x="147340" y="10120"/>
                  </a:lnTo>
                  <a:lnTo>
                    <a:pt x="176808" y="1786"/>
                  </a:lnTo>
                  <a:lnTo>
                    <a:pt x="201960" y="10716"/>
                  </a:lnTo>
                  <a:lnTo>
                    <a:pt x="225624" y="2977"/>
                  </a:lnTo>
                  <a:lnTo>
                    <a:pt x="260301" y="8930"/>
                  </a:lnTo>
                  <a:lnTo>
                    <a:pt x="290215" y="0"/>
                  </a:lnTo>
                  <a:lnTo>
                    <a:pt x="334566" y="10716"/>
                  </a:lnTo>
                  <a:lnTo>
                    <a:pt x="367457" y="2084"/>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3"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a:extLst>
              <a:ext uri="{FF2B5EF4-FFF2-40B4-BE49-F238E27FC236}">
                <a16:creationId xmlns:a16="http://schemas.microsoft.com/office/drawing/2014/main" id="{15F75EC0-EFC5-78CA-0B3D-BBC57D9C3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06" y="-3906"/>
            <a:ext cx="8160847" cy="152889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C8187B3-6106-8F6B-000F-F788EC55D80E}"/>
              </a:ext>
            </a:extLst>
          </p:cNvPr>
          <p:cNvSpPr txBox="1"/>
          <p:nvPr/>
        </p:nvSpPr>
        <p:spPr>
          <a:xfrm>
            <a:off x="1684420" y="1333681"/>
            <a:ext cx="6723933" cy="338554"/>
          </a:xfrm>
          <a:prstGeom prst="rect">
            <a:avLst/>
          </a:prstGeom>
          <a:noFill/>
        </p:spPr>
        <p:txBody>
          <a:bodyPr wrap="square">
            <a:spAutoFit/>
          </a:bodyPr>
          <a:lstStyle/>
          <a:p>
            <a:pPr algn="ctr"/>
            <a:r>
              <a:rPr lang="en-US" sz="1600" b="1" dirty="0">
                <a:solidFill>
                  <a:srgbClr val="000000"/>
                </a:solidFill>
                <a:latin typeface="Times New Roman"/>
                <a:ea typeface="Times New Roman"/>
                <a:cs typeface="Times New Roman"/>
                <a:sym typeface="Times New Roman"/>
              </a:rPr>
              <a:t>DEPARTMENT OF INFORMATION SCIENCE AND ENGINEERING</a:t>
            </a:r>
            <a:endParaRPr lang="en-US" sz="1600" dirty="0">
              <a:latin typeface="Times New Roman"/>
              <a:ea typeface="Times New Roman"/>
              <a:cs typeface="Times New Roman"/>
              <a:sym typeface="Times New Roman"/>
            </a:endParaRPr>
          </a:p>
        </p:txBody>
      </p:sp>
      <p:sp>
        <p:nvSpPr>
          <p:cNvPr id="19" name="TextBox 18">
            <a:extLst>
              <a:ext uri="{FF2B5EF4-FFF2-40B4-BE49-F238E27FC236}">
                <a16:creationId xmlns:a16="http://schemas.microsoft.com/office/drawing/2014/main" id="{C475C009-DC7B-1ABE-C57C-8B6FDA9F3C1B}"/>
              </a:ext>
            </a:extLst>
          </p:cNvPr>
          <p:cNvSpPr txBox="1"/>
          <p:nvPr/>
        </p:nvSpPr>
        <p:spPr>
          <a:xfrm>
            <a:off x="440010" y="2877862"/>
            <a:ext cx="4606376" cy="1888209"/>
          </a:xfrm>
          <a:prstGeom prst="rect">
            <a:avLst/>
          </a:prstGeom>
          <a:noFill/>
        </p:spPr>
        <p:txBody>
          <a:bodyPr wrap="square">
            <a:spAutoFit/>
          </a:bodyPr>
          <a:lstStyle/>
          <a:p>
            <a:pPr marL="169329" indent="-169329">
              <a:lnSpc>
                <a:spcPct val="130000"/>
              </a:lnSpc>
            </a:pPr>
            <a:r>
              <a:rPr lang="en-US" sz="1600" b="1" dirty="0">
                <a:solidFill>
                  <a:srgbClr val="000000"/>
                </a:solidFill>
                <a:latin typeface="Times New Roman"/>
                <a:ea typeface="Times New Roman"/>
                <a:cs typeface="Times New Roman"/>
                <a:sym typeface="Times New Roman"/>
              </a:rPr>
              <a:t>Presented By:</a:t>
            </a:r>
            <a:r>
              <a:rPr lang="en-US" sz="1600" dirty="0">
                <a:solidFill>
                  <a:srgbClr val="000000"/>
                </a:solidFill>
                <a:latin typeface="Times New Roman"/>
                <a:ea typeface="Times New Roman"/>
                <a:cs typeface="Times New Roman"/>
                <a:sym typeface="Times New Roman"/>
              </a:rPr>
              <a:t> </a:t>
            </a:r>
          </a:p>
          <a:p>
            <a:pPr marL="169329" indent="-169329">
              <a:lnSpc>
                <a:spcPct val="130000"/>
              </a:lnSpc>
            </a:pPr>
            <a:r>
              <a:rPr lang="en-US" dirty="0">
                <a:latin typeface="Times New Roman"/>
                <a:ea typeface="Times New Roman"/>
                <a:cs typeface="Times New Roman"/>
                <a:sym typeface="Times New Roman"/>
              </a:rPr>
              <a:t>Shreyas P                      1BI21IS085</a:t>
            </a:r>
          </a:p>
          <a:p>
            <a:pPr marL="169329" indent="-169329">
              <a:lnSpc>
                <a:spcPct val="130000"/>
              </a:lnSpc>
            </a:pPr>
            <a:r>
              <a:rPr lang="en-US" dirty="0" err="1">
                <a:latin typeface="Times New Roman"/>
                <a:ea typeface="Times New Roman"/>
                <a:cs typeface="Times New Roman"/>
                <a:sym typeface="Times New Roman"/>
              </a:rPr>
              <a:t>Sourabha</a:t>
            </a:r>
            <a:r>
              <a:rPr lang="en-US" dirty="0">
                <a:latin typeface="Times New Roman"/>
                <a:ea typeface="Times New Roman"/>
                <a:cs typeface="Times New Roman"/>
                <a:sym typeface="Times New Roman"/>
              </a:rPr>
              <a:t> D. Bhat         1BI21IS091</a:t>
            </a:r>
          </a:p>
          <a:p>
            <a:pPr marL="169329" indent="-169329">
              <a:spcBef>
                <a:spcPts val="667"/>
              </a:spcBef>
            </a:pPr>
            <a:r>
              <a:rPr lang="en-US" dirty="0">
                <a:solidFill>
                  <a:srgbClr val="000000"/>
                </a:solidFill>
                <a:latin typeface="Times New Roman"/>
                <a:ea typeface="Times New Roman"/>
                <a:cs typeface="Times New Roman"/>
                <a:sym typeface="Times New Roman"/>
              </a:rPr>
              <a:t>T </a:t>
            </a:r>
            <a:r>
              <a:rPr lang="en-US" dirty="0" err="1">
                <a:latin typeface="Times New Roman"/>
                <a:ea typeface="Times New Roman"/>
                <a:cs typeface="Times New Roman"/>
                <a:sym typeface="Times New Roman"/>
              </a:rPr>
              <a:t>S</a:t>
            </a:r>
            <a:r>
              <a:rPr lang="en-US" dirty="0" err="1">
                <a:solidFill>
                  <a:srgbClr val="000000"/>
                </a:solidFill>
                <a:latin typeface="Times New Roman"/>
                <a:ea typeface="Times New Roman"/>
                <a:cs typeface="Times New Roman"/>
                <a:sym typeface="Times New Roman"/>
              </a:rPr>
              <a:t>ritha</a:t>
            </a:r>
            <a:r>
              <a:rPr lang="en-US" dirty="0">
                <a:latin typeface="Times New Roman"/>
                <a:ea typeface="Times New Roman"/>
                <a:cs typeface="Times New Roman"/>
                <a:sym typeface="Times New Roman"/>
              </a:rPr>
              <a:t>                         </a:t>
            </a:r>
            <a:r>
              <a:rPr lang="en-US" dirty="0">
                <a:solidFill>
                  <a:srgbClr val="000000"/>
                </a:solidFill>
                <a:latin typeface="Times New Roman"/>
                <a:ea typeface="Times New Roman"/>
                <a:cs typeface="Times New Roman"/>
                <a:sym typeface="Times New Roman"/>
              </a:rPr>
              <a:t>1BI21IS098</a:t>
            </a:r>
            <a:endParaRPr lang="en-US" dirty="0">
              <a:latin typeface="Times New Roman"/>
              <a:ea typeface="Times New Roman"/>
              <a:cs typeface="Times New Roman"/>
              <a:sym typeface="Times New Roman"/>
            </a:endParaRPr>
          </a:p>
          <a:p>
            <a:pPr marL="169329" indent="-169329">
              <a:spcBef>
                <a:spcPts val="667"/>
              </a:spcBef>
            </a:pPr>
            <a:r>
              <a:rPr lang="en-US" dirty="0">
                <a:solidFill>
                  <a:srgbClr val="000000"/>
                </a:solidFill>
                <a:latin typeface="Times New Roman"/>
                <a:ea typeface="Times New Roman"/>
                <a:cs typeface="Times New Roman"/>
                <a:sym typeface="Times New Roman"/>
              </a:rPr>
              <a:t>Varidhi Rathore            1BI21IS105</a:t>
            </a:r>
          </a:p>
          <a:p>
            <a:pPr marL="169329" indent="-169329">
              <a:spcBef>
                <a:spcPts val="667"/>
              </a:spcBef>
            </a:pPr>
            <a:endParaRPr lang="en-US" dirty="0">
              <a:latin typeface="Times New Roman"/>
              <a:ea typeface="Times New Roman"/>
              <a:cs typeface="Times New Roman"/>
              <a:sym typeface="Times New Roman"/>
            </a:endParaRPr>
          </a:p>
        </p:txBody>
      </p:sp>
      <p:sp>
        <p:nvSpPr>
          <p:cNvPr id="21" name="TextBox 20">
            <a:extLst>
              <a:ext uri="{FF2B5EF4-FFF2-40B4-BE49-F238E27FC236}">
                <a16:creationId xmlns:a16="http://schemas.microsoft.com/office/drawing/2014/main" id="{5C5B5DC7-2983-EFD7-CB70-D56F98E78751}"/>
              </a:ext>
            </a:extLst>
          </p:cNvPr>
          <p:cNvSpPr txBox="1"/>
          <p:nvPr/>
        </p:nvSpPr>
        <p:spPr>
          <a:xfrm>
            <a:off x="1629417" y="1672235"/>
            <a:ext cx="6201419" cy="615553"/>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MINI PROJECT PRESENTATION </a:t>
            </a:r>
          </a:p>
          <a:p>
            <a:pPr algn="ctr"/>
            <a:r>
              <a:rPr lang="en-IN" dirty="0">
                <a:latin typeface="Times New Roman" panose="02020603050405020304" pitchFamily="18" charset="0"/>
                <a:cs typeface="Times New Roman" panose="02020603050405020304" pitchFamily="18" charset="0"/>
              </a:rPr>
              <a:t>on</a:t>
            </a:r>
          </a:p>
        </p:txBody>
      </p:sp>
      <p:sp>
        <p:nvSpPr>
          <p:cNvPr id="3" name="TextBox 2">
            <a:extLst>
              <a:ext uri="{FF2B5EF4-FFF2-40B4-BE49-F238E27FC236}">
                <a16:creationId xmlns:a16="http://schemas.microsoft.com/office/drawing/2014/main" id="{E93626F9-4A2A-0C59-252F-4919331E9E42}"/>
              </a:ext>
            </a:extLst>
          </p:cNvPr>
          <p:cNvSpPr txBox="1"/>
          <p:nvPr/>
        </p:nvSpPr>
        <p:spPr>
          <a:xfrm>
            <a:off x="1791576" y="2262309"/>
            <a:ext cx="6201419" cy="776623"/>
          </a:xfrm>
          <a:prstGeom prst="rect">
            <a:avLst/>
          </a:prstGeom>
          <a:noFill/>
        </p:spPr>
        <p:txBody>
          <a:bodyPr wrap="square">
            <a:spAutoFit/>
          </a:bodyPr>
          <a:lstStyle/>
          <a:p>
            <a:pPr algn="ctr">
              <a:lnSpc>
                <a:spcPct val="130000"/>
              </a:lnSpc>
              <a:buClr>
                <a:srgbClr val="0C0C0C"/>
              </a:buClr>
              <a:buSzPts val="3000"/>
            </a:pPr>
            <a:r>
              <a:rPr lang="en-US" sz="1800" b="1" i="0" dirty="0">
                <a:solidFill>
                  <a:srgbClr val="000000"/>
                </a:solidFill>
                <a:effectLst/>
                <a:highlight>
                  <a:srgbClr val="FFFF00"/>
                </a:highlight>
                <a:latin typeface="Times New Roman" panose="02020603050405020304" pitchFamily="18" charset="0"/>
                <a:cs typeface="Times New Roman" panose="02020603050405020304" pitchFamily="18" charset="0"/>
              </a:rPr>
              <a:t>WEALTHIFY : INVESTMENTS AND WEALTH ACCUMULATION</a:t>
            </a:r>
            <a:endParaRPr lang="en-US" sz="1800" b="1" dirty="0">
              <a:solidFill>
                <a:srgbClr val="0C0C0C"/>
              </a:solidFill>
              <a:highlight>
                <a:srgbClr val="FFFF00"/>
              </a:highlight>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343551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84815BB-5F1B-9B72-744A-136FBE2FF0EC}"/>
              </a:ext>
            </a:extLst>
          </p:cNvPr>
          <p:cNvSpPr txBox="1"/>
          <p:nvPr/>
        </p:nvSpPr>
        <p:spPr>
          <a:xfrm>
            <a:off x="364385" y="386536"/>
            <a:ext cx="8312102" cy="43704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To compare mutual funds with other investment options: </a:t>
            </a:r>
            <a:r>
              <a:rPr lang="en-US" sz="1600" dirty="0">
                <a:latin typeface="Times New Roman" panose="02020603050405020304" pitchFamily="18" charset="0"/>
                <a:cs typeface="Times New Roman" panose="02020603050405020304" pitchFamily="18" charset="0"/>
              </a:rPr>
              <a:t>By offering comparisons between mutual funds and other investment options such as stocks, bonds, and ETFs, the system provides users with a broader perspective on their investment choices. This comparative analysis enables users to evaluate different investment vehicles and choose the ones that best align with their financial goals and risk appetite.</a:t>
            </a:r>
          </a:p>
          <a:p>
            <a:pPr marL="285750" indent="-285750" algn="just">
              <a:lnSpc>
                <a:spcPct val="150000"/>
              </a:lnSpc>
              <a:buFont typeface="Wingdings" panose="05000000000000000000" pitchFamily="2" charset="2"/>
              <a:buChar char="Ø"/>
            </a:pPr>
            <a:r>
              <a:rPr lang="en-US" sz="1600" b="1" spc="0" dirty="0">
                <a:effectLst/>
                <a:latin typeface="Times New Roman" panose="02020603050405020304" pitchFamily="18" charset="0"/>
                <a:ea typeface="Times New Roman" panose="02020603050405020304" pitchFamily="18" charset="0"/>
              </a:rPr>
              <a:t>To forecast mutual fund performance using various algorithms: </a:t>
            </a:r>
            <a:r>
              <a:rPr lang="en-US" sz="1600" spc="0" dirty="0">
                <a:effectLst/>
                <a:latin typeface="Times New Roman" panose="02020603050405020304" pitchFamily="18" charset="0"/>
                <a:ea typeface="Times New Roman" panose="02020603050405020304" pitchFamily="18" charset="0"/>
              </a:rPr>
              <a:t>Utilizing different forecasting algorithms to predict mutual fund performance assists users in long-term planning and helps them understand the potential future outcomes</a:t>
            </a:r>
            <a:r>
              <a:rPr lang="en-US" sz="1600" spc="-5"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of</a:t>
            </a:r>
            <a:r>
              <a:rPr lang="en-US" sz="1600" spc="-30"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their investments.</a:t>
            </a:r>
            <a:r>
              <a:rPr lang="en-US" sz="1600" spc="-30"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This</a:t>
            </a:r>
            <a:r>
              <a:rPr lang="en-US" sz="1600" spc="-5"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objective aims</a:t>
            </a:r>
            <a:r>
              <a:rPr lang="en-US" sz="1600" spc="-5"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to enhance the predictive accuracy of the system, providing users with insights into how their chosen mutual funds might perform over time.</a:t>
            </a:r>
            <a:endParaRPr lang="en-IN" sz="1600" spc="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598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128F9CB-B117-90DE-2F5E-F65D29352F5F}"/>
              </a:ext>
            </a:extLst>
          </p:cNvPr>
          <p:cNvSpPr txBox="1"/>
          <p:nvPr/>
        </p:nvSpPr>
        <p:spPr>
          <a:xfrm>
            <a:off x="2808513" y="170938"/>
            <a:ext cx="3960109" cy="584775"/>
          </a:xfrm>
          <a:prstGeom prst="rect">
            <a:avLst/>
          </a:prstGeom>
          <a:noFill/>
        </p:spPr>
        <p:txBody>
          <a:bodyPr wrap="square" rtlCol="0">
            <a:spAutoFit/>
          </a:bodyPr>
          <a:lstStyle/>
          <a:p>
            <a:r>
              <a:rPr lang="en-IN" sz="3200" b="1" dirty="0">
                <a:solidFill>
                  <a:schemeClr val="bg2">
                    <a:lumMod val="50000"/>
                  </a:schemeClr>
                </a:solidFill>
                <a:latin typeface="Times New Roman" panose="02020603050405020304" pitchFamily="18" charset="0"/>
                <a:cs typeface="Times New Roman" panose="02020603050405020304" pitchFamily="18" charset="0"/>
              </a:rPr>
              <a:t>APPLICATIONS</a:t>
            </a:r>
          </a:p>
        </p:txBody>
      </p:sp>
      <p:sp>
        <p:nvSpPr>
          <p:cNvPr id="10" name="TextBox 9">
            <a:extLst>
              <a:ext uri="{FF2B5EF4-FFF2-40B4-BE49-F238E27FC236}">
                <a16:creationId xmlns:a16="http://schemas.microsoft.com/office/drawing/2014/main" id="{F0F0F53A-3BC9-3BA4-2636-9BA1003825D8}"/>
              </a:ext>
            </a:extLst>
          </p:cNvPr>
          <p:cNvSpPr txBox="1"/>
          <p:nvPr/>
        </p:nvSpPr>
        <p:spPr>
          <a:xfrm>
            <a:off x="453761" y="803839"/>
            <a:ext cx="8559610" cy="4360168"/>
          </a:xfrm>
          <a:prstGeom prst="rect">
            <a:avLst/>
          </a:prstGeom>
          <a:noFill/>
        </p:spPr>
        <p:txBody>
          <a:bodyPr wrap="square" rtlCol="0">
            <a:spAutoFit/>
          </a:bodyPr>
          <a:lstStyle/>
          <a:p>
            <a:pPr marL="584835" marR="206375" indent="-285750" algn="just">
              <a:lnSpc>
                <a:spcPct val="150000"/>
              </a:lnSpc>
              <a:spcBef>
                <a:spcPts val="685"/>
              </a:spcBef>
              <a:spcAft>
                <a:spcPts val="0"/>
              </a:spcAft>
              <a:buFont typeface="Wingdings" panose="05000000000000000000" pitchFamily="2" charset="2"/>
              <a:buChar char="Ø"/>
            </a:pPr>
            <a:r>
              <a:rPr lang="en-US" sz="1600" b="1" spc="-10" dirty="0">
                <a:effectLst/>
                <a:latin typeface="Times New Roman" panose="02020603050405020304" pitchFamily="18" charset="0"/>
                <a:ea typeface="Times New Roman" panose="02020603050405020304" pitchFamily="18" charset="0"/>
              </a:rPr>
              <a:t>Personalized Mutual Fund Recommendations:</a:t>
            </a:r>
          </a:p>
          <a:p>
            <a:pPr marL="299085" marR="206375" algn="just">
              <a:lnSpc>
                <a:spcPct val="150000"/>
              </a:lnSpc>
              <a:spcBef>
                <a:spcPts val="685"/>
              </a:spcBef>
              <a:spcAft>
                <a:spcPts val="0"/>
              </a:spcAft>
            </a:pPr>
            <a:r>
              <a:rPr lang="en-US" sz="1600" spc="-10" dirty="0">
                <a:effectLst/>
                <a:latin typeface="Times New Roman" panose="02020603050405020304" pitchFamily="18" charset="0"/>
                <a:ea typeface="Times New Roman" panose="02020603050405020304" pitchFamily="18" charset="0"/>
              </a:rPr>
              <a:t>The platform generates personalized mutual fund recommendations based on user-specific criteria such as age, investment amount, risk tolerance, and investment duration. Users receive tailored recommendations that align with their financial goals and preferences, helping them make informed investment decisions.</a:t>
            </a:r>
          </a:p>
          <a:p>
            <a:pPr marL="584835" marR="206375" indent="-285750" algn="just">
              <a:lnSpc>
                <a:spcPct val="150000"/>
              </a:lnSpc>
              <a:spcBef>
                <a:spcPts val="685"/>
              </a:spcBef>
              <a:spcAft>
                <a:spcPts val="0"/>
              </a:spcAft>
              <a:buFont typeface="Wingdings" panose="05000000000000000000" pitchFamily="2" charset="2"/>
              <a:buChar char="Ø"/>
            </a:pPr>
            <a:r>
              <a:rPr lang="en-US" sz="1600" b="1" spc="-10" dirty="0">
                <a:effectLst/>
                <a:latin typeface="Times New Roman" panose="02020603050405020304" pitchFamily="18" charset="0"/>
                <a:ea typeface="Times New Roman" panose="02020603050405020304" pitchFamily="18" charset="0"/>
              </a:rPr>
              <a:t>Real-time Investment Performance Tracking:</a:t>
            </a:r>
          </a:p>
          <a:p>
            <a:pPr marL="299085" marR="206375" algn="just">
              <a:lnSpc>
                <a:spcPct val="150000"/>
              </a:lnSpc>
              <a:spcBef>
                <a:spcPts val="685"/>
              </a:spcBef>
              <a:spcAft>
                <a:spcPts val="0"/>
              </a:spcAft>
            </a:pPr>
            <a:r>
              <a:rPr lang="en-US" sz="1600" spc="-10" dirty="0">
                <a:effectLst/>
                <a:latin typeface="Times New Roman" panose="02020603050405020304" pitchFamily="18" charset="0"/>
                <a:ea typeface="Times New Roman" panose="02020603050405020304" pitchFamily="18" charset="0"/>
              </a:rPr>
              <a:t>Users can track the real-time performance of their investments through the platform. Access to up-to-date data allows users to monitor the performance of their mutual fund holdings and make timely adjustments to their investment strategies if necessary.</a:t>
            </a:r>
          </a:p>
          <a:p>
            <a:pPr marL="299085" marR="206375" algn="just">
              <a:lnSpc>
                <a:spcPct val="150000"/>
              </a:lnSpc>
              <a:spcBef>
                <a:spcPts val="685"/>
              </a:spcBef>
              <a:spcAft>
                <a:spcPts val="0"/>
              </a:spcAft>
            </a:pPr>
            <a:endParaRPr lang="en-US" sz="1600" spc="-1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0276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48D501F-AC4D-C60D-3DE6-5CDC8BCD8280}"/>
              </a:ext>
            </a:extLst>
          </p:cNvPr>
          <p:cNvSpPr txBox="1"/>
          <p:nvPr/>
        </p:nvSpPr>
        <p:spPr>
          <a:xfrm>
            <a:off x="130628" y="151255"/>
            <a:ext cx="5383272" cy="448007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Financial Planning and Forecasting:</a:t>
            </a:r>
          </a:p>
          <a:p>
            <a:pPr algn="just">
              <a:lnSpc>
                <a:spcPct val="150000"/>
              </a:lnSpc>
            </a:pPr>
            <a:r>
              <a:rPr lang="en-IN" sz="1600" dirty="0">
                <a:latin typeface="Times New Roman" panose="02020603050405020304" pitchFamily="18" charset="0"/>
                <a:cs typeface="Times New Roman" panose="02020603050405020304" pitchFamily="18" charset="0"/>
              </a:rPr>
              <a:t>The platform provides tools for financial planning and forecasting, enabling users to set investment goals and visualize their progress over time. Users can forecast future investment returns and assess the potential impact of different investment strategies on their financial goals.</a:t>
            </a:r>
          </a:p>
          <a:p>
            <a:pPr marL="285750" indent="-285750"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User Education on Mutual Funds and Investments: </a:t>
            </a:r>
          </a:p>
          <a:p>
            <a:pPr algn="just">
              <a:lnSpc>
                <a:spcPct val="150000"/>
              </a:lnSpc>
            </a:pPr>
            <a:r>
              <a:rPr lang="en-IN" sz="1600" dirty="0">
                <a:latin typeface="Times New Roman" panose="02020603050405020304" pitchFamily="18" charset="0"/>
                <a:cs typeface="Times New Roman" panose="02020603050405020304" pitchFamily="18" charset="0"/>
              </a:rPr>
              <a:t>The platform offers educational resources and content to enhance user’s understanding of mutual funds and investments. Users can access articles, tutorials, and interactive materials that cover topics such as investment basics, risk management, portfolio diversification, and market trends. </a:t>
            </a:r>
          </a:p>
        </p:txBody>
      </p:sp>
      <p:pic>
        <p:nvPicPr>
          <p:cNvPr id="4100" name="Picture 4" descr="Best Investment Plan with High Returns in India 2024">
            <a:extLst>
              <a:ext uri="{FF2B5EF4-FFF2-40B4-BE49-F238E27FC236}">
                <a16:creationId xmlns:a16="http://schemas.microsoft.com/office/drawing/2014/main" id="{9AB0E1AE-F789-1A7D-8DB5-0B3A40C66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902" y="1017528"/>
            <a:ext cx="3513222" cy="289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911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A41538-D3F6-1915-FC8B-1FA33417A70F}"/>
              </a:ext>
            </a:extLst>
          </p:cNvPr>
          <p:cNvSpPr txBox="1"/>
          <p:nvPr/>
        </p:nvSpPr>
        <p:spPr>
          <a:xfrm>
            <a:off x="1120655" y="95869"/>
            <a:ext cx="6655182" cy="584775"/>
          </a:xfrm>
          <a:prstGeom prst="rect">
            <a:avLst/>
          </a:prstGeom>
          <a:noFill/>
        </p:spPr>
        <p:txBody>
          <a:bodyPr wrap="square" rtlCol="0">
            <a:spAutoFit/>
          </a:bodyPr>
          <a:lstStyle/>
          <a:p>
            <a:pPr algn="ctr"/>
            <a:r>
              <a:rPr lang="en-US" sz="3200" b="1" dirty="0">
                <a:solidFill>
                  <a:schemeClr val="bg2">
                    <a:lumMod val="50000"/>
                  </a:schemeClr>
                </a:solidFill>
                <a:latin typeface="Times New Roman" panose="02020603050405020304" pitchFamily="18" charset="0"/>
                <a:cs typeface="Times New Roman" panose="02020603050405020304" pitchFamily="18" charset="0"/>
              </a:rPr>
              <a:t>REFERENCES</a:t>
            </a:r>
            <a:endParaRPr lang="en-IN" sz="32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C2E58B5-4A3B-3D52-8C30-5374E3E485BF}"/>
              </a:ext>
            </a:extLst>
          </p:cNvPr>
          <p:cNvSpPr txBox="1"/>
          <p:nvPr/>
        </p:nvSpPr>
        <p:spPr>
          <a:xfrm>
            <a:off x="161567" y="721895"/>
            <a:ext cx="8982433" cy="4090863"/>
          </a:xfrm>
          <a:prstGeom prst="rect">
            <a:avLst/>
          </a:prstGeom>
          <a:noFill/>
        </p:spPr>
        <p:txBody>
          <a:bodyPr wrap="square" rtlCol="0">
            <a:spAutoFit/>
          </a:bodyPr>
          <a:lstStyle/>
          <a:p>
            <a:pPr marL="299085" marR="211455" algn="just">
              <a:lnSpc>
                <a:spcPct val="150000"/>
              </a:lnSpc>
              <a:spcBef>
                <a:spcPts val="5"/>
              </a:spcBef>
              <a:spcAft>
                <a:spcPts val="0"/>
              </a:spcAft>
            </a:pPr>
            <a:r>
              <a:rPr lang="en-US" dirty="0">
                <a:effectLst/>
                <a:latin typeface="Times New Roman" panose="02020603050405020304" pitchFamily="18" charset="0"/>
                <a:ea typeface="Times New Roman" panose="02020603050405020304" pitchFamily="18" charset="0"/>
              </a:rPr>
              <a:t>[1].</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 G. </a:t>
            </a:r>
            <a:r>
              <a:rPr lang="en-US" dirty="0" err="1">
                <a:effectLst/>
                <a:latin typeface="Times New Roman" panose="02020603050405020304" pitchFamily="18" charset="0"/>
                <a:ea typeface="Times New Roman" panose="02020603050405020304" pitchFamily="18" charset="0"/>
              </a:rPr>
              <a:t>Malliaris</a:t>
            </a:r>
            <a:r>
              <a:rPr lang="en-US" dirty="0">
                <a:effectLst/>
                <a:latin typeface="Times New Roman" panose="02020603050405020304" pitchFamily="18" charset="0"/>
                <a:ea typeface="Times New Roman" panose="02020603050405020304" pitchFamily="18" charset="0"/>
              </a:rPr>
              <a:t>, and William</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 Brock. _Stochastic Methods in Economics and Finance_. North-Holland, 1982.</a:t>
            </a:r>
            <a:endParaRPr lang="en-IN" dirty="0">
              <a:effectLst/>
              <a:latin typeface="Times New Roman" panose="02020603050405020304" pitchFamily="18" charset="0"/>
              <a:ea typeface="Times New Roman" panose="02020603050405020304" pitchFamily="18" charset="0"/>
            </a:endParaRPr>
          </a:p>
          <a:p>
            <a:pPr marL="299085" marR="205740" algn="just">
              <a:lnSpc>
                <a:spcPct val="150000"/>
              </a:lnSpc>
            </a:pPr>
            <a:r>
              <a:rPr lang="en-US" dirty="0">
                <a:effectLst/>
                <a:latin typeface="Times New Roman" panose="02020603050405020304" pitchFamily="18" charset="0"/>
                <a:ea typeface="Times New Roman" panose="02020603050405020304" pitchFamily="18" charset="0"/>
              </a:rPr>
              <a:t>[2].</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Elton,</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Edwin</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Martin</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Gruber,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Christopher</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Blake.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"Predicting</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Performance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Mutual</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Funds."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_The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Journal</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Business_,</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vol.</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69,</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a:t>
            </a:r>
            <a:r>
              <a:rPr lang="en-US" spc="1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1996,</a:t>
            </a:r>
            <a:endParaRPr lang="en-IN" dirty="0">
              <a:effectLst/>
              <a:latin typeface="Times New Roman" panose="02020603050405020304" pitchFamily="18" charset="0"/>
              <a:ea typeface="Times New Roman" panose="02020603050405020304" pitchFamily="18" charset="0"/>
            </a:endParaRPr>
          </a:p>
          <a:p>
            <a:pPr marL="299085" algn="just"/>
            <a:r>
              <a:rPr lang="en-US" dirty="0">
                <a:effectLst/>
                <a:latin typeface="Times New Roman" panose="02020603050405020304" pitchFamily="18" charset="0"/>
                <a:ea typeface="Times New Roman" panose="02020603050405020304" pitchFamily="18" charset="0"/>
              </a:rPr>
              <a:t>pp.</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393-</a:t>
            </a:r>
            <a:r>
              <a:rPr lang="en-US" spc="-20" dirty="0">
                <a:effectLst/>
                <a:latin typeface="Times New Roman" panose="02020603050405020304" pitchFamily="18" charset="0"/>
                <a:ea typeface="Times New Roman" panose="02020603050405020304" pitchFamily="18" charset="0"/>
              </a:rPr>
              <a:t>410.</a:t>
            </a:r>
            <a:endParaRPr lang="en-IN" dirty="0">
              <a:effectLst/>
              <a:latin typeface="Times New Roman" panose="02020603050405020304" pitchFamily="18" charset="0"/>
              <a:ea typeface="Times New Roman" panose="02020603050405020304" pitchFamily="18" charset="0"/>
            </a:endParaRPr>
          </a:p>
          <a:p>
            <a:pPr marL="299085" marR="207645" algn="just">
              <a:lnSpc>
                <a:spcPct val="150000"/>
              </a:lnSpc>
              <a:spcBef>
                <a:spcPts val="685"/>
              </a:spcBef>
              <a:spcAft>
                <a:spcPts val="0"/>
              </a:spcAft>
            </a:pPr>
            <a:r>
              <a:rPr lang="en-US" dirty="0">
                <a:effectLst/>
                <a:latin typeface="Times New Roman" panose="02020603050405020304" pitchFamily="18" charset="0"/>
                <a:ea typeface="Times New Roman" panose="02020603050405020304" pitchFamily="18" charset="0"/>
              </a:rPr>
              <a:t>[3].</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Agrawal, Rashmi, et al. "Predictive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Analytics for Mutual Fund Investment Using Machine Learning Algorithms." _Journal of King Saud University- Computer and Information Sciences_, vol. 33, no. 2, 2021, pp. 141-151.</a:t>
            </a:r>
            <a:endParaRPr lang="en-IN" dirty="0">
              <a:effectLst/>
              <a:latin typeface="Times New Roman" panose="02020603050405020304" pitchFamily="18" charset="0"/>
              <a:ea typeface="Times New Roman" panose="02020603050405020304" pitchFamily="18" charset="0"/>
            </a:endParaRPr>
          </a:p>
          <a:p>
            <a:pPr marL="299085" marR="208915" algn="just">
              <a:lnSpc>
                <a:spcPct val="150000"/>
              </a:lnSpc>
              <a:spcBef>
                <a:spcPts val="10"/>
              </a:spcBef>
              <a:spcAft>
                <a:spcPts val="0"/>
              </a:spcAft>
            </a:pPr>
            <a:r>
              <a:rPr lang="en-US" dirty="0">
                <a:effectLst/>
                <a:latin typeface="Times New Roman" panose="02020603050405020304" pitchFamily="18" charset="0"/>
                <a:ea typeface="Times New Roman" panose="02020603050405020304" pitchFamily="18" charset="0"/>
              </a:rPr>
              <a:t>[4].</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Cuthbertson, Keith, Dirk </a:t>
            </a:r>
            <a:r>
              <a:rPr lang="en-US" dirty="0" err="1">
                <a:effectLst/>
                <a:latin typeface="Times New Roman" panose="02020603050405020304" pitchFamily="18" charset="0"/>
                <a:ea typeface="Times New Roman" panose="02020603050405020304" pitchFamily="18" charset="0"/>
              </a:rPr>
              <a:t>Nitzsche</a:t>
            </a:r>
            <a:r>
              <a:rPr lang="en-US" dirty="0">
                <a:effectLst/>
                <a:latin typeface="Times New Roman" panose="02020603050405020304" pitchFamily="18" charset="0"/>
                <a:ea typeface="Times New Roman" panose="02020603050405020304" pitchFamily="18" charset="0"/>
              </a:rPr>
              <a:t>, and Niall O'Sullivan. "Mutual Fund Performance: Measurement and Evidence." _Financial Markets, Institutions &amp; Instruments_, vol. 18, no. 2, 2009, pp. 63-98.</a:t>
            </a:r>
            <a:endParaRPr lang="en-IN" dirty="0">
              <a:effectLst/>
              <a:latin typeface="Times New Roman" panose="02020603050405020304" pitchFamily="18" charset="0"/>
              <a:ea typeface="Times New Roman" panose="02020603050405020304" pitchFamily="18" charset="0"/>
            </a:endParaRPr>
          </a:p>
          <a:p>
            <a:pPr marL="299085" marR="201930" algn="just">
              <a:lnSpc>
                <a:spcPct val="150000"/>
              </a:lnSpc>
            </a:pPr>
            <a:r>
              <a:rPr lang="en-US" dirty="0">
                <a:effectLst/>
                <a:latin typeface="Times New Roman" panose="02020603050405020304" pitchFamily="18" charset="0"/>
                <a:ea typeface="Times New Roman" panose="02020603050405020304" pitchFamily="18" charset="0"/>
              </a:rPr>
              <a:t>[5].</a:t>
            </a:r>
            <a:r>
              <a:rPr lang="en-US" spc="200"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Kaastra</a:t>
            </a:r>
            <a:r>
              <a:rPr lang="en-US" dirty="0">
                <a:effectLst/>
                <a:latin typeface="Times New Roman" panose="02020603050405020304" pitchFamily="18" charset="0"/>
                <a:ea typeface="Times New Roman" panose="02020603050405020304" pitchFamily="18" charset="0"/>
              </a:rPr>
              <a:t>, I., and Milton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Boyd. "Designing a Neural</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Forecasting Financial</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Economic Time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Series."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_Neurocomputing_,</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vol.</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10,</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a:t>
            </a:r>
            <a:r>
              <a:rPr lang="en-US" spc="8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1996,</a:t>
            </a:r>
            <a:endParaRPr lang="en-IN" dirty="0">
              <a:effectLst/>
              <a:latin typeface="Times New Roman" panose="02020603050405020304" pitchFamily="18" charset="0"/>
              <a:ea typeface="Times New Roman" panose="02020603050405020304" pitchFamily="18" charset="0"/>
            </a:endParaRPr>
          </a:p>
          <a:p>
            <a:pPr marL="299085" algn="just"/>
            <a:r>
              <a:rPr lang="en-US" dirty="0">
                <a:effectLst/>
                <a:latin typeface="Times New Roman" panose="02020603050405020304" pitchFamily="18" charset="0"/>
                <a:ea typeface="Times New Roman" panose="02020603050405020304" pitchFamily="18" charset="0"/>
              </a:rPr>
              <a:t>pp.</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215-</a:t>
            </a:r>
            <a:r>
              <a:rPr lang="en-US" spc="-20" dirty="0">
                <a:effectLst/>
                <a:latin typeface="Times New Roman" panose="02020603050405020304" pitchFamily="18" charset="0"/>
                <a:ea typeface="Times New Roman" panose="02020603050405020304" pitchFamily="18" charset="0"/>
              </a:rPr>
              <a:t>236.</a:t>
            </a:r>
            <a:endParaRPr lang="en-IN"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389849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a:extLst>
              <a:ext uri="{FF2B5EF4-FFF2-40B4-BE49-F238E27FC236}">
                <a16:creationId xmlns:a16="http://schemas.microsoft.com/office/drawing/2014/main" id="{B0670243-B6E1-57AC-D76D-2D49128C7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6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0"/>
          <p:cNvSpPr/>
          <p:nvPr/>
        </p:nvSpPr>
        <p:spPr>
          <a:xfrm>
            <a:off x="169297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4313163"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693332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169290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4313088"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txBox="1">
            <a:spLocks noGrp="1"/>
          </p:cNvSpPr>
          <p:nvPr>
            <p:ph type="title" idx="2"/>
          </p:nvPr>
        </p:nvSpPr>
        <p:spPr>
          <a:xfrm>
            <a:off x="1479675"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358" name="Google Shape;1358;p30"/>
          <p:cNvSpPr txBox="1">
            <a:spLocks noGrp="1"/>
          </p:cNvSpPr>
          <p:nvPr>
            <p:ph type="title" idx="3"/>
          </p:nvPr>
        </p:nvSpPr>
        <p:spPr>
          <a:xfrm>
            <a:off x="1479675"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359" name="Google Shape;1359;p30"/>
          <p:cNvSpPr txBox="1">
            <a:spLocks noGrp="1"/>
          </p:cNvSpPr>
          <p:nvPr>
            <p:ph type="title" idx="4"/>
          </p:nvPr>
        </p:nvSpPr>
        <p:spPr>
          <a:xfrm>
            <a:off x="4099861"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360" name="Google Shape;1360;p30"/>
          <p:cNvSpPr txBox="1">
            <a:spLocks noGrp="1"/>
          </p:cNvSpPr>
          <p:nvPr>
            <p:ph type="title" idx="5"/>
          </p:nvPr>
        </p:nvSpPr>
        <p:spPr>
          <a:xfrm>
            <a:off x="4099861"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361" name="Google Shape;1361;p30"/>
          <p:cNvSpPr txBox="1">
            <a:spLocks noGrp="1"/>
          </p:cNvSpPr>
          <p:nvPr>
            <p:ph type="title" idx="6"/>
          </p:nvPr>
        </p:nvSpPr>
        <p:spPr>
          <a:xfrm>
            <a:off x="6720050"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363" name="Google Shape;1363;p30"/>
          <p:cNvSpPr txBox="1">
            <a:spLocks noGrp="1"/>
          </p:cNvSpPr>
          <p:nvPr>
            <p:ph type="title"/>
          </p:nvPr>
        </p:nvSpPr>
        <p:spPr>
          <a:xfrm>
            <a:off x="720000" y="2779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bg2">
                    <a:lumMod val="50000"/>
                  </a:schemeClr>
                </a:solidFill>
                <a:latin typeface="Times New Roman" panose="02020603050405020304" pitchFamily="18" charset="0"/>
                <a:cs typeface="Times New Roman" panose="02020603050405020304" pitchFamily="18" charset="0"/>
              </a:rPr>
              <a:t>TABLE OF CONTENTS</a:t>
            </a:r>
          </a:p>
        </p:txBody>
      </p:sp>
      <p:sp>
        <p:nvSpPr>
          <p:cNvPr id="1364" name="Google Shape;1364;p30"/>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Introduction</a:t>
            </a:r>
            <a:endParaRPr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365" name="Google Shape;1365;p30"/>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Existing System</a:t>
            </a:r>
            <a:endParaRPr b="1" dirty="0">
              <a:latin typeface="Times New Roman" panose="02020603050405020304" pitchFamily="18" charset="0"/>
              <a:cs typeface="Times New Roman" panose="02020603050405020304" pitchFamily="18" charset="0"/>
            </a:endParaRPr>
          </a:p>
        </p:txBody>
      </p:sp>
      <p:sp>
        <p:nvSpPr>
          <p:cNvPr id="1366" name="Google Shape;1366;p30"/>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Problem Statement</a:t>
            </a:r>
            <a:endParaRPr b="1" dirty="0">
              <a:latin typeface="Times New Roman" panose="02020603050405020304" pitchFamily="18" charset="0"/>
              <a:cs typeface="Times New Roman" panose="02020603050405020304" pitchFamily="18" charset="0"/>
            </a:endParaRPr>
          </a:p>
        </p:txBody>
      </p:sp>
      <p:sp>
        <p:nvSpPr>
          <p:cNvPr id="1367" name="Google Shape;1367;p30"/>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Objectives</a:t>
            </a:r>
            <a:endParaRPr b="1" dirty="0">
              <a:latin typeface="Times New Roman" panose="02020603050405020304" pitchFamily="18" charset="0"/>
              <a:cs typeface="Times New Roman" panose="02020603050405020304" pitchFamily="18" charset="0"/>
            </a:endParaRPr>
          </a:p>
        </p:txBody>
      </p:sp>
      <p:sp>
        <p:nvSpPr>
          <p:cNvPr id="1368" name="Google Shape;1368;p30"/>
          <p:cNvSpPr txBox="1">
            <a:spLocks noGrp="1"/>
          </p:cNvSpPr>
          <p:nvPr>
            <p:ph type="subTitle" idx="14"/>
          </p:nvPr>
        </p:nvSpPr>
        <p:spPr>
          <a:xfrm>
            <a:off x="3340185" y="3391600"/>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Application</a:t>
            </a:r>
          </a:p>
        </p:txBody>
      </p:sp>
      <p:sp>
        <p:nvSpPr>
          <p:cNvPr id="3" name="Google Shape;1355;p30">
            <a:extLst>
              <a:ext uri="{FF2B5EF4-FFF2-40B4-BE49-F238E27FC236}">
                <a16:creationId xmlns:a16="http://schemas.microsoft.com/office/drawing/2014/main" id="{8CF53366-2F91-EFC0-3C56-A1E6ACF9B65D}"/>
              </a:ext>
            </a:extLst>
          </p:cNvPr>
          <p:cNvSpPr/>
          <p:nvPr/>
        </p:nvSpPr>
        <p:spPr>
          <a:xfrm>
            <a:off x="7064309"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60;p30">
            <a:extLst>
              <a:ext uri="{FF2B5EF4-FFF2-40B4-BE49-F238E27FC236}">
                <a16:creationId xmlns:a16="http://schemas.microsoft.com/office/drawing/2014/main" id="{619E9C6A-D1AB-1506-E8F0-CF7969604254}"/>
              </a:ext>
            </a:extLst>
          </p:cNvPr>
          <p:cNvSpPr txBox="1">
            <a:spLocks/>
          </p:cNvSpPr>
          <p:nvPr/>
        </p:nvSpPr>
        <p:spPr>
          <a:xfrm>
            <a:off x="6851082" y="2916100"/>
            <a:ext cx="944400" cy="39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anit Medium"/>
              <a:buNone/>
              <a:defRPr sz="2000" b="0" i="0" u="none" strike="noStrike" cap="none">
                <a:solidFill>
                  <a:schemeClr val="dk1"/>
                </a:solidFill>
                <a:latin typeface="Kanit Medium"/>
                <a:ea typeface="Kanit Medium"/>
                <a:cs typeface="Kanit Medium"/>
                <a:sym typeface="Kanit Medium"/>
              </a:defRPr>
            </a:lvl1pPr>
            <a:lvl2pPr marR="0" lvl="1"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2pPr>
            <a:lvl3pPr marR="0" lvl="2"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3pPr>
            <a:lvl4pPr marR="0" lvl="3"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4pPr>
            <a:lvl5pPr marR="0" lvl="4"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5pPr>
            <a:lvl6pPr marR="0" lvl="5"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6pPr>
            <a:lvl7pPr marR="0" lvl="6"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7pPr>
            <a:lvl8pPr marR="0" lvl="7"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8pPr>
            <a:lvl9pPr marR="0" lvl="8"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9pPr>
          </a:lstStyle>
          <a:p>
            <a:r>
              <a:rPr lang="en" dirty="0"/>
              <a:t>6</a:t>
            </a:r>
          </a:p>
        </p:txBody>
      </p:sp>
      <p:sp>
        <p:nvSpPr>
          <p:cNvPr id="5" name="Google Shape;1368;p30">
            <a:extLst>
              <a:ext uri="{FF2B5EF4-FFF2-40B4-BE49-F238E27FC236}">
                <a16:creationId xmlns:a16="http://schemas.microsoft.com/office/drawing/2014/main" id="{9B03E43B-60B6-6B70-0D44-0BB0BCC9021E}"/>
              </a:ext>
            </a:extLst>
          </p:cNvPr>
          <p:cNvSpPr txBox="1">
            <a:spLocks/>
          </p:cNvSpPr>
          <p:nvPr/>
        </p:nvSpPr>
        <p:spPr>
          <a:xfrm>
            <a:off x="6091409" y="3391600"/>
            <a:ext cx="24636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Kanit Medium"/>
                <a:ea typeface="Kanit Medium"/>
                <a:cs typeface="Kanit Medium"/>
                <a:sym typeface="Kanit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txBody>
          <a:bodyPr/>
          <a:lstStyle/>
          <a:p>
            <a:endParaRPr lang="en-IN" dirty="0"/>
          </a:p>
        </p:txBody>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Mutual Fund / SIP">
            <a:extLst>
              <a:ext uri="{FF2B5EF4-FFF2-40B4-BE49-F238E27FC236}">
                <a16:creationId xmlns:a16="http://schemas.microsoft.com/office/drawing/2014/main" id="{2B5537EC-D1D0-D537-0A9E-BFC18B191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45" y="2064673"/>
            <a:ext cx="3886886" cy="2935517"/>
          </a:xfrm>
          <a:prstGeom prst="rect">
            <a:avLst/>
          </a:prstGeom>
          <a:solidFill>
            <a:schemeClr val="tx2">
              <a:lumMod val="50000"/>
            </a:schemeClr>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635602" y="8250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bg2">
                    <a:lumMod val="50000"/>
                  </a:schemeClr>
                </a:solidFill>
                <a:latin typeface="Times New Roman" panose="02020603050405020304" pitchFamily="18" charset="0"/>
                <a:cs typeface="Times New Roman" panose="02020603050405020304" pitchFamily="18" charset="0"/>
              </a:rPr>
              <a:t>INTRODUCTION</a:t>
            </a:r>
          </a:p>
        </p:txBody>
      </p:sp>
      <p:sp>
        <p:nvSpPr>
          <p:cNvPr id="10" name="TextBox 9">
            <a:extLst>
              <a:ext uri="{FF2B5EF4-FFF2-40B4-BE49-F238E27FC236}">
                <a16:creationId xmlns:a16="http://schemas.microsoft.com/office/drawing/2014/main" id="{675CF6A0-1B53-02EC-C699-3ACEFFD35A8B}"/>
              </a:ext>
            </a:extLst>
          </p:cNvPr>
          <p:cNvSpPr txBox="1"/>
          <p:nvPr/>
        </p:nvSpPr>
        <p:spPr>
          <a:xfrm>
            <a:off x="444992" y="827083"/>
            <a:ext cx="8254016" cy="47859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Investing in mutual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funds can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 a daunting task, particularly for beginners who may feel overwhelmed by the variety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options and the complexity of financial markets. </a:t>
            </a: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This project aims to simplify the investment process by providing tailored mutual fund recommendations based on user-specific criteria, such as age, investment amount, risk tolerance, and investment duration.</a:t>
            </a: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The scope of this work includes the development of a sophisticated recommendation</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leverages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real-time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advanced</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algorithms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deliver personalized investment suggestions.</a:t>
            </a: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The importance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 lies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potential</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democratize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access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sound financial advice, making it easier for novice investors to make informed decisions. </a:t>
            </a:r>
          </a:p>
          <a:p>
            <a:pPr algn="just">
              <a:lnSpc>
                <a:spcPct val="150000"/>
              </a:lnSpc>
            </a:pPr>
            <a:endParaRPr lang="en-US"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1EE2B7-B89D-2925-EC7F-CF32AEABA551}"/>
              </a:ext>
            </a:extLst>
          </p:cNvPr>
          <p:cNvSpPr txBox="1"/>
          <p:nvPr/>
        </p:nvSpPr>
        <p:spPr>
          <a:xfrm>
            <a:off x="171880" y="515736"/>
            <a:ext cx="4303867" cy="404726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By incorporating educational materials, the project also addresses the knowledge gap that often hinders new investors, providing them with the necessary</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tools</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understand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basics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mutual</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investments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financial </a:t>
            </a:r>
            <a:r>
              <a:rPr lang="en-US" sz="1600" spc="-10" dirty="0">
                <a:effectLst/>
                <a:latin typeface="Times New Roman" panose="02020603050405020304" pitchFamily="18" charset="0"/>
                <a:ea typeface="Times New Roman" panose="02020603050405020304" pitchFamily="18" charset="0"/>
              </a:rPr>
              <a:t>markets.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T</a:t>
            </a:r>
            <a:r>
              <a:rPr lang="en-US" sz="1600" dirty="0">
                <a:effectLst/>
                <a:latin typeface="Times New Roman" panose="02020603050405020304" pitchFamily="18" charset="0"/>
                <a:ea typeface="Times New Roman" panose="02020603050405020304" pitchFamily="18" charset="0"/>
              </a:rPr>
              <a:t>his project builds on existing financial advisory systems and recommendation algorithms but enhances them with real-time data integration and a user-centric approach</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124" name="Picture 4" descr="How risky is Mutual Fund?">
            <a:extLst>
              <a:ext uri="{FF2B5EF4-FFF2-40B4-BE49-F238E27FC236}">
                <a16:creationId xmlns:a16="http://schemas.microsoft.com/office/drawing/2014/main" id="{589FF6A6-8EEB-F44D-039F-A54643BB8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70356"/>
            <a:ext cx="4503248" cy="414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5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7" name="TextBox 16">
            <a:extLst>
              <a:ext uri="{FF2B5EF4-FFF2-40B4-BE49-F238E27FC236}">
                <a16:creationId xmlns:a16="http://schemas.microsoft.com/office/drawing/2014/main" id="{DED96948-4F22-74B1-6A10-17569A1B8B2E}"/>
              </a:ext>
            </a:extLst>
          </p:cNvPr>
          <p:cNvSpPr txBox="1"/>
          <p:nvPr/>
        </p:nvSpPr>
        <p:spPr>
          <a:xfrm>
            <a:off x="2069431" y="116399"/>
            <a:ext cx="5307646" cy="830997"/>
          </a:xfrm>
          <a:prstGeom prst="rect">
            <a:avLst/>
          </a:prstGeom>
          <a:noFill/>
        </p:spPr>
        <p:txBody>
          <a:bodyPr wrap="square" rtlCol="0">
            <a:spAutoFit/>
          </a:bodyPr>
          <a:lstStyle/>
          <a:p>
            <a:pPr algn="ctr"/>
            <a:r>
              <a:rPr lang="en-IN" sz="2400" b="1" dirty="0">
                <a:solidFill>
                  <a:schemeClr val="bg2">
                    <a:lumMod val="50000"/>
                  </a:schemeClr>
                </a:solidFill>
                <a:latin typeface="Times New Roman" panose="02020603050405020304" pitchFamily="18" charset="0"/>
                <a:cs typeface="Times New Roman" panose="02020603050405020304" pitchFamily="18" charset="0"/>
              </a:rPr>
              <a:t>EXISTING SYSTEM</a:t>
            </a:r>
          </a:p>
          <a:p>
            <a:pPr algn="ctr"/>
            <a:endParaRPr lang="en-IN" sz="2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CD9D04-5BF1-2A62-CCCE-3CAF80DAB4D8}"/>
              </a:ext>
            </a:extLst>
          </p:cNvPr>
          <p:cNvPicPr>
            <a:picLocks noChangeAspect="1"/>
          </p:cNvPicPr>
          <p:nvPr/>
        </p:nvPicPr>
        <p:blipFill>
          <a:blip r:embed="rId3"/>
          <a:stretch>
            <a:fillRect/>
          </a:stretch>
        </p:blipFill>
        <p:spPr>
          <a:xfrm>
            <a:off x="161449" y="1018833"/>
            <a:ext cx="5874614" cy="3309813"/>
          </a:xfrm>
          <a:prstGeom prst="rect">
            <a:avLst/>
          </a:prstGeom>
        </p:spPr>
      </p:pic>
      <p:sp>
        <p:nvSpPr>
          <p:cNvPr id="2" name="TextBox 1">
            <a:extLst>
              <a:ext uri="{FF2B5EF4-FFF2-40B4-BE49-F238E27FC236}">
                <a16:creationId xmlns:a16="http://schemas.microsoft.com/office/drawing/2014/main" id="{805B0027-CE98-ABD5-358D-1B357AFDADCF}"/>
              </a:ext>
            </a:extLst>
          </p:cNvPr>
          <p:cNvSpPr txBox="1"/>
          <p:nvPr/>
        </p:nvSpPr>
        <p:spPr>
          <a:xfrm flipH="1">
            <a:off x="6139338" y="3737843"/>
            <a:ext cx="3883344" cy="307777"/>
          </a:xfrm>
          <a:prstGeom prst="rect">
            <a:avLst/>
          </a:prstGeom>
          <a:noFill/>
        </p:spPr>
        <p:txBody>
          <a:bodyPr wrap="square" rtlCol="0">
            <a:spAutoFit/>
          </a:bodyPr>
          <a:lstStyle/>
          <a:p>
            <a:r>
              <a:rPr lang="fr-FR" i="1" dirty="0">
                <a:solidFill>
                  <a:schemeClr val="bg1">
                    <a:lumMod val="10000"/>
                  </a:schemeClr>
                </a:solidFill>
                <a:latin typeface="Times New Roman" panose="02020603050405020304" pitchFamily="18" charset="0"/>
                <a:cs typeface="Times New Roman" panose="02020603050405020304" pitchFamily="18" charset="0"/>
              </a:rPr>
              <a:t>Image Source: moneycontrol.com</a:t>
            </a:r>
            <a:endParaRPr lang="en-IN" i="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61A8C-8996-ACAA-F4F4-6E3D269FF46C}"/>
              </a:ext>
            </a:extLst>
          </p:cNvPr>
          <p:cNvSpPr txBox="1"/>
          <p:nvPr/>
        </p:nvSpPr>
        <p:spPr>
          <a:xfrm>
            <a:off x="6139338" y="1405657"/>
            <a:ext cx="2843213" cy="1554272"/>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Recent mutual fund recommendation websites often have a confusing UI, which can overwhelm initial investors.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21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7" name="TextBox 16">
            <a:extLst>
              <a:ext uri="{FF2B5EF4-FFF2-40B4-BE49-F238E27FC236}">
                <a16:creationId xmlns:a16="http://schemas.microsoft.com/office/drawing/2014/main" id="{DED96948-4F22-74B1-6A10-17569A1B8B2E}"/>
              </a:ext>
            </a:extLst>
          </p:cNvPr>
          <p:cNvSpPr txBox="1"/>
          <p:nvPr/>
        </p:nvSpPr>
        <p:spPr>
          <a:xfrm>
            <a:off x="1918177" y="266883"/>
            <a:ext cx="5307646" cy="830997"/>
          </a:xfrm>
          <a:prstGeom prst="rect">
            <a:avLst/>
          </a:prstGeom>
          <a:noFill/>
        </p:spPr>
        <p:txBody>
          <a:bodyPr wrap="square" rtlCol="0">
            <a:spAutoFit/>
          </a:bodyPr>
          <a:lstStyle/>
          <a:p>
            <a:pPr algn="ctr"/>
            <a:r>
              <a:rPr lang="en-IN" sz="2400" b="1" dirty="0">
                <a:solidFill>
                  <a:schemeClr val="bg2">
                    <a:lumMod val="50000"/>
                  </a:schemeClr>
                </a:solidFill>
                <a:latin typeface="Times New Roman" panose="02020603050405020304" pitchFamily="18" charset="0"/>
                <a:cs typeface="Times New Roman" panose="02020603050405020304" pitchFamily="18" charset="0"/>
              </a:rPr>
              <a:t>EXISTING SYSTEM</a:t>
            </a:r>
          </a:p>
          <a:p>
            <a:pPr algn="ctr"/>
            <a:endParaRPr lang="en-IN" sz="24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05B0027-CE98-ABD5-358D-1B357AFDADCF}"/>
              </a:ext>
            </a:extLst>
          </p:cNvPr>
          <p:cNvSpPr txBox="1"/>
          <p:nvPr/>
        </p:nvSpPr>
        <p:spPr>
          <a:xfrm flipH="1">
            <a:off x="6139338" y="3737843"/>
            <a:ext cx="3883344" cy="307777"/>
          </a:xfrm>
          <a:prstGeom prst="rect">
            <a:avLst/>
          </a:prstGeom>
          <a:noFill/>
        </p:spPr>
        <p:txBody>
          <a:bodyPr wrap="square" rtlCol="0">
            <a:spAutoFit/>
          </a:bodyPr>
          <a:lstStyle/>
          <a:p>
            <a:r>
              <a:rPr lang="fr-FR" i="1" dirty="0">
                <a:latin typeface="Times New Roman" panose="02020603050405020304" pitchFamily="18" charset="0"/>
                <a:cs typeface="Times New Roman" panose="02020603050405020304" pitchFamily="18" charset="0"/>
              </a:rPr>
              <a:t>Image Source: etmoney.com</a:t>
            </a:r>
            <a:endParaRPr lang="en-IN"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61A8C-8996-ACAA-F4F4-6E3D269FF46C}"/>
              </a:ext>
            </a:extLst>
          </p:cNvPr>
          <p:cNvSpPr txBox="1"/>
          <p:nvPr/>
        </p:nvSpPr>
        <p:spPr>
          <a:xfrm>
            <a:off x="6082188" y="1909156"/>
            <a:ext cx="284321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Initial investors often struggle to select the right fund from thousands of confusing options.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F41EFA9-6A03-A816-9769-BDE4EFC10538}"/>
              </a:ext>
            </a:extLst>
          </p:cNvPr>
          <p:cNvPicPr>
            <a:picLocks noChangeAspect="1"/>
          </p:cNvPicPr>
          <p:nvPr/>
        </p:nvPicPr>
        <p:blipFill>
          <a:blip r:embed="rId3"/>
          <a:stretch>
            <a:fillRect/>
          </a:stretch>
        </p:blipFill>
        <p:spPr>
          <a:xfrm>
            <a:off x="107872" y="1018832"/>
            <a:ext cx="5907881" cy="3115231"/>
          </a:xfrm>
          <a:prstGeom prst="rect">
            <a:avLst/>
          </a:prstGeom>
        </p:spPr>
      </p:pic>
    </p:spTree>
    <p:extLst>
      <p:ext uri="{BB962C8B-B14F-4D97-AF65-F5344CB8AC3E}">
        <p14:creationId xmlns:p14="http://schemas.microsoft.com/office/powerpoint/2010/main" val="940070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6" name="TextBox 15">
            <a:extLst>
              <a:ext uri="{FF2B5EF4-FFF2-40B4-BE49-F238E27FC236}">
                <a16:creationId xmlns:a16="http://schemas.microsoft.com/office/drawing/2014/main" id="{3BB14F19-9312-F56F-062C-8E6114A64981}"/>
              </a:ext>
            </a:extLst>
          </p:cNvPr>
          <p:cNvSpPr txBox="1"/>
          <p:nvPr/>
        </p:nvSpPr>
        <p:spPr>
          <a:xfrm>
            <a:off x="137504" y="701174"/>
            <a:ext cx="5259519" cy="3741152"/>
          </a:xfrm>
          <a:prstGeom prst="rect">
            <a:avLst/>
          </a:prstGeom>
          <a:noFill/>
        </p:spPr>
        <p:txBody>
          <a:bodyPr wrap="square" rtlCol="0">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Choosing the right mutual</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fund scheme can be challenging due to the variety</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options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need</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up-to-date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information. The problem</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statement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revolves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around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complexity</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abundance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mutual</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fund options, making it daunting for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investors</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select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most suitable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scheme.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challenges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stem</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from</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sheer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available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choices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necessity</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 current data to make informed decisions. To address this issue, the project should propose the development of a personalized recommendation system that operates in real-time with a simple UI.</a:t>
            </a:r>
            <a:endParaRPr lang="en-IN" sz="1600" dirty="0"/>
          </a:p>
        </p:txBody>
      </p:sp>
      <p:sp>
        <p:nvSpPr>
          <p:cNvPr id="17" name="TextBox 16">
            <a:extLst>
              <a:ext uri="{FF2B5EF4-FFF2-40B4-BE49-F238E27FC236}">
                <a16:creationId xmlns:a16="http://schemas.microsoft.com/office/drawing/2014/main" id="{DED96948-4F22-74B1-6A10-17569A1B8B2E}"/>
              </a:ext>
            </a:extLst>
          </p:cNvPr>
          <p:cNvSpPr txBox="1"/>
          <p:nvPr/>
        </p:nvSpPr>
        <p:spPr>
          <a:xfrm>
            <a:off x="2069431" y="116399"/>
            <a:ext cx="5307646" cy="584775"/>
          </a:xfrm>
          <a:prstGeom prst="rect">
            <a:avLst/>
          </a:prstGeom>
          <a:noFill/>
        </p:spPr>
        <p:txBody>
          <a:bodyPr wrap="square" rtlCol="0">
            <a:spAutoFit/>
          </a:bodyPr>
          <a:lstStyle/>
          <a:p>
            <a:pPr algn="ctr"/>
            <a:r>
              <a:rPr lang="en-IN" sz="3200" b="1" dirty="0">
                <a:solidFill>
                  <a:schemeClr val="bg2">
                    <a:lumMod val="50000"/>
                  </a:schemeClr>
                </a:solidFill>
                <a:latin typeface="Times New Roman" panose="02020603050405020304" pitchFamily="18" charset="0"/>
                <a:cs typeface="Times New Roman" panose="02020603050405020304" pitchFamily="18" charset="0"/>
              </a:rPr>
              <a:t>PROBLEM STATEMENT</a:t>
            </a:r>
          </a:p>
        </p:txBody>
      </p:sp>
      <p:pic>
        <p:nvPicPr>
          <p:cNvPr id="6146" name="Picture 2" descr="How to select the best mutual fund: A complete guide">
            <a:extLst>
              <a:ext uri="{FF2B5EF4-FFF2-40B4-BE49-F238E27FC236}">
                <a16:creationId xmlns:a16="http://schemas.microsoft.com/office/drawing/2014/main" id="{B0DFB846-F52D-B6D7-41B8-2F292257FC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95" t="5248" r="8341" b="5969"/>
          <a:stretch/>
        </p:blipFill>
        <p:spPr bwMode="auto">
          <a:xfrm>
            <a:off x="5475728" y="955651"/>
            <a:ext cx="3530768" cy="27913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8DB0A31-BB7A-06E7-9AED-DAAD8915D913}"/>
              </a:ext>
            </a:extLst>
          </p:cNvPr>
          <p:cNvSpPr txBox="1"/>
          <p:nvPr/>
        </p:nvSpPr>
        <p:spPr>
          <a:xfrm>
            <a:off x="314539" y="879281"/>
            <a:ext cx="8514921" cy="3233578"/>
          </a:xfrm>
          <a:prstGeom prst="rect">
            <a:avLst/>
          </a:prstGeom>
          <a:noFill/>
        </p:spPr>
        <p:txBody>
          <a:bodyPr wrap="square">
            <a:spAutoFit/>
          </a:bodyPr>
          <a:lstStyle/>
          <a:p>
            <a:pPr marL="285750" marR="198120" lvl="0" indent="-285750" algn="just">
              <a:lnSpc>
                <a:spcPct val="150000"/>
              </a:lnSpc>
              <a:spcBef>
                <a:spcPts val="1785"/>
              </a:spcBef>
              <a:spcAft>
                <a:spcPts val="0"/>
              </a:spcAft>
              <a:buSzPts val="1200"/>
              <a:buFont typeface="Wingdings" panose="05000000000000000000" pitchFamily="2" charset="2"/>
              <a:buChar char="Ø"/>
              <a:tabLst>
                <a:tab pos="527685" algn="l"/>
              </a:tabLst>
            </a:pPr>
            <a:r>
              <a:rPr lang="en-US" sz="1600" b="1" spc="0" dirty="0">
                <a:effectLst/>
                <a:latin typeface="Times New Roman" panose="02020603050405020304" pitchFamily="18" charset="0"/>
                <a:ea typeface="Times New Roman" panose="02020603050405020304" pitchFamily="18" charset="0"/>
              </a:rPr>
              <a:t>To recommend the top 5 mutual fund schemes based on user input: </a:t>
            </a:r>
            <a:r>
              <a:rPr lang="en-US" sz="1600" spc="0" dirty="0">
                <a:effectLst/>
                <a:latin typeface="Times New Roman" panose="02020603050405020304" pitchFamily="18" charset="0"/>
                <a:ea typeface="Times New Roman" panose="02020603050405020304" pitchFamily="18" charset="0"/>
              </a:rPr>
              <a:t>This objective aims to help users make informed investment decisions by providing tailored recommendations that align with their specific criteria, such as age, investment amount, risk tolerance, and investment duration.</a:t>
            </a:r>
          </a:p>
          <a:p>
            <a:pPr marL="285750" marR="198120" lvl="0" indent="-285750" algn="just">
              <a:lnSpc>
                <a:spcPct val="150000"/>
              </a:lnSpc>
              <a:spcBef>
                <a:spcPts val="1785"/>
              </a:spcBef>
              <a:spcAft>
                <a:spcPts val="0"/>
              </a:spcAft>
              <a:buSzPts val="1200"/>
              <a:buFont typeface="Wingdings" panose="05000000000000000000" pitchFamily="2" charset="2"/>
              <a:buChar char="Ø"/>
              <a:tabLst>
                <a:tab pos="527685" algn="l"/>
              </a:tabLst>
            </a:pPr>
            <a:r>
              <a:rPr lang="en-US" sz="1600" b="1" spc="0" dirty="0">
                <a:effectLst/>
                <a:latin typeface="Times New Roman" panose="02020603050405020304" pitchFamily="18" charset="0"/>
                <a:ea typeface="Times New Roman" panose="02020603050405020304" pitchFamily="18" charset="0"/>
              </a:rPr>
              <a:t>To provide real-time updates on mutual fund performances: </a:t>
            </a:r>
            <a:r>
              <a:rPr lang="en-US" sz="1600" spc="0" dirty="0">
                <a:effectLst/>
                <a:latin typeface="Times New Roman" panose="02020603050405020304" pitchFamily="18" charset="0"/>
                <a:ea typeface="Times New Roman" panose="02020603050405020304" pitchFamily="18" charset="0"/>
              </a:rPr>
              <a:t>Keeping users informed with the latest performance data of mutual funds ensures that they have access to the most current information when making investment decisions. Real-time updates help users respond to market changes promptly, thereby maximizing their investment potential and minimizing risks.</a:t>
            </a:r>
            <a:endParaRPr lang="en-IN" sz="1600" spc="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81DC09DC-F9A1-4011-382A-37C70FC07D8F}"/>
              </a:ext>
            </a:extLst>
          </p:cNvPr>
          <p:cNvSpPr txBox="1"/>
          <p:nvPr/>
        </p:nvSpPr>
        <p:spPr>
          <a:xfrm>
            <a:off x="2963206" y="212003"/>
            <a:ext cx="4063236" cy="584775"/>
          </a:xfrm>
          <a:prstGeom prst="rect">
            <a:avLst/>
          </a:prstGeom>
          <a:noFill/>
        </p:spPr>
        <p:txBody>
          <a:bodyPr wrap="square" rtlCol="0">
            <a:spAutoFit/>
          </a:bodyPr>
          <a:lstStyle/>
          <a:p>
            <a:r>
              <a:rPr lang="en-IN" sz="3200" b="1" dirty="0">
                <a:solidFill>
                  <a:schemeClr val="bg2">
                    <a:lumMod val="50000"/>
                  </a:schemeClr>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588533708"/>
      </p:ext>
    </p:extLst>
  </p:cSld>
  <p:clrMapOvr>
    <a:masterClrMapping/>
  </p:clrMapOvr>
</p:sld>
</file>

<file path=ppt/theme/theme1.xml><?xml version="1.0" encoding="utf-8"?>
<a:theme xmlns:a="http://schemas.openxmlformats.org/drawingml/2006/main"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1011</Words>
  <Application>Microsoft Office PowerPoint</Application>
  <PresentationFormat>On-screen Show (16:9)</PresentationFormat>
  <Paragraphs>64</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Raleway</vt:lpstr>
      <vt:lpstr>Wingdings</vt:lpstr>
      <vt:lpstr>Kanit Medium</vt:lpstr>
      <vt:lpstr>Times New Roman</vt:lpstr>
      <vt:lpstr>Work Sans</vt:lpstr>
      <vt:lpstr>Investing in the Stock Market Pitch Deck by Slidesgo</vt:lpstr>
      <vt:lpstr>PowerPoint Presentation</vt:lpstr>
      <vt:lpstr>1</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Varidhi Rathore</dc:creator>
  <cp:lastModifiedBy>Shreyas P 85</cp:lastModifiedBy>
  <cp:revision>12</cp:revision>
  <dcterms:modified xsi:type="dcterms:W3CDTF">2024-06-14T08:03:25Z</dcterms:modified>
</cp:coreProperties>
</file>