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314" r:id="rId3"/>
    <p:sldId id="315" r:id="rId4"/>
    <p:sldId id="260" r:id="rId5"/>
    <p:sldId id="316" r:id="rId6"/>
    <p:sldId id="317" r:id="rId7"/>
    <p:sldId id="318" r:id="rId8"/>
    <p:sldId id="319" r:id="rId9"/>
    <p:sldId id="320" r:id="rId10"/>
    <p:sldId id="321" r:id="rId11"/>
    <p:sldId id="265" r:id="rId12"/>
    <p:sldId id="266" r:id="rId13"/>
    <p:sldId id="322" r:id="rId14"/>
    <p:sldId id="262" r:id="rId15"/>
    <p:sldId id="263" r:id="rId16"/>
    <p:sldId id="268" r:id="rId17"/>
    <p:sldId id="302" r:id="rId18"/>
  </p:sldIdLst>
  <p:sldSz cx="9144000" cy="5143500" type="screen16x9"/>
  <p:notesSz cx="6858000" cy="9144000"/>
  <p:embeddedFontLst>
    <p:embeddedFont>
      <p:font typeface="Lato" panose="020F0502020204030203" pitchFamily="34" charset="0"/>
      <p:regular r:id="rId20"/>
      <p:bold r:id="rId21"/>
    </p:embeddedFont>
    <p:embeddedFont>
      <p:font typeface="Open Sans" panose="020B0606030504020204" pitchFamily="34" charset="0"/>
      <p:regular r:id="rId22"/>
      <p:bold r:id="rId23"/>
      <p:italic r:id="rId24"/>
      <p:boldItalic r:id="rId25"/>
    </p:embeddedFont>
    <p:embeddedFont>
      <p:font typeface="PT Sans Narrow" panose="020B0506020203020204"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80808"/>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14" autoAdjust="0"/>
    <p:restoredTop sz="94660"/>
  </p:normalViewPr>
  <p:slideViewPr>
    <p:cSldViewPr snapToGrid="0">
      <p:cViewPr varScale="1">
        <p:scale>
          <a:sx n="107" d="100"/>
          <a:sy n="107" d="100"/>
        </p:scale>
        <p:origin x="283"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815432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5618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1ca14b5de2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1ca14b5de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5539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1ca14b5de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1ca14b5de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8088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ca14b5de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ca14b5de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2055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ca14b5de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ca14b5de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4258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59308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27081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38AD875-9DBD-4E56-B197-D14BE20FBDC9}"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AD4312-8905-4E6C-84C5-2627A9B49A53}" type="slidenum">
              <a:rPr lang="en-IN" smtClean="0"/>
              <a:t>‹#›</a:t>
            </a:fld>
            <a:endParaRPr lang="en-IN"/>
          </a:p>
        </p:txBody>
      </p:sp>
    </p:spTree>
    <p:extLst>
      <p:ext uri="{BB962C8B-B14F-4D97-AF65-F5344CB8AC3E}">
        <p14:creationId xmlns:p14="http://schemas.microsoft.com/office/powerpoint/2010/main" val="398978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hyperlink" Target="http://localhost/Jewellery-master/checkout.html" TargetMode="External"/><Relationship Id="rId3" Type="http://schemas.openxmlformats.org/officeDocument/2006/relationships/hyperlink" Target="http://localhost/Jewellery-master/customer-login.html" TargetMode="External"/><Relationship Id="rId7" Type="http://schemas.openxmlformats.org/officeDocument/2006/relationships/hyperlink" Target="http://localhost/Jewellery-master/product-details.html" TargetMode="External"/><Relationship Id="rId12" Type="http://schemas.openxmlformats.org/officeDocument/2006/relationships/image" Target="../media/image4.jpg"/><Relationship Id="rId2" Type="http://schemas.openxmlformats.org/officeDocument/2006/relationships/hyperlink" Target="http://localhost/Jewellery-master/index.html" TargetMode="External"/><Relationship Id="rId1" Type="http://schemas.openxmlformats.org/officeDocument/2006/relationships/slideLayout" Target="../slideLayouts/slideLayout11.xml"/><Relationship Id="rId6" Type="http://schemas.openxmlformats.org/officeDocument/2006/relationships/hyperlink" Target="http://localhost/Jewellery-master/contact.html" TargetMode="External"/><Relationship Id="rId11" Type="http://schemas.openxmlformats.org/officeDocument/2006/relationships/hyperlink" Target="http://localhost/Jewellery-master/user_accountpage.html" TargetMode="External"/><Relationship Id="rId5" Type="http://schemas.openxmlformats.org/officeDocument/2006/relationships/hyperlink" Target="http://localhost/Jewellery-master/cart.html" TargetMode="External"/><Relationship Id="rId10" Type="http://schemas.openxmlformats.org/officeDocument/2006/relationships/hyperlink" Target="http://localhost/Jewellery-master/designservice.html" TargetMode="External"/><Relationship Id="rId4" Type="http://schemas.openxmlformats.org/officeDocument/2006/relationships/hyperlink" Target="http://localhost/Jewellery-master/shop.html" TargetMode="External"/><Relationship Id="rId9" Type="http://schemas.openxmlformats.org/officeDocument/2006/relationships/hyperlink" Target="http://localhost/Jewellery-master/register.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10" name="Google Shape;56;p13">
            <a:extLst>
              <a:ext uri="{FF2B5EF4-FFF2-40B4-BE49-F238E27FC236}">
                <a16:creationId xmlns:a16="http://schemas.microsoft.com/office/drawing/2014/main" id="{9B9342DD-4BFF-600C-BFEE-9FA1DD1F96B8}"/>
              </a:ext>
            </a:extLst>
          </p:cNvPr>
          <p:cNvPicPr preferRelativeResize="0">
            <a:picLocks/>
          </p:cNvPicPr>
          <p:nvPr/>
        </p:nvPicPr>
        <p:blipFill>
          <a:blip r:embed="rId3">
            <a:alphaModFix/>
          </a:blip>
          <a:stretch>
            <a:fillRect/>
          </a:stretch>
        </p:blipFill>
        <p:spPr>
          <a:xfrm>
            <a:off x="0" y="32829"/>
            <a:ext cx="9144000" cy="1146968"/>
          </a:xfrm>
          <a:prstGeom prst="rect">
            <a:avLst/>
          </a:prstGeom>
          <a:noFill/>
          <a:ln>
            <a:noFill/>
          </a:ln>
        </p:spPr>
      </p:pic>
      <p:sp>
        <p:nvSpPr>
          <p:cNvPr id="11" name="TextBox 10">
            <a:extLst>
              <a:ext uri="{FF2B5EF4-FFF2-40B4-BE49-F238E27FC236}">
                <a16:creationId xmlns:a16="http://schemas.microsoft.com/office/drawing/2014/main" id="{1DAD4357-0D33-92FC-6518-C1C5E2EFFEBC}"/>
              </a:ext>
            </a:extLst>
          </p:cNvPr>
          <p:cNvSpPr txBox="1"/>
          <p:nvPr/>
        </p:nvSpPr>
        <p:spPr>
          <a:xfrm>
            <a:off x="171451" y="1237561"/>
            <a:ext cx="9143999" cy="738664"/>
          </a:xfrm>
          <a:prstGeom prst="rect">
            <a:avLst/>
          </a:prstGeom>
          <a:noFill/>
        </p:spPr>
        <p:txBody>
          <a:bodyPr wrap="square">
            <a:spAutoFit/>
          </a:bodyPr>
          <a:lstStyle/>
          <a:p>
            <a:pPr marL="0" lvl="0" indent="0" algn="ctr" rtl="0">
              <a:lnSpc>
                <a:spcPct val="100000"/>
              </a:lnSpc>
              <a:spcBef>
                <a:spcPts val="1200"/>
              </a:spcBef>
              <a:spcAft>
                <a:spcPts val="0"/>
              </a:spcAft>
              <a:buClr>
                <a:schemeClr val="dk1"/>
              </a:buClr>
              <a:buSzPct val="43137"/>
              <a:buFont typeface="Arial"/>
              <a:buNone/>
            </a:pPr>
            <a:r>
              <a:rPr lang="en-US" sz="2000" b="1" dirty="0">
                <a:solidFill>
                  <a:srgbClr val="003300"/>
                </a:solidFill>
                <a:latin typeface="Times New Roman" panose="02020603050405020304" pitchFamily="18" charset="0"/>
                <a:cs typeface="Times New Roman" panose="02020603050405020304" pitchFamily="18" charset="0"/>
              </a:rPr>
              <a:t>BANGALORE INSTITUTE OF TECHNOLOGY</a:t>
            </a:r>
          </a:p>
          <a:p>
            <a:pPr marL="0" lvl="0" indent="0" algn="ctr" rtl="0">
              <a:lnSpc>
                <a:spcPct val="100000"/>
              </a:lnSpc>
              <a:spcBef>
                <a:spcPts val="1200"/>
              </a:spcBef>
              <a:spcAft>
                <a:spcPts val="0"/>
              </a:spcAft>
              <a:buNone/>
            </a:pPr>
            <a:r>
              <a:rPr lang="en-US" sz="1200" dirty="0">
                <a:solidFill>
                  <a:srgbClr val="003300"/>
                </a:solidFill>
                <a:latin typeface="Times New Roman" panose="02020603050405020304" pitchFamily="18" charset="0"/>
                <a:cs typeface="Times New Roman" panose="02020603050405020304" pitchFamily="18" charset="0"/>
              </a:rPr>
              <a:t>K.R.ROAD, V.V.PURAM, BANGALORE - 560004</a:t>
            </a:r>
          </a:p>
        </p:txBody>
      </p:sp>
      <p:pic>
        <p:nvPicPr>
          <p:cNvPr id="12" name="Google Shape;57;p13">
            <a:extLst>
              <a:ext uri="{FF2B5EF4-FFF2-40B4-BE49-F238E27FC236}">
                <a16:creationId xmlns:a16="http://schemas.microsoft.com/office/drawing/2014/main" id="{43D01761-2544-A857-D632-F9EE75D20AB3}"/>
              </a:ext>
            </a:extLst>
          </p:cNvPr>
          <p:cNvPicPr preferRelativeResize="0"/>
          <p:nvPr/>
        </p:nvPicPr>
        <p:blipFill>
          <a:blip r:embed="rId4">
            <a:alphaModFix/>
          </a:blip>
          <a:stretch>
            <a:fillRect/>
          </a:stretch>
        </p:blipFill>
        <p:spPr>
          <a:xfrm>
            <a:off x="0" y="1157478"/>
            <a:ext cx="1373201" cy="1209699"/>
          </a:xfrm>
          <a:prstGeom prst="rect">
            <a:avLst/>
          </a:prstGeom>
          <a:noFill/>
          <a:ln>
            <a:noFill/>
          </a:ln>
        </p:spPr>
      </p:pic>
      <p:sp>
        <p:nvSpPr>
          <p:cNvPr id="13" name="TextBox 12">
            <a:extLst>
              <a:ext uri="{FF2B5EF4-FFF2-40B4-BE49-F238E27FC236}">
                <a16:creationId xmlns:a16="http://schemas.microsoft.com/office/drawing/2014/main" id="{70A27DFA-7331-7A44-8D68-5CAA0F5C5FE5}"/>
              </a:ext>
            </a:extLst>
          </p:cNvPr>
          <p:cNvSpPr txBox="1"/>
          <p:nvPr/>
        </p:nvSpPr>
        <p:spPr>
          <a:xfrm>
            <a:off x="112438" y="2018983"/>
            <a:ext cx="9144000" cy="338554"/>
          </a:xfrm>
          <a:prstGeom prst="rect">
            <a:avLst/>
          </a:prstGeom>
          <a:noFill/>
        </p:spPr>
        <p:txBody>
          <a:bodyPr wrap="square">
            <a:spAutoFit/>
          </a:bodyPr>
          <a:lstStyle/>
          <a:p>
            <a:pPr algn="ctr"/>
            <a:r>
              <a:rPr lang="en-GB" sz="1600" b="1" dirty="0">
                <a:solidFill>
                  <a:srgbClr val="003300"/>
                </a:solidFill>
                <a:latin typeface="Times New Roman" panose="02020603050405020304" pitchFamily="18" charset="0"/>
                <a:cs typeface="Times New Roman" panose="02020603050405020304" pitchFamily="18" charset="0"/>
              </a:rPr>
              <a:t>DEPARTMENT OF INFORMATION SCIENCE AND ENGINEERING</a:t>
            </a:r>
            <a:endParaRPr lang="en-IN" sz="1600" dirty="0">
              <a:solidFill>
                <a:srgbClr val="0033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404633B-142E-FA7B-9CEC-2DACF6558EC3}"/>
              </a:ext>
            </a:extLst>
          </p:cNvPr>
          <p:cNvSpPr txBox="1"/>
          <p:nvPr/>
        </p:nvSpPr>
        <p:spPr>
          <a:xfrm>
            <a:off x="-112437" y="2307955"/>
            <a:ext cx="9143999" cy="338554"/>
          </a:xfrm>
          <a:prstGeom prst="rect">
            <a:avLst/>
          </a:prstGeom>
          <a:noFill/>
        </p:spPr>
        <p:txBody>
          <a:bodyPr wrap="square">
            <a:spAutoFit/>
          </a:bodyPr>
          <a:lstStyle/>
          <a:p>
            <a:pPr algn="ctr"/>
            <a:r>
              <a:rPr lang="en-IN" sz="1600" dirty="0">
                <a:latin typeface="Times New Roman" panose="02020603050405020304" pitchFamily="18" charset="0"/>
                <a:cs typeface="Times New Roman" panose="02020603050405020304" pitchFamily="18" charset="0"/>
              </a:rPr>
              <a:t>An internship on</a:t>
            </a:r>
          </a:p>
        </p:txBody>
      </p:sp>
      <p:sp>
        <p:nvSpPr>
          <p:cNvPr id="15" name="TextBox 14">
            <a:extLst>
              <a:ext uri="{FF2B5EF4-FFF2-40B4-BE49-F238E27FC236}">
                <a16:creationId xmlns:a16="http://schemas.microsoft.com/office/drawing/2014/main" id="{12A9E8A8-D608-EB1B-EB8E-49172ACCE638}"/>
              </a:ext>
            </a:extLst>
          </p:cNvPr>
          <p:cNvSpPr txBox="1"/>
          <p:nvPr/>
        </p:nvSpPr>
        <p:spPr>
          <a:xfrm>
            <a:off x="-112438" y="2604667"/>
            <a:ext cx="9144000" cy="369332"/>
          </a:xfrm>
          <a:prstGeom prst="rect">
            <a:avLst/>
          </a:prstGeom>
          <a:noFill/>
        </p:spPr>
        <p:txBody>
          <a:bodyPr wrap="square">
            <a:spAutoFit/>
          </a:bodyPr>
          <a:lstStyle/>
          <a:p>
            <a:pPr algn="ctr"/>
            <a:r>
              <a:rPr lang="en-IN" sz="1600" b="1" dirty="0">
                <a:solidFill>
                  <a:srgbClr val="0070C0"/>
                </a:solidFill>
                <a:latin typeface="Times New Roman" panose="02020603050405020304" pitchFamily="18" charset="0"/>
                <a:cs typeface="Times New Roman" panose="02020603050405020304" pitchFamily="18" charset="0"/>
              </a:rPr>
              <a:t>“</a:t>
            </a:r>
            <a:r>
              <a:rPr lang="en-IN" sz="1800" b="1" dirty="0">
                <a:solidFill>
                  <a:srgbClr val="0070C0"/>
                </a:solidFill>
                <a:latin typeface="Times New Roman" panose="02020603050405020304" pitchFamily="18" charset="0"/>
                <a:cs typeface="Times New Roman" panose="02020603050405020304" pitchFamily="18" charset="0"/>
              </a:rPr>
              <a:t>Full Stack Web Development</a:t>
            </a:r>
            <a:r>
              <a:rPr lang="en-IN" sz="1600" b="1" dirty="0">
                <a:solidFill>
                  <a:srgbClr val="0070C0"/>
                </a:solidFill>
                <a:latin typeface="Times New Roman" panose="02020603050405020304" pitchFamily="18" charset="0"/>
                <a:cs typeface="Times New Roman" panose="02020603050405020304" pitchFamily="18" charset="0"/>
              </a:rPr>
              <a:t>”</a:t>
            </a:r>
          </a:p>
        </p:txBody>
      </p:sp>
      <p:sp>
        <p:nvSpPr>
          <p:cNvPr id="16" name="TextBox 15">
            <a:extLst>
              <a:ext uri="{FF2B5EF4-FFF2-40B4-BE49-F238E27FC236}">
                <a16:creationId xmlns:a16="http://schemas.microsoft.com/office/drawing/2014/main" id="{48258F02-1630-66E1-E9EF-78EACC98CEC2}"/>
              </a:ext>
            </a:extLst>
          </p:cNvPr>
          <p:cNvSpPr txBox="1"/>
          <p:nvPr/>
        </p:nvSpPr>
        <p:spPr>
          <a:xfrm>
            <a:off x="-112438" y="2819627"/>
            <a:ext cx="9144000" cy="338554"/>
          </a:xfrm>
          <a:prstGeom prst="rect">
            <a:avLst/>
          </a:prstGeom>
          <a:noFill/>
        </p:spPr>
        <p:txBody>
          <a:bodyPr wrap="square">
            <a:spAutoFit/>
          </a:bodyPr>
          <a:lstStyle/>
          <a:p>
            <a:pPr algn="ctr"/>
            <a:r>
              <a:rPr lang="en-IN" sz="1600" dirty="0">
                <a:latin typeface="Times New Roman" panose="02020603050405020304" pitchFamily="18" charset="0"/>
                <a:cs typeface="Times New Roman" panose="02020603050405020304" pitchFamily="18" charset="0"/>
              </a:rPr>
              <a:t>At</a:t>
            </a:r>
          </a:p>
        </p:txBody>
      </p:sp>
      <p:sp>
        <p:nvSpPr>
          <p:cNvPr id="17" name="TextBox 16">
            <a:extLst>
              <a:ext uri="{FF2B5EF4-FFF2-40B4-BE49-F238E27FC236}">
                <a16:creationId xmlns:a16="http://schemas.microsoft.com/office/drawing/2014/main" id="{55928685-96B0-0471-204E-D7A872CD90D5}"/>
              </a:ext>
            </a:extLst>
          </p:cNvPr>
          <p:cNvSpPr txBox="1"/>
          <p:nvPr/>
        </p:nvSpPr>
        <p:spPr>
          <a:xfrm>
            <a:off x="-104689" y="3082039"/>
            <a:ext cx="9144000" cy="400110"/>
          </a:xfrm>
          <a:prstGeom prst="rect">
            <a:avLst/>
          </a:prstGeom>
          <a:noFill/>
        </p:spPr>
        <p:txBody>
          <a:bodyPr wrap="square">
            <a:spAutoFit/>
          </a:bodyPr>
          <a:lstStyle/>
          <a:p>
            <a:pPr algn="ctr"/>
            <a:r>
              <a:rPr lang="en-US" sz="1600" b="1" dirty="0">
                <a:solidFill>
                  <a:srgbClr val="0070C0"/>
                </a:solidFill>
                <a:latin typeface="Times New Roman" panose="02020603050405020304" pitchFamily="18" charset="0"/>
                <a:cs typeface="Times New Roman" panose="02020603050405020304" pitchFamily="18" charset="0"/>
              </a:rPr>
              <a:t>“</a:t>
            </a:r>
            <a:r>
              <a:rPr lang="en-IN" sz="2000" b="1" i="0" dirty="0" err="1">
                <a:solidFill>
                  <a:srgbClr val="0070C0"/>
                </a:solidFill>
                <a:effectLst/>
                <a:highlight>
                  <a:srgbClr val="FFFFFF"/>
                </a:highlight>
                <a:latin typeface="Times New Roman" panose="02020603050405020304" pitchFamily="18" charset="0"/>
                <a:cs typeface="Times New Roman" panose="02020603050405020304" pitchFamily="18" charset="0"/>
              </a:rPr>
              <a:t>Prinston</a:t>
            </a:r>
            <a:r>
              <a:rPr lang="en-IN" sz="2000" b="1" i="0" dirty="0">
                <a:solidFill>
                  <a:srgbClr val="0070C0"/>
                </a:solidFill>
                <a:effectLst/>
                <a:highlight>
                  <a:srgbClr val="FFFFFF"/>
                </a:highlight>
                <a:latin typeface="Times New Roman" panose="02020603050405020304" pitchFamily="18" charset="0"/>
                <a:cs typeface="Times New Roman" panose="02020603050405020304" pitchFamily="18" charset="0"/>
              </a:rPr>
              <a:t> Smart Engineers</a:t>
            </a:r>
            <a:r>
              <a:rPr lang="en-US" sz="2000" b="1" dirty="0">
                <a:solidFill>
                  <a:srgbClr val="0070C0"/>
                </a:solidFill>
                <a:latin typeface="Times New Roman" panose="02020603050405020304" pitchFamily="18" charset="0"/>
                <a:cs typeface="Times New Roman" panose="02020603050405020304" pitchFamily="18" charset="0"/>
              </a:rPr>
              <a:t>”</a:t>
            </a:r>
            <a:endParaRPr lang="en-IN" sz="2000" b="1" dirty="0">
              <a:solidFill>
                <a:srgbClr val="0070C0"/>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0603B098-83A6-6264-CB56-1D40744833F0}"/>
              </a:ext>
            </a:extLst>
          </p:cNvPr>
          <p:cNvSpPr txBox="1"/>
          <p:nvPr/>
        </p:nvSpPr>
        <p:spPr>
          <a:xfrm>
            <a:off x="-104688" y="3478357"/>
            <a:ext cx="9144000" cy="338554"/>
          </a:xfrm>
          <a:prstGeom prst="rect">
            <a:avLst/>
          </a:prstGeom>
          <a:noFill/>
        </p:spPr>
        <p:txBody>
          <a:bodyPr wrap="square">
            <a:spAutoFit/>
          </a:bodyPr>
          <a:lstStyle/>
          <a:p>
            <a:pPr algn="ctr"/>
            <a:r>
              <a:rPr lang="en-IN" sz="1600" dirty="0">
                <a:solidFill>
                  <a:srgbClr val="003300"/>
                </a:solidFill>
                <a:latin typeface="Times New Roman" panose="02020603050405020304" pitchFamily="18" charset="0"/>
                <a:cs typeface="Times New Roman" panose="02020603050405020304" pitchFamily="18" charset="0"/>
              </a:rPr>
              <a:t>Presented By</a:t>
            </a:r>
          </a:p>
        </p:txBody>
      </p:sp>
      <p:sp>
        <p:nvSpPr>
          <p:cNvPr id="19" name="TextBox 18">
            <a:extLst>
              <a:ext uri="{FF2B5EF4-FFF2-40B4-BE49-F238E27FC236}">
                <a16:creationId xmlns:a16="http://schemas.microsoft.com/office/drawing/2014/main" id="{DF55EB7C-0B78-372C-1E65-40C77C8F4264}"/>
              </a:ext>
            </a:extLst>
          </p:cNvPr>
          <p:cNvSpPr txBox="1"/>
          <p:nvPr/>
        </p:nvSpPr>
        <p:spPr>
          <a:xfrm>
            <a:off x="2859362" y="3508014"/>
            <a:ext cx="3200400" cy="1119794"/>
          </a:xfrm>
          <a:prstGeom prst="rect">
            <a:avLst/>
          </a:prstGeom>
          <a:noFill/>
        </p:spPr>
        <p:txBody>
          <a:bodyPr wrap="square">
            <a:spAutoFit/>
          </a:bodyPr>
          <a:lstStyle/>
          <a:p>
            <a:pPr algn="ctr"/>
            <a:endParaRPr lang="en-IN" sz="1600" b="1" dirty="0">
              <a:solidFill>
                <a:srgbClr val="003300"/>
              </a:solidFill>
              <a:latin typeface="Times New Roman" panose="02020603050405020304" pitchFamily="18" charset="0"/>
              <a:cs typeface="Times New Roman" panose="02020603050405020304" pitchFamily="18" charset="0"/>
            </a:endParaRPr>
          </a:p>
          <a:p>
            <a:pPr algn="ctr">
              <a:lnSpc>
                <a:spcPct val="150000"/>
              </a:lnSpc>
            </a:pPr>
            <a:r>
              <a:rPr lang="en-IN" sz="1800" b="1" dirty="0">
                <a:solidFill>
                  <a:srgbClr val="003300"/>
                </a:solidFill>
                <a:latin typeface="Times New Roman" panose="02020603050405020304" pitchFamily="18" charset="0"/>
                <a:cs typeface="Times New Roman" panose="02020603050405020304" pitchFamily="18" charset="0"/>
              </a:rPr>
              <a:t>Name : Shreyas P</a:t>
            </a:r>
          </a:p>
          <a:p>
            <a:pPr algn="ctr">
              <a:lnSpc>
                <a:spcPct val="150000"/>
              </a:lnSpc>
            </a:pPr>
            <a:r>
              <a:rPr lang="en-IN" sz="1800" b="1" dirty="0">
                <a:solidFill>
                  <a:srgbClr val="003300"/>
                </a:solidFill>
                <a:latin typeface="Times New Roman" panose="02020603050405020304" pitchFamily="18" charset="0"/>
                <a:cs typeface="Times New Roman" panose="02020603050405020304" pitchFamily="18" charset="0"/>
              </a:rPr>
              <a:t> </a:t>
            </a:r>
            <a:r>
              <a:rPr lang="en-IN" sz="1600" b="1" dirty="0">
                <a:solidFill>
                  <a:srgbClr val="003300"/>
                </a:solidFill>
                <a:latin typeface="Times New Roman" panose="02020603050405020304" pitchFamily="18" charset="0"/>
                <a:cs typeface="Times New Roman" panose="02020603050405020304" pitchFamily="18" charset="0"/>
              </a:rPr>
              <a:t>USN: 1BI21IS085</a:t>
            </a:r>
          </a:p>
        </p:txBody>
      </p:sp>
      <p:sp>
        <p:nvSpPr>
          <p:cNvPr id="20" name="TextBox 19">
            <a:extLst>
              <a:ext uri="{FF2B5EF4-FFF2-40B4-BE49-F238E27FC236}">
                <a16:creationId xmlns:a16="http://schemas.microsoft.com/office/drawing/2014/main" id="{D44FDD8D-52FC-B8A1-ED09-98EB73743A49}"/>
              </a:ext>
            </a:extLst>
          </p:cNvPr>
          <p:cNvSpPr txBox="1"/>
          <p:nvPr/>
        </p:nvSpPr>
        <p:spPr>
          <a:xfrm>
            <a:off x="7174506" y="4213229"/>
            <a:ext cx="1362276" cy="307777"/>
          </a:xfrm>
          <a:prstGeom prst="rect">
            <a:avLst/>
          </a:prstGeom>
          <a:noFill/>
        </p:spPr>
        <p:txBody>
          <a:bodyPr wrap="square">
            <a:spAutoFit/>
          </a:bodyPr>
          <a:lstStyle/>
          <a:p>
            <a:r>
              <a:rPr lang="en-IN" b="1" dirty="0">
                <a:solidFill>
                  <a:schemeClr val="bg2">
                    <a:lumMod val="50000"/>
                  </a:schemeClr>
                </a:solidFill>
                <a:latin typeface="Times New Roman" panose="02020603050405020304" pitchFamily="18" charset="0"/>
                <a:cs typeface="Times New Roman" panose="02020603050405020304" pitchFamily="18" charset="0"/>
              </a:rPr>
              <a:t>Internal Guide</a:t>
            </a:r>
          </a:p>
        </p:txBody>
      </p:sp>
      <p:sp>
        <p:nvSpPr>
          <p:cNvPr id="6" name="TextBox 5">
            <a:extLst>
              <a:ext uri="{FF2B5EF4-FFF2-40B4-BE49-F238E27FC236}">
                <a16:creationId xmlns:a16="http://schemas.microsoft.com/office/drawing/2014/main" id="{187C767E-6EE5-2493-0191-4563C482A7C2}"/>
              </a:ext>
            </a:extLst>
          </p:cNvPr>
          <p:cNvSpPr txBox="1"/>
          <p:nvPr/>
        </p:nvSpPr>
        <p:spPr>
          <a:xfrm>
            <a:off x="171451" y="4213604"/>
            <a:ext cx="2108962" cy="523220"/>
          </a:xfrm>
          <a:prstGeom prst="rect">
            <a:avLst/>
          </a:prstGeom>
          <a:noFill/>
        </p:spPr>
        <p:txBody>
          <a:bodyPr wrap="square" rtlCol="0">
            <a:spAutoFit/>
          </a:bodyPr>
          <a:lstStyle/>
          <a:p>
            <a:r>
              <a:rPr lang="en-IN" b="1" dirty="0">
                <a:solidFill>
                  <a:srgbClr val="003300"/>
                </a:solidFill>
                <a:latin typeface="Times New Roman" panose="02020603050405020304" pitchFamily="18" charset="0"/>
                <a:cs typeface="Times New Roman" panose="02020603050405020304" pitchFamily="18" charset="0"/>
              </a:rPr>
              <a:t>External Guide</a:t>
            </a:r>
          </a:p>
          <a:p>
            <a:r>
              <a:rPr lang="en-IN" b="1" dirty="0">
                <a:solidFill>
                  <a:srgbClr val="003300"/>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7E171-776A-6CA5-10EF-CAFE86F13E1E}"/>
              </a:ext>
            </a:extLst>
          </p:cNvPr>
          <p:cNvSpPr>
            <a:spLocks noGrp="1"/>
          </p:cNvSpPr>
          <p:nvPr>
            <p:ph type="title"/>
          </p:nvPr>
        </p:nvSpPr>
        <p:spPr>
          <a:xfrm>
            <a:off x="220260" y="301905"/>
            <a:ext cx="8520600" cy="707400"/>
          </a:xfrm>
        </p:spPr>
        <p:txBody>
          <a:bodyPr>
            <a:normAutofit/>
          </a:bodyPr>
          <a:lstStyle/>
          <a:p>
            <a:r>
              <a:rPr lang="en-IN" sz="2500" dirty="0">
                <a:latin typeface="Times New Roman" panose="02020603050405020304" pitchFamily="18" charset="0"/>
                <a:cs typeface="Times New Roman" panose="02020603050405020304" pitchFamily="18" charset="0"/>
              </a:rPr>
              <a:t>Problem statement</a:t>
            </a:r>
          </a:p>
        </p:txBody>
      </p:sp>
      <p:sp>
        <p:nvSpPr>
          <p:cNvPr id="3" name="Text Placeholder 2">
            <a:extLst>
              <a:ext uri="{FF2B5EF4-FFF2-40B4-BE49-F238E27FC236}">
                <a16:creationId xmlns:a16="http://schemas.microsoft.com/office/drawing/2014/main" id="{047CE4EF-87F4-2D01-F8EB-923CB57C7DAE}"/>
              </a:ext>
            </a:extLst>
          </p:cNvPr>
          <p:cNvSpPr>
            <a:spLocks noGrp="1"/>
          </p:cNvSpPr>
          <p:nvPr>
            <p:ph type="body" idx="1"/>
          </p:nvPr>
        </p:nvSpPr>
        <p:spPr>
          <a:xfrm>
            <a:off x="220260" y="1009305"/>
            <a:ext cx="8520600" cy="3913420"/>
          </a:xfrm>
        </p:spPr>
        <p:txBody>
          <a:bodyPr>
            <a:normAutofit/>
          </a:bodyPr>
          <a:lstStyle/>
          <a:p>
            <a:pPr marL="114300" indent="0" algn="just">
              <a:buNone/>
            </a:pPr>
            <a:r>
              <a:rPr lang="en-US" sz="2400" b="1" dirty="0">
                <a:solidFill>
                  <a:srgbClr val="000000"/>
                </a:solidFill>
                <a:latin typeface="Times New Roman" panose="02020603050405020304" pitchFamily="18" charset="0"/>
                <a:cs typeface="Times New Roman" panose="02020603050405020304" pitchFamily="18" charset="0"/>
              </a:rPr>
              <a:t>Silver article shop</a:t>
            </a:r>
            <a:endParaRPr lang="en-US" sz="2400" dirty="0">
              <a:solidFill>
                <a:srgbClr val="000000"/>
              </a:solidFill>
              <a:latin typeface="Times New Roman" pitchFamily="18" charset="0"/>
              <a:cs typeface="Times New Roman" pitchFamily="18" charset="0"/>
            </a:endParaRPr>
          </a:p>
          <a:p>
            <a:pPr algn="just">
              <a:lnSpc>
                <a:spcPct val="200000"/>
              </a:lnSpc>
            </a:pPr>
            <a:r>
              <a:rPr lang="en-US" sz="2000" dirty="0">
                <a:solidFill>
                  <a:srgbClr val="000000"/>
                </a:solidFill>
                <a:latin typeface="Times New Roman" pitchFamily="18" charset="0"/>
                <a:cs typeface="Times New Roman" pitchFamily="18" charset="0"/>
              </a:rPr>
              <a:t>Develop a web app using HTML, CSS, and a JavaScript for artisans to easily sell handmade silver articles with a focus on user-friendly product listing and direct customer communication.</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280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C4B9AB-E498-38A0-100D-0D16F2B1F1D1}"/>
              </a:ext>
            </a:extLst>
          </p:cNvPr>
          <p:cNvSpPr>
            <a:spLocks noGrp="1"/>
          </p:cNvSpPr>
          <p:nvPr>
            <p:ph idx="1"/>
          </p:nvPr>
        </p:nvSpPr>
        <p:spPr>
          <a:xfrm>
            <a:off x="415105" y="592037"/>
            <a:ext cx="8313790" cy="4081346"/>
          </a:xfrm>
        </p:spPr>
        <p:txBody>
          <a:bodyPr>
            <a:noAutofit/>
          </a:bodyPr>
          <a:lstStyle/>
          <a:p>
            <a:pPr marL="0" indent="0" algn="just">
              <a:lnSpc>
                <a:spcPct val="160000"/>
              </a:lnSpc>
              <a:spcAft>
                <a:spcPts val="300"/>
              </a:spcAft>
              <a:buNone/>
            </a:pPr>
            <a:r>
              <a:rPr lang="en-IN" sz="1600" b="1" i="0" u="none" strike="noStrike" baseline="0" dirty="0">
                <a:solidFill>
                  <a:srgbClr val="000000"/>
                </a:solidFill>
                <a:latin typeface="Times New Roman" panose="02020603050405020304" pitchFamily="18" charset="0"/>
                <a:cs typeface="Times New Roman" panose="02020603050405020304" pitchFamily="18" charset="0"/>
              </a:rPr>
              <a:t>Customer Side Functionalities:</a:t>
            </a:r>
          </a:p>
          <a:p>
            <a:pPr marL="0" indent="0" algn="just">
              <a:spcAft>
                <a:spcPts val="300"/>
              </a:spcAft>
              <a:buNone/>
            </a:pPr>
            <a:r>
              <a:rPr lang="en-US" sz="1600" dirty="0">
                <a:solidFill>
                  <a:srgbClr val="000000"/>
                </a:solidFill>
                <a:latin typeface="Times New Roman" panose="02020603050405020304" pitchFamily="18" charset="0"/>
                <a:cs typeface="Times New Roman" panose="02020603050405020304" pitchFamily="18" charset="0"/>
              </a:rPr>
              <a:t>1. View New and Featured Products:</a:t>
            </a:r>
          </a:p>
          <a:p>
            <a:pPr marL="0" indent="0" algn="just">
              <a:spcAft>
                <a:spcPts val="300"/>
              </a:spcAft>
              <a:buNone/>
            </a:pPr>
            <a:r>
              <a:rPr lang="en-US" sz="1600" dirty="0">
                <a:solidFill>
                  <a:srgbClr val="000000"/>
                </a:solidFill>
                <a:latin typeface="Times New Roman" panose="02020603050405020304" pitchFamily="18" charset="0"/>
                <a:cs typeface="Times New Roman" panose="02020603050405020304" pitchFamily="18" charset="0"/>
              </a:rPr>
              <a:t>     Enable customers to view the latest and featured silver articles on the main page.</a:t>
            </a:r>
          </a:p>
          <a:p>
            <a:pPr marL="0" indent="0" algn="just">
              <a:spcAft>
                <a:spcPts val="300"/>
              </a:spcAft>
              <a:buNone/>
            </a:pPr>
            <a:r>
              <a:rPr lang="en-IN" sz="1600" dirty="0">
                <a:solidFill>
                  <a:srgbClr val="000000"/>
                </a:solidFill>
                <a:latin typeface="Times New Roman" panose="02020603050405020304" pitchFamily="18" charset="0"/>
                <a:cs typeface="Times New Roman" panose="02020603050405020304" pitchFamily="18" charset="0"/>
              </a:rPr>
              <a:t>2. Browse and Shop:</a:t>
            </a:r>
          </a:p>
          <a:p>
            <a:pPr marL="0" indent="0" algn="just">
              <a:spcAft>
                <a:spcPts val="300"/>
              </a:spcAft>
              <a:buNone/>
            </a:pPr>
            <a:r>
              <a:rPr lang="en-US" sz="1600" dirty="0">
                <a:solidFill>
                  <a:srgbClr val="000000"/>
                </a:solidFill>
                <a:latin typeface="Times New Roman" panose="02020603050405020304" pitchFamily="18" charset="0"/>
                <a:cs typeface="Times New Roman" panose="02020603050405020304" pitchFamily="18" charset="0"/>
              </a:rPr>
              <a:t>     Allow customers to explore all products on the shop page, with sorting and filtering </a:t>
            </a:r>
            <a:r>
              <a:rPr lang="en-IN" sz="1600" dirty="0">
                <a:solidFill>
                  <a:srgbClr val="000000"/>
                </a:solidFill>
                <a:latin typeface="Times New Roman" panose="02020603050405020304" pitchFamily="18" charset="0"/>
                <a:cs typeface="Times New Roman" panose="02020603050405020304" pitchFamily="18" charset="0"/>
              </a:rPr>
              <a:t>options.</a:t>
            </a:r>
          </a:p>
          <a:p>
            <a:pPr marL="0" indent="0" algn="just">
              <a:spcAft>
                <a:spcPts val="300"/>
              </a:spcAft>
              <a:buNone/>
            </a:pPr>
            <a:r>
              <a:rPr lang="en-IN" sz="1600" dirty="0">
                <a:solidFill>
                  <a:srgbClr val="000000"/>
                </a:solidFill>
                <a:latin typeface="Times New Roman" panose="02020603050405020304" pitchFamily="18" charset="0"/>
                <a:cs typeface="Times New Roman" panose="02020603050405020304" pitchFamily="18" charset="0"/>
              </a:rPr>
              <a:t>3. Product Details:</a:t>
            </a:r>
          </a:p>
          <a:p>
            <a:pPr marL="0" indent="0" algn="just">
              <a:spcAft>
                <a:spcPts val="300"/>
              </a:spcAft>
              <a:buNone/>
            </a:pPr>
            <a:r>
              <a:rPr lang="en-US" sz="1600" dirty="0">
                <a:solidFill>
                  <a:srgbClr val="000000"/>
                </a:solidFill>
                <a:latin typeface="Times New Roman" panose="02020603050405020304" pitchFamily="18" charset="0"/>
                <a:cs typeface="Times New Roman" panose="02020603050405020304" pitchFamily="18" charset="0"/>
              </a:rPr>
              <a:t>     Implement functionality for customers to view detailed information about each product.</a:t>
            </a:r>
          </a:p>
          <a:p>
            <a:pPr marL="0" indent="0" algn="just">
              <a:spcAft>
                <a:spcPts val="300"/>
              </a:spcAft>
              <a:buNone/>
            </a:pPr>
            <a:r>
              <a:rPr lang="en-IN" sz="1600" dirty="0">
                <a:solidFill>
                  <a:srgbClr val="000000"/>
                </a:solidFill>
                <a:latin typeface="Times New Roman" panose="02020603050405020304" pitchFamily="18" charset="0"/>
                <a:cs typeface="Times New Roman" panose="02020603050405020304" pitchFamily="18" charset="0"/>
              </a:rPr>
              <a:t>4. Shopping Cart:</a:t>
            </a:r>
          </a:p>
          <a:p>
            <a:pPr marL="0" indent="0" algn="just">
              <a:spcAft>
                <a:spcPts val="300"/>
              </a:spcAft>
              <a:buNone/>
            </a:pPr>
            <a:r>
              <a:rPr lang="en-US" sz="1600" dirty="0">
                <a:solidFill>
                  <a:srgbClr val="000000"/>
                </a:solidFill>
                <a:latin typeface="Times New Roman" panose="02020603050405020304" pitchFamily="18" charset="0"/>
                <a:cs typeface="Times New Roman" panose="02020603050405020304" pitchFamily="18" charset="0"/>
              </a:rPr>
              <a:t>     Allow customers to add products to their cart, view, modify, and remove items.</a:t>
            </a:r>
          </a:p>
          <a:p>
            <a:pPr marL="0" indent="0" algn="just">
              <a:spcAft>
                <a:spcPts val="300"/>
              </a:spcAft>
              <a:buNone/>
            </a:pPr>
            <a:r>
              <a:rPr lang="en-IN" sz="1600" dirty="0">
                <a:solidFill>
                  <a:srgbClr val="000000"/>
                </a:solidFill>
                <a:latin typeface="Times New Roman" panose="02020603050405020304" pitchFamily="18" charset="0"/>
                <a:cs typeface="Times New Roman" panose="02020603050405020304" pitchFamily="18" charset="0"/>
              </a:rPr>
              <a:t>5. Checkout:</a:t>
            </a:r>
          </a:p>
          <a:p>
            <a:pPr marL="0" indent="0" algn="just">
              <a:spcAft>
                <a:spcPts val="300"/>
              </a:spcAft>
              <a:buNone/>
            </a:pPr>
            <a:r>
              <a:rPr lang="en-US" sz="1600" dirty="0">
                <a:solidFill>
                  <a:srgbClr val="000000"/>
                </a:solidFill>
                <a:latin typeface="Times New Roman" panose="02020603050405020304" pitchFamily="18" charset="0"/>
                <a:cs typeface="Times New Roman" panose="02020603050405020304" pitchFamily="18" charset="0"/>
              </a:rPr>
              <a:t>     Enable customers to proceed through a secure checkout process.</a:t>
            </a:r>
          </a:p>
          <a:p>
            <a:pPr marL="0" indent="0" algn="just">
              <a:spcAft>
                <a:spcPts val="300"/>
              </a:spcAft>
              <a:buNone/>
            </a:pPr>
            <a:r>
              <a:rPr lang="en-IN" sz="1600" dirty="0">
                <a:solidFill>
                  <a:srgbClr val="000000"/>
                </a:solidFill>
                <a:latin typeface="Times New Roman" panose="02020603050405020304" pitchFamily="18" charset="0"/>
                <a:cs typeface="Times New Roman" panose="02020603050405020304" pitchFamily="18" charset="0"/>
              </a:rPr>
              <a:t>6. User Account Management:</a:t>
            </a:r>
          </a:p>
          <a:p>
            <a:pPr marL="0" indent="0" algn="just">
              <a:spcAft>
                <a:spcPts val="300"/>
              </a:spcAft>
              <a:buNone/>
            </a:pPr>
            <a:r>
              <a:rPr lang="en-US" sz="1600" dirty="0">
                <a:solidFill>
                  <a:srgbClr val="000000"/>
                </a:solidFill>
                <a:latin typeface="Times New Roman" panose="02020603050405020304" pitchFamily="18" charset="0"/>
                <a:cs typeface="Times New Roman" panose="02020603050405020304" pitchFamily="18" charset="0"/>
              </a:rPr>
              <a:t>     Allow customers to register, log in, and manage their account details.</a:t>
            </a:r>
            <a:endParaRPr lang="en-IN" sz="1600" dirty="0">
              <a:solidFill>
                <a:srgbClr val="0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7DA61F1-54C2-E276-DFFE-4862F6105120}"/>
              </a:ext>
            </a:extLst>
          </p:cNvPr>
          <p:cNvSpPr txBox="1"/>
          <p:nvPr/>
        </p:nvSpPr>
        <p:spPr>
          <a:xfrm>
            <a:off x="91440" y="190737"/>
            <a:ext cx="5050324" cy="523220"/>
          </a:xfrm>
          <a:prstGeom prst="rect">
            <a:avLst/>
          </a:prstGeom>
          <a:noFill/>
        </p:spPr>
        <p:txBody>
          <a:bodyPr wrap="square" rtlCol="0">
            <a:spAutoFit/>
          </a:bodyPr>
          <a:lstStyle/>
          <a:p>
            <a:pPr>
              <a:buClr>
                <a:schemeClr val="accent1"/>
              </a:buClr>
              <a:buSzPts val="3600"/>
            </a:pPr>
            <a:r>
              <a:rPr lang="en-IN" sz="2800" b="1" dirty="0">
                <a:solidFill>
                  <a:schemeClr val="accent1"/>
                </a:solidFill>
                <a:latin typeface="Times New Roman" panose="02020603050405020304" pitchFamily="18" charset="0"/>
                <a:cs typeface="Times New Roman" panose="02020603050405020304" pitchFamily="18" charset="0"/>
                <a:sym typeface="PT Sans Narrow"/>
              </a:rPr>
              <a:t>   TASKS ASSIGNED</a:t>
            </a:r>
          </a:p>
        </p:txBody>
      </p:sp>
    </p:spTree>
    <p:extLst>
      <p:ext uri="{BB962C8B-B14F-4D97-AF65-F5344CB8AC3E}">
        <p14:creationId xmlns:p14="http://schemas.microsoft.com/office/powerpoint/2010/main" val="626808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E686F-B02E-EF73-7CF1-B314CDA6A75F}"/>
              </a:ext>
            </a:extLst>
          </p:cNvPr>
          <p:cNvSpPr>
            <a:spLocks noGrp="1"/>
          </p:cNvSpPr>
          <p:nvPr>
            <p:ph type="title"/>
          </p:nvPr>
        </p:nvSpPr>
        <p:spPr>
          <a:xfrm>
            <a:off x="-2934420" y="880446"/>
            <a:ext cx="8520600" cy="707400"/>
          </a:xfrm>
        </p:spPr>
        <p:txBody>
          <a:bodyPr>
            <a:normAutofit/>
          </a:bodyPr>
          <a:lstStyle/>
          <a:p>
            <a:pPr algn="ctr"/>
            <a:r>
              <a:rPr lang="en-IN" sz="1800" dirty="0">
                <a:solidFill>
                  <a:srgbClr val="000000"/>
                </a:solidFill>
                <a:latin typeface="Times New Roman" panose="02020603050405020304" pitchFamily="18" charset="0"/>
                <a:cs typeface="Times New Roman" panose="02020603050405020304" pitchFamily="18" charset="0"/>
              </a:rPr>
              <a:t>BACK END TASKS</a:t>
            </a:r>
          </a:p>
        </p:txBody>
      </p:sp>
      <p:sp>
        <p:nvSpPr>
          <p:cNvPr id="3" name="Content Placeholder 2">
            <a:extLst>
              <a:ext uri="{FF2B5EF4-FFF2-40B4-BE49-F238E27FC236}">
                <a16:creationId xmlns:a16="http://schemas.microsoft.com/office/drawing/2014/main" id="{A1DB4F9F-0637-910E-04D4-20E576D54713}"/>
              </a:ext>
            </a:extLst>
          </p:cNvPr>
          <p:cNvSpPr>
            <a:spLocks noGrp="1"/>
          </p:cNvSpPr>
          <p:nvPr>
            <p:ph idx="1"/>
          </p:nvPr>
        </p:nvSpPr>
        <p:spPr>
          <a:xfrm>
            <a:off x="271224" y="1234146"/>
            <a:ext cx="8369856" cy="3604554"/>
          </a:xfrm>
        </p:spPr>
        <p:txBody>
          <a:bodyPr>
            <a:noAutofit/>
          </a:bodyPr>
          <a:lstStyle/>
          <a:p>
            <a:pPr marL="0" indent="0">
              <a:lnSpc>
                <a:spcPct val="200000"/>
              </a:lnSpc>
              <a:buNone/>
            </a:pPr>
            <a:r>
              <a:rPr lang="en-US" sz="1600" dirty="0">
                <a:solidFill>
                  <a:srgbClr val="000000"/>
                </a:solidFill>
                <a:latin typeface="Times New Roman" panose="02020603050405020304" pitchFamily="18" charset="0"/>
                <a:cs typeface="Times New Roman" panose="02020603050405020304" pitchFamily="18" charset="0"/>
              </a:rPr>
              <a:t>1) Database Tables:</a:t>
            </a:r>
          </a:p>
          <a:p>
            <a:pPr marL="285750" indent="-285750">
              <a:lnSpc>
                <a:spcPct val="200000"/>
              </a:lnSpc>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Create tables, including a customer table with columns for first name, last name, gender, email, password and phone number.</a:t>
            </a:r>
          </a:p>
          <a:p>
            <a:pPr marL="0" indent="0">
              <a:lnSpc>
                <a:spcPct val="200000"/>
              </a:lnSpc>
              <a:buNone/>
            </a:pPr>
            <a:r>
              <a:rPr lang="en-US" sz="1600" dirty="0">
                <a:solidFill>
                  <a:srgbClr val="000000"/>
                </a:solidFill>
                <a:latin typeface="Times New Roman" panose="02020603050405020304" pitchFamily="18" charset="0"/>
                <a:cs typeface="Times New Roman" panose="02020603050405020304" pitchFamily="18" charset="0"/>
              </a:rPr>
              <a:t>2) Foreign Key Functionalities:</a:t>
            </a:r>
          </a:p>
          <a:p>
            <a:pPr marL="285750" indent="-285750">
              <a:lnSpc>
                <a:spcPct val="200000"/>
              </a:lnSpc>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Establish foreign key relationships where necessary, ensuring data integrity.</a:t>
            </a:r>
          </a:p>
          <a:p>
            <a:pPr marL="0" indent="0">
              <a:lnSpc>
                <a:spcPct val="200000"/>
              </a:lnSpc>
              <a:buNone/>
            </a:pPr>
            <a:r>
              <a:rPr lang="en-US" sz="1600" dirty="0">
                <a:solidFill>
                  <a:srgbClr val="000000"/>
                </a:solidFill>
                <a:latin typeface="Times New Roman" panose="02020603050405020304" pitchFamily="18" charset="0"/>
                <a:cs typeface="Times New Roman" panose="02020603050405020304" pitchFamily="18" charset="0"/>
              </a:rPr>
              <a:t>3) Insert Data:</a:t>
            </a:r>
          </a:p>
          <a:p>
            <a:pPr marL="285750" indent="-285750">
              <a:lnSpc>
                <a:spcPct val="200000"/>
              </a:lnSpc>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Insert initial values into the tables, populating the database with sample or default data.</a:t>
            </a:r>
          </a:p>
        </p:txBody>
      </p:sp>
      <p:sp>
        <p:nvSpPr>
          <p:cNvPr id="4" name="TextBox 3">
            <a:extLst>
              <a:ext uri="{FF2B5EF4-FFF2-40B4-BE49-F238E27FC236}">
                <a16:creationId xmlns:a16="http://schemas.microsoft.com/office/drawing/2014/main" id="{49005583-3EAD-38F0-FEA1-0737402469F1}"/>
              </a:ext>
            </a:extLst>
          </p:cNvPr>
          <p:cNvSpPr txBox="1"/>
          <p:nvPr/>
        </p:nvSpPr>
        <p:spPr>
          <a:xfrm>
            <a:off x="-129540" y="272466"/>
            <a:ext cx="5050324" cy="523220"/>
          </a:xfrm>
          <a:prstGeom prst="rect">
            <a:avLst/>
          </a:prstGeom>
          <a:noFill/>
        </p:spPr>
        <p:txBody>
          <a:bodyPr wrap="square" rtlCol="0">
            <a:spAutoFit/>
          </a:bodyPr>
          <a:lstStyle/>
          <a:p>
            <a:pPr>
              <a:buClr>
                <a:schemeClr val="accent1"/>
              </a:buClr>
              <a:buSzPts val="3600"/>
            </a:pPr>
            <a:r>
              <a:rPr lang="en-IN" sz="2800" b="1" dirty="0">
                <a:solidFill>
                  <a:schemeClr val="accent1"/>
                </a:solidFill>
                <a:latin typeface="Times New Roman" panose="02020603050405020304" pitchFamily="18" charset="0"/>
                <a:cs typeface="Times New Roman" panose="02020603050405020304" pitchFamily="18" charset="0"/>
                <a:sym typeface="PT Sans Narrow"/>
              </a:rPr>
              <a:t>   TASKS ASSIGNED</a:t>
            </a:r>
          </a:p>
        </p:txBody>
      </p:sp>
    </p:spTree>
    <p:extLst>
      <p:ext uri="{BB962C8B-B14F-4D97-AF65-F5344CB8AC3E}">
        <p14:creationId xmlns:p14="http://schemas.microsoft.com/office/powerpoint/2010/main" val="2243053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286BD29-5FA7-0AB0-2A28-955613329414}"/>
              </a:ext>
            </a:extLst>
          </p:cNvPr>
          <p:cNvPicPr>
            <a:picLocks noChangeAspect="1"/>
          </p:cNvPicPr>
          <p:nvPr/>
        </p:nvPicPr>
        <p:blipFill>
          <a:blip r:embed="rId2"/>
          <a:stretch>
            <a:fillRect/>
          </a:stretch>
        </p:blipFill>
        <p:spPr>
          <a:xfrm>
            <a:off x="334158" y="1524212"/>
            <a:ext cx="8078546" cy="2095076"/>
          </a:xfrm>
          <a:prstGeom prst="rect">
            <a:avLst/>
          </a:prstGeom>
        </p:spPr>
      </p:pic>
      <p:sp>
        <p:nvSpPr>
          <p:cNvPr id="10" name="TextBox 9">
            <a:extLst>
              <a:ext uri="{FF2B5EF4-FFF2-40B4-BE49-F238E27FC236}">
                <a16:creationId xmlns:a16="http://schemas.microsoft.com/office/drawing/2014/main" id="{7F1FCA3A-18BB-F5AF-1EB6-53593C13E545}"/>
              </a:ext>
            </a:extLst>
          </p:cNvPr>
          <p:cNvSpPr txBox="1"/>
          <p:nvPr/>
        </p:nvSpPr>
        <p:spPr>
          <a:xfrm>
            <a:off x="-60960" y="272466"/>
            <a:ext cx="5050324" cy="523220"/>
          </a:xfrm>
          <a:prstGeom prst="rect">
            <a:avLst/>
          </a:prstGeom>
          <a:noFill/>
        </p:spPr>
        <p:txBody>
          <a:bodyPr wrap="square" rtlCol="0">
            <a:spAutoFit/>
          </a:bodyPr>
          <a:lstStyle/>
          <a:p>
            <a:pPr>
              <a:buClr>
                <a:schemeClr val="accent1"/>
              </a:buClr>
              <a:buSzPts val="3600"/>
            </a:pPr>
            <a:r>
              <a:rPr lang="en-IN" sz="2800" b="1" dirty="0">
                <a:solidFill>
                  <a:schemeClr val="accent1"/>
                </a:solidFill>
                <a:latin typeface="Times New Roman" panose="02020603050405020304" pitchFamily="18" charset="0"/>
                <a:cs typeface="Times New Roman" panose="02020603050405020304" pitchFamily="18" charset="0"/>
                <a:sym typeface="PT Sans Narrow"/>
              </a:rPr>
              <a:t>   TASKS ASSIGNED</a:t>
            </a:r>
          </a:p>
        </p:txBody>
      </p:sp>
    </p:spTree>
    <p:extLst>
      <p:ext uri="{BB962C8B-B14F-4D97-AF65-F5344CB8AC3E}">
        <p14:creationId xmlns:p14="http://schemas.microsoft.com/office/powerpoint/2010/main" val="3626324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D09B27-943C-439E-620F-76FA4724B163}"/>
              </a:ext>
            </a:extLst>
          </p:cNvPr>
          <p:cNvSpPr>
            <a:spLocks noGrp="1"/>
          </p:cNvSpPr>
          <p:nvPr>
            <p:ph idx="1"/>
          </p:nvPr>
        </p:nvSpPr>
        <p:spPr>
          <a:xfrm>
            <a:off x="259081" y="714234"/>
            <a:ext cx="8455598" cy="4292105"/>
          </a:xfrm>
        </p:spPr>
        <p:txBody>
          <a:bodyPr>
            <a:normAutofit/>
          </a:bodyPr>
          <a:lstStyle/>
          <a:p>
            <a:pPr marL="0" indent="0" algn="just">
              <a:lnSpc>
                <a:spcPct val="100000"/>
              </a:lnSpc>
              <a:buNone/>
            </a:pPr>
            <a:r>
              <a:rPr lang="en-US" sz="1700" b="1" dirty="0">
                <a:solidFill>
                  <a:srgbClr val="000000"/>
                </a:solidFill>
                <a:latin typeface="Times New Roman" panose="02020603050405020304" pitchFamily="18" charset="0"/>
                <a:cs typeface="Times New Roman" panose="02020603050405020304" pitchFamily="18" charset="0"/>
              </a:rPr>
              <a:t>FRONT-END TECHNOLOGIES</a:t>
            </a:r>
          </a:p>
          <a:p>
            <a:pPr marL="0" indent="0" algn="just">
              <a:lnSpc>
                <a:spcPct val="260000"/>
              </a:lnSpc>
              <a:buNone/>
            </a:pPr>
            <a:r>
              <a:rPr lang="en-US" sz="1300" dirty="0">
                <a:solidFill>
                  <a:srgbClr val="000000"/>
                </a:solidFill>
                <a:latin typeface="Times New Roman" panose="02020603050405020304" pitchFamily="18" charset="0"/>
                <a:cs typeface="Times New Roman" panose="02020603050405020304" pitchFamily="18" charset="0"/>
              </a:rPr>
              <a:t>HTML - Hyper Text Markup Language </a:t>
            </a:r>
          </a:p>
          <a:p>
            <a:pPr algn="just">
              <a:lnSpc>
                <a:spcPct val="160000"/>
              </a:lnSpc>
              <a:buFont typeface="Wingdings" panose="05000000000000000000" pitchFamily="2" charset="2"/>
              <a:buChar char="§"/>
            </a:pPr>
            <a:r>
              <a:rPr lang="en-US" sz="1300" dirty="0">
                <a:solidFill>
                  <a:srgbClr val="000000"/>
                </a:solidFill>
                <a:latin typeface="Times New Roman" panose="02020603050405020304" pitchFamily="18" charset="0"/>
                <a:cs typeface="Times New Roman" panose="02020603050405020304" pitchFamily="18" charset="0"/>
              </a:rPr>
              <a:t>Hypertext Mark-up Language (HTML) is the standard mark-up language for documents designed to be displayed in a web browser. Web browsers receive HTML documents from a web server or from local storage and render the documents into multimedia web pages.</a:t>
            </a:r>
          </a:p>
          <a:p>
            <a:pPr marL="0" indent="0" algn="just">
              <a:lnSpc>
                <a:spcPct val="160000"/>
              </a:lnSpc>
              <a:buNone/>
            </a:pPr>
            <a:r>
              <a:rPr lang="en-US" sz="1300" dirty="0">
                <a:solidFill>
                  <a:srgbClr val="000000"/>
                </a:solidFill>
                <a:latin typeface="Times New Roman" panose="02020603050405020304" pitchFamily="18" charset="0"/>
                <a:cs typeface="Times New Roman" panose="02020603050405020304" pitchFamily="18" charset="0"/>
              </a:rPr>
              <a:t>CSS - Cascading Style Sheets</a:t>
            </a:r>
          </a:p>
          <a:p>
            <a:pPr algn="just">
              <a:lnSpc>
                <a:spcPct val="160000"/>
              </a:lnSpc>
              <a:buFont typeface="Wingdings" panose="05000000000000000000" pitchFamily="2" charset="2"/>
              <a:buChar char="§"/>
            </a:pPr>
            <a:r>
              <a:rPr lang="en-US" sz="1300" dirty="0">
                <a:solidFill>
                  <a:srgbClr val="000000"/>
                </a:solidFill>
                <a:latin typeface="Times New Roman" panose="02020603050405020304" pitchFamily="18" charset="0"/>
                <a:cs typeface="Times New Roman" panose="02020603050405020304" pitchFamily="18" charset="0"/>
              </a:rPr>
              <a:t>Cascading Style Sheets (CSS) is a style sheet language used for describing the presentation of a document written in a markup language such as HTML. CSS is a cornerstone technology of the World Wide Web, alongside HTML and JavaScript.CSS is designed to enable the separation of presentation and content, including layout, </a:t>
            </a:r>
            <a:r>
              <a:rPr lang="en-US" sz="1300" dirty="0" err="1">
                <a:solidFill>
                  <a:srgbClr val="000000"/>
                </a:solidFill>
                <a:latin typeface="Times New Roman" panose="02020603050405020304" pitchFamily="18" charset="0"/>
                <a:cs typeface="Times New Roman" panose="02020603050405020304" pitchFamily="18" charset="0"/>
              </a:rPr>
              <a:t>colours</a:t>
            </a:r>
            <a:r>
              <a:rPr lang="en-US" sz="1300" dirty="0">
                <a:solidFill>
                  <a:srgbClr val="000000"/>
                </a:solidFill>
                <a:latin typeface="Times New Roman" panose="02020603050405020304" pitchFamily="18" charset="0"/>
                <a:cs typeface="Times New Roman" panose="02020603050405020304" pitchFamily="18" charset="0"/>
              </a:rPr>
              <a:t>, and fonts.</a:t>
            </a:r>
          </a:p>
          <a:p>
            <a:pPr marL="0" indent="0" algn="just">
              <a:lnSpc>
                <a:spcPct val="160000"/>
              </a:lnSpc>
              <a:buNone/>
            </a:pPr>
            <a:r>
              <a:rPr lang="en-US" sz="1300" dirty="0" err="1">
                <a:solidFill>
                  <a:srgbClr val="000000"/>
                </a:solidFill>
                <a:latin typeface="Times New Roman" panose="02020603050405020304" pitchFamily="18" charset="0"/>
                <a:cs typeface="Times New Roman" panose="02020603050405020304" pitchFamily="18" charset="0"/>
              </a:rPr>
              <a:t>Javascript</a:t>
            </a:r>
            <a:r>
              <a:rPr lang="en-US" sz="1300" dirty="0">
                <a:solidFill>
                  <a:srgbClr val="000000"/>
                </a:solidFill>
                <a:latin typeface="Times New Roman" panose="02020603050405020304" pitchFamily="18" charset="0"/>
                <a:cs typeface="Times New Roman" panose="02020603050405020304" pitchFamily="18" charset="0"/>
              </a:rPr>
              <a:t> </a:t>
            </a:r>
          </a:p>
          <a:p>
            <a:pPr algn="just">
              <a:lnSpc>
                <a:spcPct val="160000"/>
              </a:lnSpc>
              <a:buFont typeface="Wingdings" panose="05000000000000000000" pitchFamily="2" charset="2"/>
              <a:buChar char="§"/>
            </a:pPr>
            <a:r>
              <a:rPr lang="en-US" sz="1300" dirty="0">
                <a:solidFill>
                  <a:srgbClr val="000000"/>
                </a:solidFill>
                <a:latin typeface="Times New Roman" panose="02020603050405020304" pitchFamily="18" charset="0"/>
                <a:cs typeface="Times New Roman" panose="02020603050405020304" pitchFamily="18" charset="0"/>
              </a:rPr>
              <a:t>JavaScript often abbreviated as JS, is a high-level language, just-in-time compiled, object- oriented programming language that conforms to the ECMAScript specification</a:t>
            </a:r>
            <a:endParaRPr lang="en-IN" sz="1300" dirty="0">
              <a:solidFill>
                <a:srgbClr val="000000"/>
              </a:solidFill>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
            </a:pPr>
            <a:endParaRPr lang="en-US" sz="1125" dirty="0">
              <a:solidFill>
                <a:srgbClr val="000000"/>
              </a:solidFill>
              <a:latin typeface="Times New Roman" panose="02020603050405020304" pitchFamily="18" charset="0"/>
              <a:cs typeface="Times New Roman" panose="02020603050405020304" pitchFamily="18" charset="0"/>
            </a:endParaRPr>
          </a:p>
          <a:p>
            <a:pPr marL="0" indent="0" algn="just">
              <a:lnSpc>
                <a:spcPct val="160000"/>
              </a:lnSpc>
              <a:buNone/>
            </a:pPr>
            <a:endParaRPr lang="en-US" sz="1125" dirty="0">
              <a:solidFill>
                <a:srgbClr val="000000"/>
              </a:solidFill>
              <a:latin typeface="Times New Roman" panose="02020603050405020304" pitchFamily="18" charset="0"/>
              <a:cs typeface="Times New Roman" panose="02020603050405020304" pitchFamily="18" charset="0"/>
            </a:endParaRPr>
          </a:p>
        </p:txBody>
      </p:sp>
      <p:sp>
        <p:nvSpPr>
          <p:cNvPr id="6" name="Text Placeholder 2">
            <a:extLst>
              <a:ext uri="{FF2B5EF4-FFF2-40B4-BE49-F238E27FC236}">
                <a16:creationId xmlns:a16="http://schemas.microsoft.com/office/drawing/2014/main" id="{BA4DFE0E-4E91-DA40-E238-FEB75498BED1}"/>
              </a:ext>
            </a:extLst>
          </p:cNvPr>
          <p:cNvSpPr txBox="1">
            <a:spLocks/>
          </p:cNvSpPr>
          <p:nvPr/>
        </p:nvSpPr>
        <p:spPr>
          <a:xfrm>
            <a:off x="79778" y="205494"/>
            <a:ext cx="8520600" cy="508740"/>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buFont typeface="Open Sans"/>
              <a:buNone/>
            </a:pPr>
            <a:r>
              <a:rPr lang="en-IN" sz="2000" b="1" dirty="0">
                <a:solidFill>
                  <a:srgbClr val="FF0000"/>
                </a:solidFill>
                <a:latin typeface="Times New Roman" panose="02020603050405020304" pitchFamily="18" charset="0"/>
                <a:cs typeface="Times New Roman" panose="02020603050405020304" pitchFamily="18" charset="0"/>
              </a:rPr>
              <a:t>TECHNOLOGIES USED IN THE PROJECT</a:t>
            </a:r>
          </a:p>
        </p:txBody>
      </p:sp>
    </p:spTree>
    <p:extLst>
      <p:ext uri="{BB962C8B-B14F-4D97-AF65-F5344CB8AC3E}">
        <p14:creationId xmlns:p14="http://schemas.microsoft.com/office/powerpoint/2010/main" val="2962510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BD50E01-514D-D014-E69F-51A5E245D4AE}"/>
              </a:ext>
            </a:extLst>
          </p:cNvPr>
          <p:cNvSpPr>
            <a:spLocks noGrp="1"/>
          </p:cNvSpPr>
          <p:nvPr>
            <p:ph idx="1"/>
          </p:nvPr>
        </p:nvSpPr>
        <p:spPr>
          <a:xfrm>
            <a:off x="317810" y="560350"/>
            <a:ext cx="8296507" cy="4461230"/>
          </a:xfrm>
        </p:spPr>
        <p:txBody>
          <a:bodyPr>
            <a:normAutofit/>
          </a:bodyPr>
          <a:lstStyle/>
          <a:p>
            <a:pPr marL="0" indent="0" algn="just">
              <a:lnSpc>
                <a:spcPct val="150000"/>
              </a:lnSpc>
              <a:buNone/>
            </a:pPr>
            <a:r>
              <a:rPr lang="en-US" sz="1400" b="1" dirty="0">
                <a:solidFill>
                  <a:srgbClr val="000000"/>
                </a:solidFill>
                <a:latin typeface="Times New Roman" panose="02020603050405020304" pitchFamily="18" charset="0"/>
                <a:cs typeface="Times New Roman" panose="02020603050405020304" pitchFamily="18" charset="0"/>
              </a:rPr>
              <a:t>BACK-END TECHNOLOGIES</a:t>
            </a:r>
          </a:p>
          <a:p>
            <a:pPr marL="0" indent="0" algn="just">
              <a:lnSpc>
                <a:spcPct val="150000"/>
              </a:lnSpc>
              <a:buNone/>
            </a:pPr>
            <a:r>
              <a:rPr lang="en-US" sz="1400" dirty="0">
                <a:solidFill>
                  <a:srgbClr val="000000"/>
                </a:solidFill>
                <a:latin typeface="Times New Roman" panose="02020603050405020304" pitchFamily="18" charset="0"/>
                <a:cs typeface="Times New Roman" panose="02020603050405020304" pitchFamily="18" charset="0"/>
              </a:rPr>
              <a:t>XAMPP </a:t>
            </a:r>
          </a:p>
          <a:p>
            <a:pPr algn="just">
              <a:lnSpc>
                <a:spcPct val="150000"/>
              </a:lnSpc>
              <a:buFont typeface="Wingdings" panose="05000000000000000000" pitchFamily="2" charset="2"/>
              <a:buChar char="§"/>
            </a:pPr>
            <a:r>
              <a:rPr lang="en-US" sz="1400" dirty="0">
                <a:solidFill>
                  <a:srgbClr val="000000"/>
                </a:solidFill>
                <a:latin typeface="Times New Roman" panose="02020603050405020304" pitchFamily="18" charset="0"/>
                <a:cs typeface="Times New Roman" panose="02020603050405020304" pitchFamily="18" charset="0"/>
              </a:rPr>
              <a:t>XAMPP is a free and open-source cross-platform web server solution stack package developed by Apache Friends, consisting mainly of the Apache HTTP Server, MariaDB database, and interpreters for scripts written in the PHP and Perl programming languages.</a:t>
            </a:r>
          </a:p>
          <a:p>
            <a:pPr marL="0" indent="0" algn="just">
              <a:lnSpc>
                <a:spcPct val="150000"/>
              </a:lnSpc>
              <a:buNone/>
            </a:pPr>
            <a:r>
              <a:rPr lang="en-US" sz="1400" dirty="0">
                <a:solidFill>
                  <a:srgbClr val="000000"/>
                </a:solidFill>
                <a:latin typeface="Times New Roman" panose="02020603050405020304" pitchFamily="18" charset="0"/>
                <a:cs typeface="Times New Roman" panose="02020603050405020304" pitchFamily="18" charset="0"/>
              </a:rPr>
              <a:t>MYSQL</a:t>
            </a:r>
          </a:p>
          <a:p>
            <a:pPr algn="just">
              <a:lnSpc>
                <a:spcPct val="150000"/>
              </a:lnSpc>
              <a:buFont typeface="Wingdings" panose="05000000000000000000" pitchFamily="2" charset="2"/>
              <a:buChar char="§"/>
            </a:pPr>
            <a:r>
              <a:rPr lang="en-US" sz="1400" dirty="0">
                <a:solidFill>
                  <a:srgbClr val="000000"/>
                </a:solidFill>
                <a:latin typeface="Times New Roman" panose="02020603050405020304" pitchFamily="18" charset="0"/>
                <a:cs typeface="Times New Roman" panose="02020603050405020304" pitchFamily="18" charset="0"/>
              </a:rPr>
              <a:t>MySQL is multithreaded, multi user SQL database management System (DBMS). The basic program run as server providing multiuser access to a number of databases. MySQL is a database. The data in a MySQL is stored in a Database objects called tables. A table is a collection of related data entries and it consists of columns and rows.</a:t>
            </a:r>
          </a:p>
          <a:p>
            <a:pPr marL="0" indent="0" algn="just">
              <a:lnSpc>
                <a:spcPct val="150000"/>
              </a:lnSpc>
              <a:buNone/>
            </a:pPr>
            <a:r>
              <a:rPr lang="en-US" sz="1400" dirty="0">
                <a:solidFill>
                  <a:srgbClr val="000000"/>
                </a:solidFill>
                <a:latin typeface="Times New Roman" panose="02020603050405020304" pitchFamily="18" charset="0"/>
                <a:cs typeface="Times New Roman" panose="02020603050405020304" pitchFamily="18" charset="0"/>
              </a:rPr>
              <a:t>PHP</a:t>
            </a:r>
          </a:p>
          <a:p>
            <a:pPr algn="just">
              <a:lnSpc>
                <a:spcPct val="150000"/>
              </a:lnSpc>
              <a:buFont typeface="Wingdings" panose="05000000000000000000" pitchFamily="2" charset="2"/>
              <a:buChar char="§"/>
            </a:pPr>
            <a:r>
              <a:rPr lang="en-US" sz="1400" dirty="0">
                <a:solidFill>
                  <a:srgbClr val="000000"/>
                </a:solidFill>
                <a:latin typeface="Times New Roman" panose="02020603050405020304" pitchFamily="18" charset="0"/>
                <a:cs typeface="Times New Roman" panose="02020603050405020304" pitchFamily="18" charset="0"/>
              </a:rPr>
              <a:t>PHP code may be executed with a command line interface (CLI), embedded into HTML code, or used in combination with various web template systems, web content management systems, and web frameworks. </a:t>
            </a:r>
          </a:p>
          <a:p>
            <a:pPr algn="just">
              <a:lnSpc>
                <a:spcPct val="150000"/>
              </a:lnSpc>
              <a:buFont typeface="Wingdings" panose="05000000000000000000" pitchFamily="2" charset="2"/>
              <a:buChar char="§"/>
            </a:pPr>
            <a:endParaRPr lang="en-US" sz="1400" dirty="0">
              <a:solidFill>
                <a:srgbClr val="000000"/>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solidFill>
                <a:srgbClr val="000000"/>
              </a:solidFill>
              <a:latin typeface="Times New Roman" panose="02020603050405020304" pitchFamily="18" charset="0"/>
              <a:cs typeface="Times New Roman" panose="02020603050405020304" pitchFamily="18" charset="0"/>
            </a:endParaRPr>
          </a:p>
        </p:txBody>
      </p:sp>
      <p:sp>
        <p:nvSpPr>
          <p:cNvPr id="2" name="Text Placeholder 2">
            <a:extLst>
              <a:ext uri="{FF2B5EF4-FFF2-40B4-BE49-F238E27FC236}">
                <a16:creationId xmlns:a16="http://schemas.microsoft.com/office/drawing/2014/main" id="{21053D64-F7C2-E41C-4308-D7C919BD51C2}"/>
              </a:ext>
            </a:extLst>
          </p:cNvPr>
          <p:cNvSpPr txBox="1">
            <a:spLocks/>
          </p:cNvSpPr>
          <p:nvPr/>
        </p:nvSpPr>
        <p:spPr>
          <a:xfrm>
            <a:off x="93717" y="222780"/>
            <a:ext cx="8520600" cy="508740"/>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buFont typeface="Open Sans"/>
              <a:buNone/>
            </a:pPr>
            <a:r>
              <a:rPr lang="en-IN" sz="2000" b="1" dirty="0">
                <a:solidFill>
                  <a:srgbClr val="FF0000"/>
                </a:solidFill>
                <a:latin typeface="Times New Roman" panose="02020603050405020304" pitchFamily="18" charset="0"/>
                <a:cs typeface="Times New Roman" panose="02020603050405020304" pitchFamily="18" charset="0"/>
              </a:rPr>
              <a:t>TECHNOLOGIES USED IN THE PROJECT</a:t>
            </a:r>
          </a:p>
        </p:txBody>
      </p:sp>
    </p:spTree>
    <p:extLst>
      <p:ext uri="{BB962C8B-B14F-4D97-AF65-F5344CB8AC3E}">
        <p14:creationId xmlns:p14="http://schemas.microsoft.com/office/powerpoint/2010/main" val="557343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16A4-6FE2-B32B-3A09-98085C040F6A}"/>
              </a:ext>
            </a:extLst>
          </p:cNvPr>
          <p:cNvSpPr>
            <a:spLocks noGrp="1"/>
          </p:cNvSpPr>
          <p:nvPr>
            <p:ph type="title"/>
          </p:nvPr>
        </p:nvSpPr>
        <p:spPr>
          <a:xfrm>
            <a:off x="311700" y="274634"/>
            <a:ext cx="8520600" cy="707400"/>
          </a:xfrm>
        </p:spPr>
        <p:txBody>
          <a:bodyPr>
            <a:normAutofit fontScale="90000"/>
          </a:bodyPr>
          <a:lstStyle/>
          <a:p>
            <a:pPr algn="ctr"/>
            <a:r>
              <a:rPr lang="en-IN" sz="2700" dirty="0">
                <a:latin typeface="Times New Roman" panose="02020603050405020304" pitchFamily="18" charset="0"/>
                <a:cs typeface="Times New Roman" panose="02020603050405020304" pitchFamily="18" charset="0"/>
              </a:rPr>
              <a:t>MODULES INCLUDED</a:t>
            </a:r>
            <a:br>
              <a:rPr lang="en-IN" sz="2700" dirty="0">
                <a:latin typeface="Times New Roman" panose="02020603050405020304" pitchFamily="18" charset="0"/>
                <a:cs typeface="Times New Roman" panose="02020603050405020304" pitchFamily="18" charset="0"/>
              </a:rPr>
            </a:br>
            <a:endParaRPr lang="en-IN" sz="2700" dirty="0"/>
          </a:p>
        </p:txBody>
      </p:sp>
      <p:sp>
        <p:nvSpPr>
          <p:cNvPr id="3" name="Content Placeholder 2">
            <a:extLst>
              <a:ext uri="{FF2B5EF4-FFF2-40B4-BE49-F238E27FC236}">
                <a16:creationId xmlns:a16="http://schemas.microsoft.com/office/drawing/2014/main" id="{DB6119F1-0128-5DDA-4F5B-385B877EF4F2}"/>
              </a:ext>
            </a:extLst>
          </p:cNvPr>
          <p:cNvSpPr>
            <a:spLocks noGrp="1"/>
          </p:cNvSpPr>
          <p:nvPr>
            <p:ph idx="1"/>
          </p:nvPr>
        </p:nvSpPr>
        <p:spPr>
          <a:xfrm>
            <a:off x="656401" y="1087245"/>
            <a:ext cx="6709906" cy="3516210"/>
          </a:xfrm>
        </p:spPr>
        <p:txBody>
          <a:bodyPr>
            <a:normAutofit/>
          </a:bodyPr>
          <a:lstStyle/>
          <a:p>
            <a:pPr algn="l">
              <a:buFont typeface="Wingdings" panose="05000000000000000000" pitchFamily="2" charset="2"/>
              <a:buChar char="v"/>
            </a:pPr>
            <a:r>
              <a:rPr lang="en-US" b="1" dirty="0">
                <a:solidFill>
                  <a:srgbClr val="000000"/>
                </a:solidFill>
                <a:latin typeface="Lato" panose="020F0502020204030203" pitchFamily="34" charset="0"/>
                <a:hlinkClick r:id="rId2">
                  <a:extLst>
                    <a:ext uri="{A12FA001-AC4F-418D-AE19-62706E023703}">
                      <ahyp:hlinkClr xmlns:ahyp="http://schemas.microsoft.com/office/drawing/2018/hyperlinkcolor" val="tx"/>
                    </a:ext>
                  </a:extLst>
                </a:hlinkClick>
              </a:rPr>
              <a:t>Home</a:t>
            </a:r>
            <a:endParaRPr lang="en-US" dirty="0">
              <a:solidFill>
                <a:srgbClr val="000000"/>
              </a:solidFill>
              <a:latin typeface="Lato" panose="020F0502020204030203" pitchFamily="34" charset="0"/>
            </a:endParaRPr>
          </a:p>
          <a:p>
            <a:pPr algn="l">
              <a:buFont typeface="Wingdings" panose="05000000000000000000" pitchFamily="2" charset="2"/>
              <a:buChar char="v"/>
            </a:pPr>
            <a:r>
              <a:rPr lang="en-US" b="1" dirty="0">
                <a:solidFill>
                  <a:srgbClr val="000000"/>
                </a:solidFill>
                <a:latin typeface="Lato" panose="020F0502020204030203" pitchFamily="34" charset="0"/>
                <a:hlinkClick r:id="rId3">
                  <a:extLst>
                    <a:ext uri="{A12FA001-AC4F-418D-AE19-62706E023703}">
                      <ahyp:hlinkClr xmlns:ahyp="http://schemas.microsoft.com/office/drawing/2018/hyperlinkcolor" val="tx"/>
                    </a:ext>
                  </a:extLst>
                </a:hlinkClick>
              </a:rPr>
              <a:t>Login</a:t>
            </a:r>
            <a:endParaRPr lang="en-US" dirty="0">
              <a:solidFill>
                <a:srgbClr val="000000"/>
              </a:solidFill>
              <a:latin typeface="Lato" panose="020F0502020204030203" pitchFamily="34" charset="0"/>
            </a:endParaRPr>
          </a:p>
          <a:p>
            <a:pPr algn="l">
              <a:buFont typeface="Wingdings" panose="05000000000000000000" pitchFamily="2" charset="2"/>
              <a:buChar char="v"/>
            </a:pPr>
            <a:r>
              <a:rPr lang="en-US" b="1" dirty="0">
                <a:solidFill>
                  <a:srgbClr val="000000"/>
                </a:solidFill>
                <a:latin typeface="Lato" panose="020F0502020204030203" pitchFamily="34" charset="0"/>
                <a:hlinkClick r:id="rId4">
                  <a:extLst>
                    <a:ext uri="{A12FA001-AC4F-418D-AE19-62706E023703}">
                      <ahyp:hlinkClr xmlns:ahyp="http://schemas.microsoft.com/office/drawing/2018/hyperlinkcolor" val="tx"/>
                    </a:ext>
                  </a:extLst>
                </a:hlinkClick>
              </a:rPr>
              <a:t>Shop</a:t>
            </a:r>
            <a:endParaRPr lang="en-US" dirty="0">
              <a:solidFill>
                <a:srgbClr val="000000"/>
              </a:solidFill>
              <a:latin typeface="Lato" panose="020F0502020204030203" pitchFamily="34" charset="0"/>
            </a:endParaRPr>
          </a:p>
          <a:p>
            <a:pPr algn="l">
              <a:buFont typeface="Wingdings" panose="05000000000000000000" pitchFamily="2" charset="2"/>
              <a:buChar char="v"/>
            </a:pPr>
            <a:r>
              <a:rPr lang="en-US" b="1" dirty="0">
                <a:solidFill>
                  <a:srgbClr val="000000"/>
                </a:solidFill>
                <a:latin typeface="Lato" panose="020F0502020204030203" pitchFamily="34" charset="0"/>
                <a:hlinkClick r:id="rId5">
                  <a:extLst>
                    <a:ext uri="{A12FA001-AC4F-418D-AE19-62706E023703}">
                      <ahyp:hlinkClr xmlns:ahyp="http://schemas.microsoft.com/office/drawing/2018/hyperlinkcolor" val="tx"/>
                    </a:ext>
                  </a:extLst>
                </a:hlinkClick>
              </a:rPr>
              <a:t>Cart</a:t>
            </a:r>
            <a:endParaRPr lang="en-US" dirty="0">
              <a:solidFill>
                <a:srgbClr val="000000"/>
              </a:solidFill>
              <a:latin typeface="Lato" panose="020F0502020204030203" pitchFamily="34" charset="0"/>
            </a:endParaRPr>
          </a:p>
          <a:p>
            <a:pPr algn="l">
              <a:buFont typeface="Wingdings" panose="05000000000000000000" pitchFamily="2" charset="2"/>
              <a:buChar char="v"/>
            </a:pPr>
            <a:r>
              <a:rPr lang="en-US" b="1" dirty="0">
                <a:solidFill>
                  <a:srgbClr val="000000"/>
                </a:solidFill>
                <a:latin typeface="Lato" panose="020F0502020204030203" pitchFamily="34" charset="0"/>
                <a:hlinkClick r:id="rId6">
                  <a:extLst>
                    <a:ext uri="{A12FA001-AC4F-418D-AE19-62706E023703}">
                      <ahyp:hlinkClr xmlns:ahyp="http://schemas.microsoft.com/office/drawing/2018/hyperlinkcolor" val="tx"/>
                    </a:ext>
                  </a:extLst>
                </a:hlinkClick>
              </a:rPr>
              <a:t>Contact Us</a:t>
            </a:r>
            <a:endParaRPr lang="en-US" dirty="0">
              <a:solidFill>
                <a:srgbClr val="000000"/>
              </a:solidFill>
              <a:latin typeface="Lato" panose="020F0502020204030203" pitchFamily="34" charset="0"/>
            </a:endParaRPr>
          </a:p>
          <a:p>
            <a:pPr algn="l">
              <a:buFont typeface="Wingdings" panose="05000000000000000000" pitchFamily="2" charset="2"/>
              <a:buChar char="v"/>
            </a:pPr>
            <a:r>
              <a:rPr lang="en-US" b="1" dirty="0">
                <a:solidFill>
                  <a:srgbClr val="000000"/>
                </a:solidFill>
                <a:latin typeface="Lato" panose="020F0502020204030203" pitchFamily="34" charset="0"/>
                <a:hlinkClick r:id="rId7">
                  <a:extLst>
                    <a:ext uri="{A12FA001-AC4F-418D-AE19-62706E023703}">
                      <ahyp:hlinkClr xmlns:ahyp="http://schemas.microsoft.com/office/drawing/2018/hyperlinkcolor" val="tx"/>
                    </a:ext>
                  </a:extLst>
                </a:hlinkClick>
              </a:rPr>
              <a:t>Product-Details</a:t>
            </a:r>
            <a:endParaRPr lang="en-US" dirty="0">
              <a:solidFill>
                <a:srgbClr val="000000"/>
              </a:solidFill>
              <a:latin typeface="Lato" panose="020F0502020204030203" pitchFamily="34" charset="0"/>
            </a:endParaRPr>
          </a:p>
          <a:p>
            <a:pPr algn="l">
              <a:buFont typeface="Wingdings" panose="05000000000000000000" pitchFamily="2" charset="2"/>
              <a:buChar char="v"/>
            </a:pPr>
            <a:r>
              <a:rPr lang="en-US" b="1" dirty="0">
                <a:solidFill>
                  <a:srgbClr val="000000"/>
                </a:solidFill>
                <a:latin typeface="Lato" panose="020F0502020204030203" pitchFamily="34" charset="0"/>
                <a:hlinkClick r:id="rId8">
                  <a:extLst>
                    <a:ext uri="{A12FA001-AC4F-418D-AE19-62706E023703}">
                      <ahyp:hlinkClr xmlns:ahyp="http://schemas.microsoft.com/office/drawing/2018/hyperlinkcolor" val="tx"/>
                    </a:ext>
                  </a:extLst>
                </a:hlinkClick>
              </a:rPr>
              <a:t>Checkout</a:t>
            </a:r>
            <a:endParaRPr lang="en-US" dirty="0">
              <a:solidFill>
                <a:srgbClr val="000000"/>
              </a:solidFill>
              <a:latin typeface="Lato" panose="020F0502020204030203" pitchFamily="34" charset="0"/>
            </a:endParaRPr>
          </a:p>
          <a:p>
            <a:pPr algn="l">
              <a:buFont typeface="Wingdings" panose="05000000000000000000" pitchFamily="2" charset="2"/>
              <a:buChar char="v"/>
            </a:pPr>
            <a:r>
              <a:rPr lang="en-US" b="1" dirty="0">
                <a:solidFill>
                  <a:srgbClr val="000000"/>
                </a:solidFill>
                <a:latin typeface="Lato" panose="020F0502020204030203" pitchFamily="34" charset="0"/>
                <a:hlinkClick r:id="rId9">
                  <a:extLst>
                    <a:ext uri="{A12FA001-AC4F-418D-AE19-62706E023703}">
                      <ahyp:hlinkClr xmlns:ahyp="http://schemas.microsoft.com/office/drawing/2018/hyperlinkcolor" val="tx"/>
                    </a:ext>
                  </a:extLst>
                </a:hlinkClick>
              </a:rPr>
              <a:t>Register</a:t>
            </a:r>
            <a:endParaRPr lang="en-US" dirty="0">
              <a:solidFill>
                <a:srgbClr val="000000"/>
              </a:solidFill>
              <a:latin typeface="Lato" panose="020F0502020204030203" pitchFamily="34" charset="0"/>
            </a:endParaRPr>
          </a:p>
          <a:p>
            <a:pPr algn="l">
              <a:buFont typeface="Wingdings" panose="05000000000000000000" pitchFamily="2" charset="2"/>
              <a:buChar char="v"/>
            </a:pPr>
            <a:r>
              <a:rPr lang="en-US" b="1" dirty="0">
                <a:solidFill>
                  <a:srgbClr val="000000"/>
                </a:solidFill>
                <a:latin typeface="Lato" panose="020F0502020204030203" pitchFamily="34" charset="0"/>
                <a:hlinkClick r:id="rId10">
                  <a:extLst>
                    <a:ext uri="{A12FA001-AC4F-418D-AE19-62706E023703}">
                      <ahyp:hlinkClr xmlns:ahyp="http://schemas.microsoft.com/office/drawing/2018/hyperlinkcolor" val="tx"/>
                    </a:ext>
                  </a:extLst>
                </a:hlinkClick>
              </a:rPr>
              <a:t>Design Service</a:t>
            </a:r>
            <a:endParaRPr lang="en-US" dirty="0">
              <a:solidFill>
                <a:srgbClr val="000000"/>
              </a:solidFill>
              <a:latin typeface="Lato" panose="020F0502020204030203" pitchFamily="34" charset="0"/>
            </a:endParaRPr>
          </a:p>
          <a:p>
            <a:pPr algn="l">
              <a:buFont typeface="Wingdings" panose="05000000000000000000" pitchFamily="2" charset="2"/>
              <a:buChar char="v"/>
            </a:pPr>
            <a:r>
              <a:rPr lang="en-US" b="1" dirty="0">
                <a:solidFill>
                  <a:srgbClr val="000000"/>
                </a:solidFill>
                <a:latin typeface="Lato" panose="020F0502020204030203" pitchFamily="34" charset="0"/>
                <a:hlinkClick r:id="rId11">
                  <a:extLst>
                    <a:ext uri="{A12FA001-AC4F-418D-AE19-62706E023703}">
                      <ahyp:hlinkClr xmlns:ahyp="http://schemas.microsoft.com/office/drawing/2018/hyperlinkcolor" val="tx"/>
                    </a:ext>
                  </a:extLst>
                </a:hlinkClick>
              </a:rPr>
              <a:t>User Account</a:t>
            </a:r>
            <a:endParaRPr lang="en-US" dirty="0">
              <a:solidFill>
                <a:srgbClr val="000000"/>
              </a:solidFill>
              <a:latin typeface="Lato" panose="020F0502020204030203" pitchFamily="34" charset="0"/>
            </a:endParaRPr>
          </a:p>
          <a:p>
            <a:endParaRPr lang="en-IN" dirty="0">
              <a:solidFill>
                <a:srgbClr val="000000"/>
              </a:solidFill>
            </a:endParaRPr>
          </a:p>
        </p:txBody>
      </p:sp>
      <p:pic>
        <p:nvPicPr>
          <p:cNvPr id="4" name="Picture 3">
            <a:extLst>
              <a:ext uri="{FF2B5EF4-FFF2-40B4-BE49-F238E27FC236}">
                <a16:creationId xmlns:a16="http://schemas.microsoft.com/office/drawing/2014/main" id="{E918F51C-7DD5-A52E-B9EA-F086E00F79D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53813" y="1602675"/>
            <a:ext cx="3409376" cy="2073869"/>
          </a:xfrm>
          <a:prstGeom prst="rect">
            <a:avLst/>
          </a:prstGeom>
        </p:spPr>
      </p:pic>
    </p:spTree>
    <p:extLst>
      <p:ext uri="{BB962C8B-B14F-4D97-AF65-F5344CB8AC3E}">
        <p14:creationId xmlns:p14="http://schemas.microsoft.com/office/powerpoint/2010/main" val="3924981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303,607 Stock Photos, Vectors, and Video | Adobe  Stock">
            <a:extLst>
              <a:ext uri="{FF2B5EF4-FFF2-40B4-BE49-F238E27FC236}">
                <a16:creationId xmlns:a16="http://schemas.microsoft.com/office/drawing/2014/main" id="{45DFB468-8970-DDAF-5A84-5A4589B5D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419" y="982930"/>
            <a:ext cx="6765607" cy="2878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9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322625"/>
            <a:ext cx="8520600" cy="707400"/>
          </a:xfrm>
          <a:prstGeom prst="rect">
            <a:avLst/>
          </a:prstGeom>
        </p:spPr>
        <p:txBody>
          <a:bodyPr spcFirstLastPara="1" wrap="square" lIns="91425" tIns="91425" rIns="91425" bIns="91425" anchor="t" anchorCtr="0">
            <a:normAutofit/>
          </a:bodyPr>
          <a:lstStyle/>
          <a:p>
            <a:pPr marL="0" lvl="0" indent="0"/>
            <a:r>
              <a:rPr lang="en" sz="2800" dirty="0">
                <a:latin typeface="Times New Roman" panose="02020603050405020304" pitchFamily="18" charset="0"/>
                <a:cs typeface="Times New Roman" panose="02020603050405020304" pitchFamily="18" charset="0"/>
              </a:rPr>
              <a:t>CONTENTS</a:t>
            </a:r>
            <a:endParaRPr sz="2800" dirty="0">
              <a:latin typeface="Times New Roman" panose="02020603050405020304" pitchFamily="18" charset="0"/>
              <a:cs typeface="Times New Roman" panose="02020603050405020304" pitchFamily="18" charset="0"/>
            </a:endParaRPr>
          </a:p>
        </p:txBody>
      </p:sp>
      <p:sp>
        <p:nvSpPr>
          <p:cNvPr id="75" name="Google Shape;75;p14"/>
          <p:cNvSpPr txBox="1">
            <a:spLocks noGrp="1"/>
          </p:cNvSpPr>
          <p:nvPr>
            <p:ph type="body" idx="1"/>
          </p:nvPr>
        </p:nvSpPr>
        <p:spPr>
          <a:xfrm>
            <a:off x="311700" y="914399"/>
            <a:ext cx="8520600" cy="3793067"/>
          </a:xfrm>
          <a:prstGeom prst="rect">
            <a:avLst/>
          </a:prstGeom>
        </p:spPr>
        <p:txBody>
          <a:bodyPr spcFirstLastPara="1" wrap="square" lIns="91425" tIns="91425" rIns="91425" bIns="91425" anchor="t" anchorCtr="0">
            <a:normAutofit fontScale="85000" lnSpcReduction="20000"/>
          </a:bodyPr>
          <a:lstStyle/>
          <a:p>
            <a:pPr marL="393700">
              <a:lnSpc>
                <a:spcPct val="120000"/>
              </a:lnSpc>
              <a:spcBef>
                <a:spcPts val="1000"/>
              </a:spcBef>
              <a:buClr>
                <a:srgbClr val="000000"/>
              </a:buClr>
              <a:buSzPts val="2800"/>
              <a:buFont typeface="Arial" panose="020B0604020202020204" pitchFamily="34" charset="0"/>
              <a:buChar char="•"/>
            </a:pPr>
            <a:r>
              <a:rPr lang="en" sz="2000" dirty="0">
                <a:solidFill>
                  <a:srgbClr val="000000"/>
                </a:solidFill>
                <a:latin typeface="Times New Roman" panose="02020603050405020304" pitchFamily="18" charset="0"/>
                <a:ea typeface="Open Sans" panose="020B0606030504020204" pitchFamily="34" charset="0"/>
                <a:cs typeface="Times New Roman" panose="02020603050405020304" pitchFamily="18" charset="0"/>
                <a:sym typeface="Arial"/>
              </a:rPr>
              <a:t>Introduction About the Topic</a:t>
            </a:r>
          </a:p>
          <a:p>
            <a:pPr marL="393700">
              <a:lnSpc>
                <a:spcPct val="120000"/>
              </a:lnSpc>
              <a:spcBef>
                <a:spcPts val="1000"/>
              </a:spcBef>
              <a:buClr>
                <a:srgbClr val="000000"/>
              </a:buClr>
              <a:buSzPts val="2800"/>
              <a:buFont typeface="Arial" panose="020B0604020202020204" pitchFamily="34" charset="0"/>
              <a:buChar char="•"/>
            </a:pPr>
            <a:r>
              <a:rPr lang="en" sz="2000" dirty="0">
                <a:solidFill>
                  <a:srgbClr val="000000"/>
                </a:solidFill>
                <a:latin typeface="Times New Roman" panose="02020603050405020304" pitchFamily="18" charset="0"/>
                <a:ea typeface="Open Sans" panose="020B0606030504020204" pitchFamily="34" charset="0"/>
                <a:cs typeface="Times New Roman" panose="02020603050405020304" pitchFamily="18" charset="0"/>
                <a:sym typeface="Arial"/>
              </a:rPr>
              <a:t>About the company</a:t>
            </a:r>
          </a:p>
          <a:p>
            <a:pPr marL="393700">
              <a:lnSpc>
                <a:spcPct val="120000"/>
              </a:lnSpc>
              <a:spcBef>
                <a:spcPts val="1000"/>
              </a:spcBef>
              <a:buClr>
                <a:srgbClr val="000000"/>
              </a:buClr>
              <a:buSzPts val="2800"/>
              <a:buFont typeface="Arial" panose="020B0604020202020204" pitchFamily="34" charset="0"/>
              <a:buChar char="•"/>
            </a:pPr>
            <a:r>
              <a:rPr lang="en" sz="2000" dirty="0">
                <a:solidFill>
                  <a:srgbClr val="000000"/>
                </a:solidFill>
                <a:latin typeface="Times New Roman" panose="02020603050405020304" pitchFamily="18" charset="0"/>
                <a:ea typeface="Open Sans" panose="020B0606030504020204" pitchFamily="34" charset="0"/>
                <a:cs typeface="Times New Roman" panose="02020603050405020304" pitchFamily="18" charset="0"/>
                <a:sym typeface="Arial"/>
              </a:rPr>
              <a:t>Organization of the company</a:t>
            </a:r>
          </a:p>
          <a:p>
            <a:pPr marL="393700">
              <a:lnSpc>
                <a:spcPct val="120000"/>
              </a:lnSpc>
              <a:spcBef>
                <a:spcPts val="1000"/>
              </a:spcBef>
              <a:buClr>
                <a:srgbClr val="000000"/>
              </a:buClr>
              <a:buSzPts val="2800"/>
              <a:buFont typeface="Arial" panose="020B0604020202020204" pitchFamily="34" charset="0"/>
              <a:buChar char="•"/>
            </a:pPr>
            <a:r>
              <a:rPr lang="en" sz="2000" dirty="0">
                <a:solidFill>
                  <a:srgbClr val="000000"/>
                </a:solidFill>
                <a:latin typeface="Times New Roman" panose="02020603050405020304" pitchFamily="18" charset="0"/>
                <a:ea typeface="Open Sans" panose="020B0606030504020204" pitchFamily="34" charset="0"/>
                <a:cs typeface="Times New Roman" panose="02020603050405020304" pitchFamily="18" charset="0"/>
                <a:sym typeface="Arial"/>
              </a:rPr>
              <a:t>Services provided by the company</a:t>
            </a:r>
          </a:p>
          <a:p>
            <a:pPr marL="393700" lvl="1" indent="-342900">
              <a:lnSpc>
                <a:spcPct val="120000"/>
              </a:lnSpc>
              <a:spcBef>
                <a:spcPts val="1000"/>
              </a:spcBef>
              <a:buClr>
                <a:srgbClr val="000000"/>
              </a:buClr>
              <a:buSzPts val="2800"/>
              <a:buFont typeface="Arial" panose="020B0604020202020204" pitchFamily="34" charset="0"/>
              <a:buChar char="•"/>
            </a:pPr>
            <a:r>
              <a:rPr lang="en-US" sz="2000" dirty="0">
                <a:solidFill>
                  <a:srgbClr val="000000"/>
                </a:solidFill>
                <a:latin typeface="Times New Roman" panose="02020603050405020304" pitchFamily="18" charset="0"/>
                <a:ea typeface="Open Sans" panose="020B0606030504020204" pitchFamily="34" charset="0"/>
                <a:cs typeface="Times New Roman" panose="02020603050405020304" pitchFamily="18" charset="0"/>
                <a:sym typeface="Arial"/>
              </a:rPr>
              <a:t>Basic Training</a:t>
            </a:r>
          </a:p>
          <a:p>
            <a:pPr marL="393700" lvl="1" indent="-342900">
              <a:lnSpc>
                <a:spcPct val="120000"/>
              </a:lnSpc>
              <a:spcBef>
                <a:spcPts val="1000"/>
              </a:spcBef>
              <a:buClr>
                <a:srgbClr val="000000"/>
              </a:buClr>
              <a:buSzPts val="2800"/>
              <a:buFont typeface="Arial" panose="020B0604020202020204" pitchFamily="34" charset="0"/>
              <a:buChar char="•"/>
            </a:pPr>
            <a:r>
              <a:rPr lang="en-US" sz="2000" dirty="0">
                <a:solidFill>
                  <a:srgbClr val="000000"/>
                </a:solidFill>
                <a:latin typeface="Times New Roman" panose="02020603050405020304" pitchFamily="18" charset="0"/>
                <a:ea typeface="Open Sans" panose="020B0606030504020204" pitchFamily="34" charset="0"/>
                <a:cs typeface="Times New Roman" panose="02020603050405020304" pitchFamily="18" charset="0"/>
                <a:sym typeface="Arial"/>
              </a:rPr>
              <a:t>Internship Timeline</a:t>
            </a:r>
          </a:p>
          <a:p>
            <a:pPr marL="393700" lvl="1" indent="-342900">
              <a:lnSpc>
                <a:spcPct val="120000"/>
              </a:lnSpc>
              <a:spcBef>
                <a:spcPts val="1000"/>
              </a:spcBef>
              <a:buClr>
                <a:srgbClr val="000000"/>
              </a:buClr>
              <a:buSzPts val="2800"/>
              <a:buFont typeface="Arial" panose="020B0604020202020204" pitchFamily="34" charset="0"/>
              <a:buChar char="•"/>
            </a:pPr>
            <a:r>
              <a:rPr lang="en-US" sz="2000" dirty="0">
                <a:solidFill>
                  <a:srgbClr val="000000"/>
                </a:solidFill>
                <a:latin typeface="Times New Roman" panose="02020603050405020304" pitchFamily="18" charset="0"/>
                <a:ea typeface="Open Sans" panose="020B0606030504020204" pitchFamily="34" charset="0"/>
                <a:cs typeface="Times New Roman" panose="02020603050405020304" pitchFamily="18" charset="0"/>
                <a:sym typeface="Arial"/>
              </a:rPr>
              <a:t>Describe  the Problem statement of the Project</a:t>
            </a:r>
          </a:p>
          <a:p>
            <a:pPr marL="393700" lvl="1" indent="-342900">
              <a:lnSpc>
                <a:spcPct val="120000"/>
              </a:lnSpc>
              <a:spcBef>
                <a:spcPts val="1000"/>
              </a:spcBef>
              <a:buClr>
                <a:srgbClr val="000000"/>
              </a:buClr>
              <a:buSzPts val="2800"/>
              <a:buFont typeface="Arial" panose="020B0604020202020204" pitchFamily="34" charset="0"/>
              <a:buChar char="•"/>
            </a:pPr>
            <a:r>
              <a:rPr lang="en-US" sz="2000" dirty="0">
                <a:solidFill>
                  <a:srgbClr val="000000"/>
                </a:solidFill>
                <a:latin typeface="Times New Roman" panose="02020603050405020304" pitchFamily="18" charset="0"/>
                <a:ea typeface="Open Sans" panose="020B0606030504020204" pitchFamily="34" charset="0"/>
                <a:cs typeface="Times New Roman" panose="02020603050405020304" pitchFamily="18" charset="0"/>
                <a:sym typeface="Arial"/>
              </a:rPr>
              <a:t>Task Assigned by the company</a:t>
            </a:r>
            <a:endParaRPr lang="en" sz="2000" dirty="0">
              <a:solidFill>
                <a:srgbClr val="000000"/>
              </a:solidFill>
              <a:latin typeface="Times New Roman" panose="02020603050405020304" pitchFamily="18" charset="0"/>
              <a:ea typeface="Open Sans" panose="020B0606030504020204" pitchFamily="34" charset="0"/>
              <a:cs typeface="Times New Roman" panose="02020603050405020304" pitchFamily="18" charset="0"/>
              <a:sym typeface="Arial"/>
            </a:endParaRPr>
          </a:p>
          <a:p>
            <a:pPr marL="393700" lvl="1" indent="-342900">
              <a:lnSpc>
                <a:spcPct val="120000"/>
              </a:lnSpc>
              <a:spcBef>
                <a:spcPts val="1000"/>
              </a:spcBef>
              <a:buClr>
                <a:srgbClr val="000000"/>
              </a:buClr>
              <a:buSzPts val="2800"/>
              <a:buFont typeface="Arial" panose="020B0604020202020204" pitchFamily="34" charset="0"/>
              <a:buChar char="•"/>
            </a:pPr>
            <a:r>
              <a:rPr lang="en" sz="2000" dirty="0">
                <a:solidFill>
                  <a:srgbClr val="000000"/>
                </a:solidFill>
                <a:latin typeface="Times New Roman" panose="02020603050405020304" pitchFamily="18" charset="0"/>
                <a:ea typeface="Open Sans" panose="020B0606030504020204" pitchFamily="34" charset="0"/>
                <a:cs typeface="Times New Roman" panose="02020603050405020304" pitchFamily="18" charset="0"/>
                <a:sym typeface="Arial"/>
              </a:rPr>
              <a:t>Technology or Methodology used in the Project</a:t>
            </a:r>
          </a:p>
          <a:p>
            <a:pPr marL="533400" lvl="1" indent="0">
              <a:lnSpc>
                <a:spcPct val="120000"/>
              </a:lnSpc>
              <a:buClr>
                <a:srgbClr val="000000"/>
              </a:buClr>
              <a:buSzPts val="2400"/>
              <a:buNone/>
            </a:pPr>
            <a:endParaRPr lang="en" sz="20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167279"/>
            <a:ext cx="8520600" cy="4718756"/>
          </a:xfrm>
          <a:prstGeom prst="rect">
            <a:avLst/>
          </a:prstGeom>
        </p:spPr>
        <p:txBody>
          <a:bodyPr spcFirstLastPara="1" wrap="square" lIns="91425" tIns="91425" rIns="91425" bIns="91425" anchor="t" anchorCtr="0">
            <a:normAutofit/>
          </a:bodyPr>
          <a:lstStyle/>
          <a:p>
            <a:pPr>
              <a:lnSpc>
                <a:spcPct val="150000"/>
              </a:lnSpc>
            </a:pPr>
            <a:r>
              <a:rPr lang="en-US" sz="2800" dirty="0">
                <a:latin typeface="Times New Roman" panose="02020603050405020304" pitchFamily="18" charset="0"/>
                <a:cs typeface="Times New Roman" panose="02020603050405020304" pitchFamily="18" charset="0"/>
              </a:rPr>
              <a:t>Introduction</a:t>
            </a:r>
            <a:br>
              <a:rPr lang="en-US" sz="2800" dirty="0">
                <a:latin typeface="Times New Roman" panose="02020603050405020304" pitchFamily="18" charset="0"/>
                <a:cs typeface="Times New Roman" panose="02020603050405020304" pitchFamily="18" charset="0"/>
              </a:rPr>
            </a:br>
            <a:br>
              <a:rPr lang="en-US" sz="2000" b="0" dirty="0">
                <a:solidFill>
                  <a:srgbClr val="000000"/>
                </a:solidFill>
                <a:latin typeface="Times New Roman" pitchFamily="18" charset="0"/>
                <a:cs typeface="Times New Roman" pitchFamily="18" charset="0"/>
              </a:rPr>
            </a:br>
            <a:br>
              <a:rPr lang="en-US" sz="2800" dirty="0"/>
            </a:br>
            <a:endParaRPr sz="28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311700" y="994217"/>
            <a:ext cx="8520600" cy="3982004"/>
          </a:xfrm>
        </p:spPr>
        <p:txBody>
          <a:bodyPr>
            <a:noAutofit/>
          </a:bodyPr>
          <a:lstStyle/>
          <a:p>
            <a:pPr>
              <a:lnSpc>
                <a:spcPct val="150000"/>
              </a:lnSpc>
              <a:buFont typeface="Wingdings" panose="05000000000000000000" pitchFamily="2" charset="2"/>
              <a:buChar char="v"/>
            </a:pPr>
            <a:r>
              <a:rPr lang="en-US" sz="2000" i="0" dirty="0">
                <a:solidFill>
                  <a:srgbClr val="000000"/>
                </a:solidFill>
                <a:effectLst/>
                <a:latin typeface="Times New Roman" panose="02020603050405020304" pitchFamily="18" charset="0"/>
                <a:cs typeface="Times New Roman" panose="02020603050405020304" pitchFamily="18" charset="0"/>
              </a:rPr>
              <a:t>An artisan specializing in handmade silver articles wishes to establish a robust online platform for showcasing and selling their creations.</a:t>
            </a:r>
          </a:p>
          <a:p>
            <a:pPr>
              <a:lnSpc>
                <a:spcPct val="150000"/>
              </a:lnSpc>
              <a:buFont typeface="Wingdings" panose="05000000000000000000" pitchFamily="2" charset="2"/>
              <a:buChar char="v"/>
            </a:pPr>
            <a:r>
              <a:rPr lang="en-US" sz="2000" i="0" dirty="0">
                <a:solidFill>
                  <a:srgbClr val="000000"/>
                </a:solidFill>
                <a:effectLst/>
                <a:latin typeface="Times New Roman" panose="02020603050405020304" pitchFamily="18" charset="0"/>
                <a:cs typeface="Times New Roman" panose="02020603050405020304" pitchFamily="18" charset="0"/>
              </a:rPr>
              <a:t>Facing challenges in finding suitable avenues to promote their work, the artisan envisions a dedicated website that provides an organized and professional approach to managing and marketing silver articles.</a:t>
            </a:r>
            <a:endParaRPr lang="en-IN" sz="2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137547"/>
            <a:ext cx="4324594" cy="455384"/>
          </a:xfrm>
          <a:prstGeom prst="rect">
            <a:avLst/>
          </a:prstGeom>
        </p:spPr>
        <p:txBody>
          <a:bodyPr spcFirstLastPara="1" wrap="square" lIns="91425" tIns="91425" rIns="91425" bIns="91425" anchor="t" anchorCtr="0">
            <a:normAutofit fontScale="90000"/>
          </a:bodyPr>
          <a:lstStyle/>
          <a:p>
            <a:pPr marL="0" lvl="0" indent="0"/>
            <a:r>
              <a:rPr lang="en-US" sz="2800" dirty="0">
                <a:latin typeface="Times New Roman" panose="02020603050405020304" pitchFamily="18" charset="0"/>
                <a:cs typeface="Times New Roman" panose="02020603050405020304" pitchFamily="18" charset="0"/>
              </a:rPr>
              <a:t>ABOUT THE COMPANY</a:t>
            </a:r>
          </a:p>
        </p:txBody>
      </p:sp>
      <p:sp>
        <p:nvSpPr>
          <p:cNvPr id="93" name="Google Shape;93;p17"/>
          <p:cNvSpPr txBox="1">
            <a:spLocks noGrp="1"/>
          </p:cNvSpPr>
          <p:nvPr>
            <p:ph type="body" idx="1"/>
          </p:nvPr>
        </p:nvSpPr>
        <p:spPr>
          <a:xfrm>
            <a:off x="161682" y="650929"/>
            <a:ext cx="8520600" cy="4355024"/>
          </a:xfrm>
          <a:prstGeom prst="rect">
            <a:avLst/>
          </a:prstGeom>
        </p:spPr>
        <p:txBody>
          <a:bodyPr spcFirstLastPara="1" wrap="square" lIns="91425" tIns="91425" rIns="91425" bIns="91425" anchor="t" anchorCtr="0">
            <a:normAutofit/>
          </a:bodyPr>
          <a:lstStyle/>
          <a:p>
            <a:pPr algn="just">
              <a:lnSpc>
                <a:spcPct val="150000"/>
              </a:lnSpc>
            </a:pPr>
            <a:r>
              <a:rPr lang="en-US" sz="1600" b="1" i="0" dirty="0" err="1">
                <a:solidFill>
                  <a:srgbClr val="080808"/>
                </a:solidFill>
                <a:effectLst/>
                <a:highlight>
                  <a:srgbClr val="FFFFFF"/>
                </a:highlight>
                <a:latin typeface="Times New Roman" panose="02020603050405020304" pitchFamily="18" charset="0"/>
                <a:cs typeface="Times New Roman" panose="02020603050405020304" pitchFamily="18" charset="0"/>
              </a:rPr>
              <a:t>Prinston</a:t>
            </a:r>
            <a:r>
              <a:rPr lang="en-US" sz="1600" b="1" i="0" dirty="0">
                <a:solidFill>
                  <a:srgbClr val="080808"/>
                </a:solidFill>
                <a:effectLst/>
                <a:highlight>
                  <a:srgbClr val="FFFFFF"/>
                </a:highlight>
                <a:latin typeface="Times New Roman" panose="02020603050405020304" pitchFamily="18" charset="0"/>
                <a:cs typeface="Times New Roman" panose="02020603050405020304" pitchFamily="18" charset="0"/>
              </a:rPr>
              <a:t> Smart Engineers</a:t>
            </a:r>
            <a:r>
              <a:rPr lang="en-US" sz="1600" b="0" i="0" dirty="0">
                <a:solidFill>
                  <a:srgbClr val="080808"/>
                </a:solidFill>
                <a:effectLst/>
                <a:highlight>
                  <a:srgbClr val="FFFFFF"/>
                </a:highlight>
                <a:latin typeface="Times New Roman" panose="02020603050405020304" pitchFamily="18" charset="0"/>
                <a:cs typeface="Times New Roman" panose="02020603050405020304" pitchFamily="18" charset="0"/>
              </a:rPr>
              <a:t> is a Mechanical, Electrical, Plumbing Design And IT Service Company, we design, build, construct, supply, install, service and upgrade of Electro-Mechanical Systems &amp; Networks, Utilities and Equipment. PSE scope covers Engineering, Documentation, Submittals Approval, Shop drawings, Coordinating Drawings, Commissioning, Start-Up, As-Built ACC as well as IT services and provides a platform for engineering students to learn industry skills by providing live instructor-led interactive online training.</a:t>
            </a:r>
          </a:p>
          <a:p>
            <a:pPr algn="just">
              <a:lnSpc>
                <a:spcPct val="150000"/>
              </a:lnSpc>
            </a:pPr>
            <a:r>
              <a:rPr lang="en-US" sz="1600" b="0" i="0" dirty="0">
                <a:solidFill>
                  <a:srgbClr val="080808"/>
                </a:solidFill>
                <a:effectLst/>
                <a:highlight>
                  <a:srgbClr val="FFFFFF"/>
                </a:highlight>
                <a:latin typeface="Times New Roman" panose="02020603050405020304" pitchFamily="18" charset="0"/>
                <a:cs typeface="Times New Roman" panose="02020603050405020304" pitchFamily="18" charset="0"/>
              </a:rPr>
              <a:t>For more than 13 years, </a:t>
            </a:r>
            <a:r>
              <a:rPr lang="en-US" sz="1600" b="0" i="0" dirty="0" err="1">
                <a:solidFill>
                  <a:srgbClr val="080808"/>
                </a:solidFill>
                <a:effectLst/>
                <a:highlight>
                  <a:srgbClr val="FFFFFF"/>
                </a:highlight>
                <a:latin typeface="Times New Roman" panose="02020603050405020304" pitchFamily="18" charset="0"/>
                <a:cs typeface="Times New Roman" panose="02020603050405020304" pitchFamily="18" charset="0"/>
              </a:rPr>
              <a:t>Prinston</a:t>
            </a:r>
            <a:r>
              <a:rPr lang="en-US" sz="1600" b="0" i="0" dirty="0">
                <a:solidFill>
                  <a:srgbClr val="080808"/>
                </a:solidFill>
                <a:effectLst/>
                <a:highlight>
                  <a:srgbClr val="FFFFFF"/>
                </a:highlight>
                <a:latin typeface="Times New Roman" panose="02020603050405020304" pitchFamily="18" charset="0"/>
                <a:cs typeface="Times New Roman" panose="02020603050405020304" pitchFamily="18" charset="0"/>
              </a:rPr>
              <a:t> Smart Engineers has offered a wide range of Maintenance &amp; Services in Delhi, many other cities of India we strive to maintain the highest standards while exceeding clients expectations at all level.</a:t>
            </a:r>
          </a:p>
          <a:p>
            <a:pPr algn="just">
              <a:lnSpc>
                <a:spcPct val="150000"/>
              </a:lnSpc>
            </a:pPr>
            <a:r>
              <a:rPr lang="en-US" sz="1600" b="0" i="0" dirty="0">
                <a:solidFill>
                  <a:srgbClr val="080808"/>
                </a:solidFill>
                <a:effectLst/>
                <a:highlight>
                  <a:srgbClr val="FFFFFF"/>
                </a:highlight>
                <a:latin typeface="Times New Roman" panose="02020603050405020304" pitchFamily="18" charset="0"/>
                <a:cs typeface="Times New Roman" panose="02020603050405020304" pitchFamily="18" charset="0"/>
              </a:rPr>
              <a:t>In 2016, PSE expanded our services in Skill development and Training program for Engineering students in different domain.</a:t>
            </a:r>
          </a:p>
          <a:p>
            <a:pPr marL="101600" marR="101600" indent="0">
              <a:lnSpc>
                <a:spcPct val="160000"/>
              </a:lnSpc>
              <a:spcBef>
                <a:spcPts val="800"/>
              </a:spcBef>
              <a:buNone/>
            </a:pPr>
            <a:endParaRPr lang="en-US" sz="1600" dirty="0">
              <a:solidFill>
                <a:srgbClr val="66666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38668" y="179131"/>
            <a:ext cx="8520600" cy="707400"/>
          </a:xfrm>
          <a:prstGeom prst="rect">
            <a:avLst/>
          </a:prstGeom>
        </p:spPr>
        <p:txBody>
          <a:bodyPr spcFirstLastPara="1" wrap="square" lIns="91425" tIns="91425" rIns="91425" bIns="91425" anchor="t" anchorCtr="0">
            <a:normAutofit/>
          </a:bodyPr>
          <a:lstStyle/>
          <a:p>
            <a:r>
              <a:rPr lang="en-IN" sz="2800" dirty="0">
                <a:latin typeface="Times New Roman" panose="02020603050405020304" pitchFamily="18" charset="0"/>
                <a:cs typeface="Times New Roman" panose="02020603050405020304" pitchFamily="18" charset="0"/>
              </a:rPr>
              <a:t>ORGANISATIONAL STRUCTURE of the company</a:t>
            </a:r>
            <a:endParaRPr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23334" y="798901"/>
            <a:ext cx="8297332" cy="3741409"/>
          </a:xfrm>
          <a:prstGeom prst="rect">
            <a:avLst/>
          </a:prstGeom>
          <a:noFill/>
        </p:spPr>
        <p:txBody>
          <a:bodyPr wrap="square" rtlCol="0">
            <a:spAutoFit/>
          </a:bodyPr>
          <a:lstStyle/>
          <a:p>
            <a:pPr>
              <a:lnSpc>
                <a:spcPct val="150000"/>
              </a:lnSpc>
              <a:buFont typeface="Arial" pitchFamily="34" charset="0"/>
              <a:buChar char="•"/>
            </a:pPr>
            <a:r>
              <a:rPr lang="en-US" sz="1600" dirty="0">
                <a:latin typeface="Times New Roman" pitchFamily="18" charset="0"/>
                <a:cs typeface="Times New Roman" pitchFamily="18" charset="0"/>
              </a:rPr>
              <a:t> The organization has a right mix of professionals as stakeholders to help serve their clients with best of their capability and at par with industry standards. </a:t>
            </a:r>
          </a:p>
          <a:p>
            <a:pPr>
              <a:lnSpc>
                <a:spcPct val="150000"/>
              </a:lnSpc>
              <a:buFont typeface="Arial" pitchFamily="34" charset="0"/>
              <a:buChar char="•"/>
            </a:pPr>
            <a:r>
              <a:rPr lang="en-US" sz="1600" dirty="0">
                <a:latin typeface="Times New Roman" pitchFamily="18" charset="0"/>
                <a:cs typeface="Times New Roman" pitchFamily="18" charset="0"/>
              </a:rPr>
              <a:t> They have young, enthusiastic, passionate and creative Professionals to develop technological innovations in the field of mobile technologies, web applications as well as Business and Enterprise solution. </a:t>
            </a:r>
          </a:p>
          <a:p>
            <a:pPr>
              <a:lnSpc>
                <a:spcPct val="150000"/>
              </a:lnSpc>
              <a:buFont typeface="Arial" pitchFamily="34" charset="0"/>
              <a:buChar char="•"/>
            </a:pPr>
            <a:r>
              <a:rPr lang="en-US" sz="1600" dirty="0">
                <a:latin typeface="Times New Roman" pitchFamily="18" charset="0"/>
                <a:cs typeface="Times New Roman" pitchFamily="18" charset="0"/>
              </a:rPr>
              <a:t> Motto of the organization is “Collaborate with our clients to provide them with best Technological solution hence creating Good Present and Better Future for our client, which will bring a cascading positive effect in their business shape as well”. </a:t>
            </a:r>
          </a:p>
          <a:p>
            <a:pPr>
              <a:lnSpc>
                <a:spcPct val="150000"/>
              </a:lnSpc>
              <a:buFont typeface="Arial" pitchFamily="34" charset="0"/>
              <a:buChar char="•"/>
            </a:pPr>
            <a:r>
              <a:rPr lang="en-US" sz="1600" dirty="0">
                <a:latin typeface="Times New Roman" pitchFamily="18" charset="0"/>
                <a:cs typeface="Times New Roman" pitchFamily="18" charset="0"/>
              </a:rPr>
              <a:t> Providing a complete suite of technical solutions is not just a tag line, it is the vision for their clients and for themselves. They strive hard to achieve 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8756-9EE5-538F-E380-AED3E72012E8}"/>
              </a:ext>
            </a:extLst>
          </p:cNvPr>
          <p:cNvSpPr>
            <a:spLocks noGrp="1"/>
          </p:cNvSpPr>
          <p:nvPr>
            <p:ph type="title"/>
          </p:nvPr>
        </p:nvSpPr>
        <p:spPr>
          <a:xfrm>
            <a:off x="311700" y="108038"/>
            <a:ext cx="8520600" cy="707400"/>
          </a:xfrm>
        </p:spPr>
        <p:txBody>
          <a:bodyPr>
            <a:normAutofit/>
          </a:bodyPr>
          <a:lstStyle/>
          <a:p>
            <a:r>
              <a:rPr lang="en-IN" sz="2800" dirty="0">
                <a:latin typeface="Times New Roman" panose="02020603050405020304" pitchFamily="18" charset="0"/>
                <a:cs typeface="Times New Roman" panose="02020603050405020304" pitchFamily="18" charset="0"/>
              </a:rPr>
              <a:t>SERVICES provided by the company </a:t>
            </a:r>
          </a:p>
        </p:txBody>
      </p:sp>
      <p:sp>
        <p:nvSpPr>
          <p:cNvPr id="3" name="Text Placeholder 2">
            <a:extLst>
              <a:ext uri="{FF2B5EF4-FFF2-40B4-BE49-F238E27FC236}">
                <a16:creationId xmlns:a16="http://schemas.microsoft.com/office/drawing/2014/main" id="{46801469-A845-1405-DDDE-2BCB7DB60D98}"/>
              </a:ext>
            </a:extLst>
          </p:cNvPr>
          <p:cNvSpPr>
            <a:spLocks noGrp="1"/>
          </p:cNvSpPr>
          <p:nvPr>
            <p:ph type="body" idx="1"/>
          </p:nvPr>
        </p:nvSpPr>
        <p:spPr>
          <a:xfrm>
            <a:off x="311700" y="648319"/>
            <a:ext cx="8520600" cy="4387143"/>
          </a:xfrm>
        </p:spPr>
        <p:txBody>
          <a:bodyPr>
            <a:normAutofit fontScale="92500"/>
          </a:bodyPr>
          <a:lstStyle/>
          <a:p>
            <a:pPr marL="114300" indent="0">
              <a:lnSpc>
                <a:spcPct val="150000"/>
              </a:lnSpc>
              <a:buNone/>
            </a:pPr>
            <a:r>
              <a:rPr lang="en-US" dirty="0">
                <a:solidFill>
                  <a:srgbClr val="000000"/>
                </a:solidFill>
                <a:latin typeface="Times New Roman" pitchFamily="18" charset="0"/>
                <a:cs typeface="Times New Roman" pitchFamily="18" charset="0"/>
              </a:rPr>
              <a:t>• </a:t>
            </a:r>
            <a:r>
              <a:rPr lang="en-US" sz="2200" dirty="0">
                <a:solidFill>
                  <a:srgbClr val="000000"/>
                </a:solidFill>
                <a:latin typeface="Times New Roman" pitchFamily="18" charset="0"/>
                <a:cs typeface="Times New Roman" pitchFamily="18" charset="0"/>
              </a:rPr>
              <a:t>Core Java and Advanced Java </a:t>
            </a:r>
          </a:p>
          <a:p>
            <a:pPr marL="114300" indent="0">
              <a:lnSpc>
                <a:spcPct val="150000"/>
              </a:lnSpc>
              <a:buNone/>
            </a:pPr>
            <a:r>
              <a:rPr lang="en-US" sz="2200" dirty="0">
                <a:solidFill>
                  <a:srgbClr val="000000"/>
                </a:solidFill>
                <a:latin typeface="Times New Roman" pitchFamily="18" charset="0"/>
                <a:cs typeface="Times New Roman" pitchFamily="18" charset="0"/>
              </a:rPr>
              <a:t>• Web services and development </a:t>
            </a:r>
          </a:p>
          <a:p>
            <a:pPr marL="114300" indent="0">
              <a:lnSpc>
                <a:spcPct val="150000"/>
              </a:lnSpc>
              <a:buNone/>
            </a:pPr>
            <a:r>
              <a:rPr lang="en-US" sz="2200" dirty="0">
                <a:solidFill>
                  <a:srgbClr val="000000"/>
                </a:solidFill>
                <a:latin typeface="Times New Roman" pitchFamily="18" charset="0"/>
                <a:cs typeface="Times New Roman" pitchFamily="18" charset="0"/>
              </a:rPr>
              <a:t>• Dot Net Framework </a:t>
            </a:r>
          </a:p>
          <a:p>
            <a:pPr marL="114300" indent="0">
              <a:lnSpc>
                <a:spcPct val="150000"/>
              </a:lnSpc>
              <a:buNone/>
            </a:pPr>
            <a:r>
              <a:rPr lang="en-US" sz="2200" dirty="0">
                <a:solidFill>
                  <a:srgbClr val="000000"/>
                </a:solidFill>
                <a:latin typeface="Times New Roman" pitchFamily="18" charset="0"/>
                <a:cs typeface="Times New Roman" pitchFamily="18" charset="0"/>
              </a:rPr>
              <a:t>• Python </a:t>
            </a:r>
          </a:p>
          <a:p>
            <a:pPr marL="114300" indent="0">
              <a:lnSpc>
                <a:spcPct val="150000"/>
              </a:lnSpc>
              <a:buNone/>
            </a:pPr>
            <a:r>
              <a:rPr lang="en-US" sz="2200" dirty="0">
                <a:solidFill>
                  <a:srgbClr val="000000"/>
                </a:solidFill>
                <a:latin typeface="Times New Roman" pitchFamily="18" charset="0"/>
                <a:cs typeface="Times New Roman" pitchFamily="18" charset="0"/>
              </a:rPr>
              <a:t>• Selenium Testing</a:t>
            </a:r>
          </a:p>
          <a:p>
            <a:pPr marL="114300" indent="0">
              <a:lnSpc>
                <a:spcPct val="150000"/>
              </a:lnSpc>
              <a:buNone/>
            </a:pPr>
            <a:r>
              <a:rPr lang="en-US" sz="2200" dirty="0">
                <a:solidFill>
                  <a:srgbClr val="000000"/>
                </a:solidFill>
                <a:latin typeface="Times New Roman" pitchFamily="18" charset="0"/>
                <a:cs typeface="Times New Roman" pitchFamily="18" charset="0"/>
              </a:rPr>
              <a:t>• Conference / Event Management Service </a:t>
            </a:r>
          </a:p>
          <a:p>
            <a:pPr marL="114300" indent="0">
              <a:lnSpc>
                <a:spcPct val="150000"/>
              </a:lnSpc>
              <a:buNone/>
            </a:pPr>
            <a:r>
              <a:rPr lang="en-US" sz="2200" dirty="0">
                <a:solidFill>
                  <a:srgbClr val="000000"/>
                </a:solidFill>
                <a:latin typeface="Times New Roman" pitchFamily="18" charset="0"/>
                <a:cs typeface="Times New Roman" pitchFamily="18" charset="0"/>
              </a:rPr>
              <a:t>• Academic Project Guidance </a:t>
            </a:r>
          </a:p>
          <a:p>
            <a:pPr marL="114300" indent="0">
              <a:lnSpc>
                <a:spcPct val="150000"/>
              </a:lnSpc>
              <a:buNone/>
            </a:pPr>
            <a:r>
              <a:rPr lang="en-US" sz="2200" dirty="0">
                <a:solidFill>
                  <a:srgbClr val="000000"/>
                </a:solidFill>
                <a:latin typeface="Times New Roman" pitchFamily="18" charset="0"/>
                <a:cs typeface="Times New Roman" pitchFamily="18" charset="0"/>
              </a:rPr>
              <a:t>• On The Job Training </a:t>
            </a:r>
          </a:p>
          <a:p>
            <a:pPr marL="114300" indent="0">
              <a:lnSpc>
                <a:spcPct val="150000"/>
              </a:lnSpc>
              <a:buNone/>
            </a:pPr>
            <a:r>
              <a:rPr lang="en-US" sz="2200" dirty="0">
                <a:solidFill>
                  <a:srgbClr val="000000"/>
                </a:solidFill>
                <a:latin typeface="Times New Roman" pitchFamily="18" charset="0"/>
                <a:cs typeface="Times New Roman" pitchFamily="18" charset="0"/>
              </a:rPr>
              <a:t>• Software Training</a:t>
            </a:r>
            <a:endParaRPr lang="en-IN" sz="22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659171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8E099-1C32-6874-32FE-994F7AB9E937}"/>
              </a:ext>
            </a:extLst>
          </p:cNvPr>
          <p:cNvSpPr>
            <a:spLocks noGrp="1"/>
          </p:cNvSpPr>
          <p:nvPr>
            <p:ph type="title"/>
          </p:nvPr>
        </p:nvSpPr>
        <p:spPr>
          <a:xfrm>
            <a:off x="304801" y="104063"/>
            <a:ext cx="8411262" cy="707400"/>
          </a:xfrm>
        </p:spPr>
        <p:txBody>
          <a:bodyPr>
            <a:normAutofit/>
          </a:bodyPr>
          <a:lstStyle/>
          <a:p>
            <a:r>
              <a:rPr lang="en-IN" sz="2800" dirty="0">
                <a:latin typeface="Times New Roman" panose="02020603050405020304" pitchFamily="18" charset="0"/>
                <a:cs typeface="Times New Roman" panose="02020603050405020304" pitchFamily="18" charset="0"/>
              </a:rPr>
              <a:t>BASIC TRAINING</a:t>
            </a:r>
          </a:p>
        </p:txBody>
      </p:sp>
      <p:sp>
        <p:nvSpPr>
          <p:cNvPr id="3" name="Text Placeholder 2">
            <a:extLst>
              <a:ext uri="{FF2B5EF4-FFF2-40B4-BE49-F238E27FC236}">
                <a16:creationId xmlns:a16="http://schemas.microsoft.com/office/drawing/2014/main" id="{6BC4C32C-C20F-519B-C75E-8CD0CA343191}"/>
              </a:ext>
            </a:extLst>
          </p:cNvPr>
          <p:cNvSpPr>
            <a:spLocks noGrp="1"/>
          </p:cNvSpPr>
          <p:nvPr>
            <p:ph type="body" idx="1"/>
          </p:nvPr>
        </p:nvSpPr>
        <p:spPr>
          <a:xfrm>
            <a:off x="318599" y="613469"/>
            <a:ext cx="8520600" cy="3916562"/>
          </a:xfrm>
        </p:spPr>
        <p:txBody>
          <a:bodyPr>
            <a:noAutofit/>
          </a:bodyPr>
          <a:lstStyle/>
          <a:p>
            <a:pPr marL="114300" indent="0" algn="just">
              <a:lnSpc>
                <a:spcPct val="120000"/>
              </a:lnSpc>
              <a:buNone/>
            </a:pPr>
            <a:r>
              <a:rPr lang="en-US" sz="2000" dirty="0">
                <a:solidFill>
                  <a:srgbClr val="000000"/>
                </a:solidFill>
                <a:latin typeface="Times New Roman" panose="02020603050405020304" pitchFamily="18" charset="0"/>
                <a:cs typeface="Times New Roman" panose="02020603050405020304" pitchFamily="18" charset="0"/>
              </a:rPr>
              <a:t>As part of the internship, the training on full stack web development covered various essential technologies.</a:t>
            </a:r>
          </a:p>
          <a:p>
            <a:pPr algn="just">
              <a:lnSpc>
                <a:spcPct val="150000"/>
              </a:lnSpc>
              <a:buFont typeface="Arial"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HTML: It is used to create and structure content on the web.</a:t>
            </a:r>
          </a:p>
          <a:p>
            <a:pPr algn="just">
              <a:lnSpc>
                <a:spcPct val="150000"/>
              </a:lnSpc>
              <a:buFont typeface="Arial"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CSS and Bootstrap: Used to style web pages while Bootstrap is used to develop responsive, mobile-first applications.</a:t>
            </a:r>
          </a:p>
          <a:p>
            <a:pPr algn="just">
              <a:lnSpc>
                <a:spcPct val="150000"/>
              </a:lnSpc>
              <a:buFont typeface="Arial"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JavaScript: A programming language for creating interactive and dynamic web pages.</a:t>
            </a:r>
          </a:p>
          <a:p>
            <a:pPr algn="just">
              <a:lnSpc>
                <a:spcPct val="150000"/>
              </a:lnSpc>
              <a:buFont typeface="Arial" pitchFamily="34" charset="0"/>
              <a:buChar char="•"/>
            </a:pPr>
            <a:r>
              <a:rPr lang="en-US" sz="2000" dirty="0" err="1">
                <a:solidFill>
                  <a:srgbClr val="000000"/>
                </a:solidFill>
                <a:latin typeface="Times New Roman" panose="02020603050405020304" pitchFamily="18" charset="0"/>
                <a:cs typeface="Times New Roman" panose="02020603050405020304" pitchFamily="18" charset="0"/>
              </a:rPr>
              <a:t>GitHub</a:t>
            </a:r>
            <a:r>
              <a:rPr lang="en-US" sz="2000" dirty="0">
                <a:solidFill>
                  <a:srgbClr val="000000"/>
                </a:solidFill>
                <a:latin typeface="Times New Roman" panose="02020603050405020304" pitchFamily="18" charset="0"/>
                <a:cs typeface="Times New Roman" panose="02020603050405020304" pitchFamily="18" charset="0"/>
              </a:rPr>
              <a:t>: A platform for version control and collaboration, allowing multiple developers to work on the same codebase using </a:t>
            </a:r>
            <a:r>
              <a:rPr lang="en-US" sz="2000" dirty="0" err="1">
                <a:solidFill>
                  <a:srgbClr val="000000"/>
                </a:solidFill>
                <a:latin typeface="Times New Roman" panose="02020603050405020304" pitchFamily="18" charset="0"/>
                <a:cs typeface="Times New Roman" panose="02020603050405020304" pitchFamily="18" charset="0"/>
              </a:rPr>
              <a:t>Git</a:t>
            </a:r>
            <a:r>
              <a:rPr lang="en-US" sz="2000" dirty="0">
                <a:solidFill>
                  <a:srgbClr val="000000"/>
                </a:solidFill>
                <a:latin typeface="Times New Roman" panose="02020603050405020304" pitchFamily="18" charset="0"/>
                <a:cs typeface="Times New Roman" panose="02020603050405020304" pitchFamily="18" charset="0"/>
              </a:rPr>
              <a:t>.</a:t>
            </a: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047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74A9-15EB-19EF-42F9-D53061C10783}"/>
              </a:ext>
            </a:extLst>
          </p:cNvPr>
          <p:cNvSpPr>
            <a:spLocks noGrp="1"/>
          </p:cNvSpPr>
          <p:nvPr>
            <p:ph type="title"/>
          </p:nvPr>
        </p:nvSpPr>
        <p:spPr>
          <a:xfrm>
            <a:off x="383821" y="80815"/>
            <a:ext cx="8386485" cy="707400"/>
          </a:xfrm>
        </p:spPr>
        <p:txBody>
          <a:bodyPr>
            <a:normAutofit/>
          </a:bodyPr>
          <a:lstStyle/>
          <a:p>
            <a:r>
              <a:rPr lang="en-IN" sz="2800" dirty="0">
                <a:latin typeface="Times New Roman" panose="02020603050405020304" pitchFamily="18" charset="0"/>
                <a:cs typeface="Times New Roman" panose="02020603050405020304" pitchFamily="18" charset="0"/>
              </a:rPr>
              <a:t>BASIC TRAINING</a:t>
            </a:r>
          </a:p>
        </p:txBody>
      </p:sp>
      <p:sp>
        <p:nvSpPr>
          <p:cNvPr id="3" name="Text Placeholder 2">
            <a:extLst>
              <a:ext uri="{FF2B5EF4-FFF2-40B4-BE49-F238E27FC236}">
                <a16:creationId xmlns:a16="http://schemas.microsoft.com/office/drawing/2014/main" id="{16A74EC2-A756-57E6-06D0-3D7F33761F22}"/>
              </a:ext>
            </a:extLst>
          </p:cNvPr>
          <p:cNvSpPr>
            <a:spLocks noGrp="1"/>
          </p:cNvSpPr>
          <p:nvPr>
            <p:ph type="body" idx="1"/>
          </p:nvPr>
        </p:nvSpPr>
        <p:spPr>
          <a:xfrm>
            <a:off x="261824" y="605335"/>
            <a:ext cx="8520600" cy="4202239"/>
          </a:xfrm>
        </p:spPr>
        <p:txBody>
          <a:bodyPr>
            <a:noAutofit/>
          </a:bodyPr>
          <a:lstStyle/>
          <a:p>
            <a:pPr marL="227013" indent="-227013" algn="just">
              <a:lnSpc>
                <a:spcPct val="150000"/>
              </a:lnSpc>
              <a:buFont typeface="Arial"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DOM Manipulation: Using JavaScript to dynamically change the content and structure of a webpage by interacting with the DOM.</a:t>
            </a:r>
          </a:p>
          <a:p>
            <a:pPr marL="227013" indent="-227013" algn="just">
              <a:lnSpc>
                <a:spcPct val="150000"/>
              </a:lnSpc>
              <a:buFont typeface="Arial"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Node.js: A runtime environment that allows the execution of JavaScript code on the server side, facilitating server-side scripting.</a:t>
            </a:r>
          </a:p>
          <a:p>
            <a:pPr marL="227013" indent="-227013" algn="just">
              <a:lnSpc>
                <a:spcPct val="150000"/>
              </a:lnSpc>
              <a:buFont typeface="Arial"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DBMS: Using SQL to query relational databases with CRUD operations.</a:t>
            </a:r>
          </a:p>
          <a:p>
            <a:pPr marL="227013" indent="-227013" algn="just">
              <a:lnSpc>
                <a:spcPct val="150000"/>
              </a:lnSpc>
              <a:buFont typeface="Arial"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React.js: A JavaScript library for building user interfaces, through reusable components.</a:t>
            </a:r>
          </a:p>
          <a:p>
            <a:pPr marL="227013" indent="-227013" algn="just">
              <a:lnSpc>
                <a:spcPct val="150000"/>
              </a:lnSpc>
              <a:buFont typeface="Arial"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Deployment: The process of making a web application available to users by hosting it on a server or a cloud platform.</a:t>
            </a:r>
          </a:p>
        </p:txBody>
      </p:sp>
    </p:spTree>
    <p:extLst>
      <p:ext uri="{BB962C8B-B14F-4D97-AF65-F5344CB8AC3E}">
        <p14:creationId xmlns:p14="http://schemas.microsoft.com/office/powerpoint/2010/main" val="2089862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AC59-E401-1FA8-C285-543A40FEDD42}"/>
              </a:ext>
            </a:extLst>
          </p:cNvPr>
          <p:cNvSpPr>
            <a:spLocks noGrp="1"/>
          </p:cNvSpPr>
          <p:nvPr>
            <p:ph type="title"/>
          </p:nvPr>
        </p:nvSpPr>
        <p:spPr>
          <a:xfrm>
            <a:off x="164878" y="239548"/>
            <a:ext cx="4141115" cy="608350"/>
          </a:xfrm>
        </p:spPr>
        <p:txBody>
          <a:bodyPr>
            <a:normAutofit fontScale="90000"/>
          </a:bodyPr>
          <a:lstStyle/>
          <a:p>
            <a:pPr algn="ctr"/>
            <a:r>
              <a:rPr lang="en-IN" sz="2800" dirty="0">
                <a:latin typeface="Times New Roman" panose="02020603050405020304" pitchFamily="18" charset="0"/>
                <a:cs typeface="Times New Roman" panose="02020603050405020304" pitchFamily="18" charset="0"/>
                <a:sym typeface="Arial"/>
              </a:rPr>
              <a:t>INTERNSHIP TIMELINE</a:t>
            </a:r>
          </a:p>
        </p:txBody>
      </p:sp>
      <p:sp>
        <p:nvSpPr>
          <p:cNvPr id="3" name="Text Placeholder 2">
            <a:extLst>
              <a:ext uri="{FF2B5EF4-FFF2-40B4-BE49-F238E27FC236}">
                <a16:creationId xmlns:a16="http://schemas.microsoft.com/office/drawing/2014/main" id="{047CE4EF-87F4-2D01-F8EB-923CB57C7DAE}"/>
              </a:ext>
            </a:extLst>
          </p:cNvPr>
          <p:cNvSpPr>
            <a:spLocks noGrp="1"/>
          </p:cNvSpPr>
          <p:nvPr>
            <p:ph type="body" idx="1"/>
          </p:nvPr>
        </p:nvSpPr>
        <p:spPr>
          <a:xfrm>
            <a:off x="382384" y="864524"/>
            <a:ext cx="8350163" cy="3823853"/>
          </a:xfrm>
        </p:spPr>
        <p:txBody>
          <a:bodyPr>
            <a:normAutofit/>
          </a:bodyPr>
          <a:lstStyle/>
          <a:p>
            <a:pPr marL="114300" indent="0" algn="just">
              <a:buNone/>
            </a:pPr>
            <a:r>
              <a:rPr lang="en-US" sz="2000" dirty="0">
                <a:solidFill>
                  <a:srgbClr val="000000"/>
                </a:solidFill>
                <a:latin typeface="Times New Roman" pitchFamily="18" charset="0"/>
                <a:cs typeface="Times New Roman" pitchFamily="18" charset="0"/>
              </a:rPr>
              <a:t>The internship on </a:t>
            </a:r>
            <a:r>
              <a:rPr lang="en-US" sz="2000" b="1" dirty="0">
                <a:solidFill>
                  <a:srgbClr val="000000"/>
                </a:solidFill>
                <a:latin typeface="Times New Roman" pitchFamily="18" charset="0"/>
                <a:cs typeface="Times New Roman" pitchFamily="18" charset="0"/>
              </a:rPr>
              <a:t>Full Stack Web Development</a:t>
            </a:r>
            <a:r>
              <a:rPr lang="en-US" sz="2000" dirty="0">
                <a:solidFill>
                  <a:srgbClr val="000000"/>
                </a:solidFill>
                <a:latin typeface="Times New Roman" pitchFamily="18" charset="0"/>
                <a:cs typeface="Times New Roman" pitchFamily="18" charset="0"/>
              </a:rPr>
              <a:t>, </a:t>
            </a:r>
            <a:r>
              <a:rPr lang="en-US" sz="2000" dirty="0" err="1">
                <a:solidFill>
                  <a:srgbClr val="000000"/>
                </a:solidFill>
                <a:latin typeface="Times New Roman" pitchFamily="18" charset="0"/>
                <a:cs typeface="Times New Roman" pitchFamily="18" charset="0"/>
              </a:rPr>
              <a:t>organised</a:t>
            </a:r>
            <a:r>
              <a:rPr lang="en-US" sz="2000" dirty="0">
                <a:solidFill>
                  <a:srgbClr val="000000"/>
                </a:solidFill>
                <a:latin typeface="Times New Roman" pitchFamily="18" charset="0"/>
                <a:cs typeface="Times New Roman" pitchFamily="18" charset="0"/>
              </a:rPr>
              <a:t> and handled by </a:t>
            </a:r>
            <a:r>
              <a:rPr lang="en-US" sz="2000" b="1" dirty="0" err="1">
                <a:solidFill>
                  <a:srgbClr val="000000"/>
                </a:solidFill>
                <a:latin typeface="Times New Roman" pitchFamily="18" charset="0"/>
                <a:cs typeface="Times New Roman" pitchFamily="18" charset="0"/>
              </a:rPr>
              <a:t>Prinston</a:t>
            </a:r>
            <a:r>
              <a:rPr lang="en-US" sz="2000" b="1" dirty="0">
                <a:solidFill>
                  <a:srgbClr val="000000"/>
                </a:solidFill>
                <a:latin typeface="Times New Roman" pitchFamily="18" charset="0"/>
                <a:cs typeface="Times New Roman" pitchFamily="18" charset="0"/>
              </a:rPr>
              <a:t> Smart Engineers</a:t>
            </a:r>
            <a:r>
              <a:rPr lang="en-US" sz="2000" dirty="0">
                <a:solidFill>
                  <a:srgbClr val="000000"/>
                </a:solidFill>
                <a:latin typeface="Times New Roman" pitchFamily="18" charset="0"/>
                <a:cs typeface="Times New Roman" pitchFamily="18" charset="0"/>
              </a:rPr>
              <a:t> was held from 27th October, 2023 to 1st December, 2023.</a:t>
            </a:r>
          </a:p>
          <a:p>
            <a:pPr marL="114300" indent="0" algn="just">
              <a:buNone/>
            </a:pPr>
            <a:r>
              <a:rPr lang="en-US" sz="2000" dirty="0">
                <a:solidFill>
                  <a:srgbClr val="000000"/>
                </a:solidFill>
                <a:latin typeface="Times New Roman" pitchFamily="18" charset="0"/>
                <a:cs typeface="Times New Roman" pitchFamily="18" charset="0"/>
              </a:rPr>
              <a:t>The timeline of the internship is as follows:</a:t>
            </a:r>
          </a:p>
          <a:p>
            <a:pPr algn="just">
              <a:buFont typeface="Arial" pitchFamily="34" charset="0"/>
              <a:buChar char="•"/>
            </a:pPr>
            <a:r>
              <a:rPr lang="en-US" sz="2000" b="1" dirty="0">
                <a:solidFill>
                  <a:srgbClr val="000000"/>
                </a:solidFill>
                <a:latin typeface="Times New Roman" pitchFamily="18" charset="0"/>
                <a:cs typeface="Times New Roman" pitchFamily="18" charset="0"/>
              </a:rPr>
              <a:t>Week 1:</a:t>
            </a:r>
            <a:r>
              <a:rPr lang="en-US" sz="2000" dirty="0">
                <a:solidFill>
                  <a:srgbClr val="000000"/>
                </a:solidFill>
                <a:latin typeface="Times New Roman" pitchFamily="18" charset="0"/>
                <a:cs typeface="Times New Roman" pitchFamily="18" charset="0"/>
              </a:rPr>
              <a:t> Introduction to Web Development, Client-Server Architecture, HTML5 ,CSS, Bootstrap.</a:t>
            </a:r>
          </a:p>
          <a:p>
            <a:pPr algn="just">
              <a:buFont typeface="Arial" pitchFamily="34" charset="0"/>
              <a:buChar char="•"/>
            </a:pPr>
            <a:r>
              <a:rPr lang="en-US" sz="2000" b="1" dirty="0">
                <a:solidFill>
                  <a:srgbClr val="000000"/>
                </a:solidFill>
                <a:latin typeface="Times New Roman" pitchFamily="18" charset="0"/>
                <a:cs typeface="Times New Roman" pitchFamily="18" charset="0"/>
              </a:rPr>
              <a:t>Week 2:</a:t>
            </a:r>
            <a:r>
              <a:rPr lang="en-US" sz="2000" dirty="0">
                <a:solidFill>
                  <a:srgbClr val="000000"/>
                </a:solidFill>
                <a:latin typeface="Times New Roman" pitchFamily="18" charset="0"/>
                <a:cs typeface="Times New Roman" pitchFamily="18" charset="0"/>
              </a:rPr>
              <a:t> JavaScript Fundamentals, DOM Manipulation, </a:t>
            </a:r>
            <a:r>
              <a:rPr lang="en-US" sz="2000" dirty="0" err="1">
                <a:solidFill>
                  <a:srgbClr val="000000"/>
                </a:solidFill>
                <a:latin typeface="Times New Roman" pitchFamily="18" charset="0"/>
                <a:cs typeface="Times New Roman" pitchFamily="18" charset="0"/>
              </a:rPr>
              <a:t>GitHub</a:t>
            </a:r>
            <a:r>
              <a:rPr lang="en-US" sz="2000" dirty="0">
                <a:solidFill>
                  <a:srgbClr val="000000"/>
                </a:solidFill>
                <a:latin typeface="Times New Roman" pitchFamily="18" charset="0"/>
                <a:cs typeface="Times New Roman" pitchFamily="18" charset="0"/>
              </a:rPr>
              <a:t>, Node.js.</a:t>
            </a:r>
          </a:p>
          <a:p>
            <a:pPr algn="just">
              <a:buFont typeface="Arial" pitchFamily="34" charset="0"/>
              <a:buChar char="•"/>
            </a:pPr>
            <a:r>
              <a:rPr lang="en-US" sz="2000" b="1" dirty="0">
                <a:solidFill>
                  <a:srgbClr val="000000"/>
                </a:solidFill>
                <a:latin typeface="Times New Roman" pitchFamily="18" charset="0"/>
                <a:cs typeface="Times New Roman" pitchFamily="18" charset="0"/>
              </a:rPr>
              <a:t>Week 3: </a:t>
            </a:r>
            <a:r>
              <a:rPr lang="en-US" sz="2000" dirty="0">
                <a:solidFill>
                  <a:srgbClr val="000000"/>
                </a:solidFill>
                <a:latin typeface="Times New Roman" pitchFamily="18" charset="0"/>
                <a:cs typeface="Times New Roman" pitchFamily="18" charset="0"/>
              </a:rPr>
              <a:t>SQL, React.js, Deploying applications.</a:t>
            </a:r>
          </a:p>
          <a:p>
            <a:pPr algn="just">
              <a:buFont typeface="Arial" pitchFamily="34" charset="0"/>
              <a:buChar char="•"/>
            </a:pPr>
            <a:r>
              <a:rPr lang="en-US" sz="2000" b="1" dirty="0">
                <a:solidFill>
                  <a:srgbClr val="000000"/>
                </a:solidFill>
                <a:latin typeface="Times New Roman" pitchFamily="18" charset="0"/>
                <a:cs typeface="Times New Roman" pitchFamily="18" charset="0"/>
              </a:rPr>
              <a:t>Week 4: </a:t>
            </a:r>
            <a:r>
              <a:rPr lang="en-US" sz="2000" dirty="0">
                <a:solidFill>
                  <a:srgbClr val="000000"/>
                </a:solidFill>
                <a:latin typeface="Times New Roman" pitchFamily="18" charset="0"/>
                <a:cs typeface="Times New Roman" pitchFamily="18" charset="0"/>
              </a:rPr>
              <a:t>Assigning a group project, Implementation of the project, Review, Conclusion and Next Steps .</a:t>
            </a:r>
            <a:endParaRPr lang="en-US" sz="2000" b="1" dirty="0">
              <a:solidFill>
                <a:srgbClr val="000000"/>
              </a:solidFill>
              <a:latin typeface="Times New Roman" pitchFamily="18" charset="0"/>
              <a:cs typeface="Times New Roman" pitchFamily="18" charset="0"/>
            </a:endParaRPr>
          </a:p>
          <a:p>
            <a:pPr algn="just">
              <a:buFont typeface="Arial" pitchFamily="34" charset="0"/>
              <a:buChar char="•"/>
            </a:pPr>
            <a:endParaRPr lang="en-US" sz="2000" dirty="0">
              <a:latin typeface="Times New Roman" pitchFamily="18" charset="0"/>
              <a:cs typeface="Times New Roman" pitchFamily="18" charset="0"/>
            </a:endParaRPr>
          </a:p>
          <a:p>
            <a:pPr marL="114300" indent="0" algn="just">
              <a:buNone/>
            </a:pPr>
            <a:endParaRPr lang="en-US" sz="1600" dirty="0"/>
          </a:p>
          <a:p>
            <a:pPr marL="11430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389323"/>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2481</TotalTime>
  <Words>1339</Words>
  <Application>Microsoft Office PowerPoint</Application>
  <PresentationFormat>On-screen Show (16:9)</PresentationFormat>
  <Paragraphs>119</Paragraphs>
  <Slides>17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Lato</vt:lpstr>
      <vt:lpstr>Arial</vt:lpstr>
      <vt:lpstr>PT Sans Narrow</vt:lpstr>
      <vt:lpstr>Open Sans</vt:lpstr>
      <vt:lpstr>Wingdings</vt:lpstr>
      <vt:lpstr>Times New Roman</vt:lpstr>
      <vt:lpstr>Tropic</vt:lpstr>
      <vt:lpstr>PowerPoint Presentation</vt:lpstr>
      <vt:lpstr>CONTENTS</vt:lpstr>
      <vt:lpstr>Introduction   </vt:lpstr>
      <vt:lpstr>ABOUT THE COMPANY</vt:lpstr>
      <vt:lpstr>ORGANISATIONAL STRUCTURE of the company</vt:lpstr>
      <vt:lpstr>SERVICES provided by the company </vt:lpstr>
      <vt:lpstr>BASIC TRAINING</vt:lpstr>
      <vt:lpstr>BASIC TRAINING</vt:lpstr>
      <vt:lpstr>INTERNSHIP TIMELINE</vt:lpstr>
      <vt:lpstr>Problem statement</vt:lpstr>
      <vt:lpstr>PowerPoint Presentation</vt:lpstr>
      <vt:lpstr>BACK END TASKS</vt:lpstr>
      <vt:lpstr>PowerPoint Presentation</vt:lpstr>
      <vt:lpstr>PowerPoint Presentation</vt:lpstr>
      <vt:lpstr>PowerPoint Presentation</vt:lpstr>
      <vt:lpstr>MODULES INCLUDED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BANGALORE INSTITUTE OF TECHNOLOGY K.R ROAD,V.V PURAM,BANGALORE-560004       An Internship on        “AI/ML/PYTHON”     AT         “TECHNOLOGICS”</dc:title>
  <dc:creator>PRAMOD N</dc:creator>
  <cp:lastModifiedBy>Shreyas P 85</cp:lastModifiedBy>
  <cp:revision>90</cp:revision>
  <dcterms:modified xsi:type="dcterms:W3CDTF">2024-06-17T20:50:26Z</dcterms:modified>
</cp:coreProperties>
</file>