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handoutMasters/handoutMaster1.xml" ContentType="application/vnd.openxmlformats-officedocument.presentationml.handoutMaster+xml"/>
  <Override PartName="/ppt/media/image2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</p:sldIdLst>
  <p:sldSz cx="12192000" cy="6858000"/>
  <p:notesSz cx="6858000" cy="9144000"/>
  <p:embeddedFontLst>
    <p:embeddedFont>
      <p:font typeface="Manrope SemiBold" charset="0"/>
      <p:bold r:id="rId18"/>
    </p:embeddedFont>
    <p:embeddedFont>
      <p:font typeface="Roboto Black" panose="02000000000000000000" charset="0"/>
      <p:bold r:id="rId19"/>
    </p:embeddedFont>
  </p:embeddedFontLst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79976"/>
    <a:srgbClr val="526AAB"/>
    <a:srgbClr val="FEF4F0"/>
    <a:srgbClr val="FEF7F4"/>
    <a:srgbClr val="FDF2ED"/>
    <a:srgbClr val="FFF9F7"/>
    <a:srgbClr val="F7F6FB"/>
    <a:srgbClr val="62BCE4"/>
    <a:srgbClr val="78CB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62" autoAdjust="0"/>
  </p:normalViewPr>
  <p:slideViewPr>
    <p:cSldViewPr snapToGrid="0" showGuides="1">
      <p:cViewPr varScale="1">
        <p:scale>
          <a:sx n="104" d="100"/>
          <a:sy n="104" d="100"/>
        </p:scale>
        <p:origin x="75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1.xml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anrope SemiBold" charset="0"/>
              <a:ea typeface="Manrope SemiBold" charset="0"/>
              <a:cs typeface="Roboto Black" panose="02000000000000000000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Manrope SemiBold" charset="0"/>
                <a:ea typeface="Manrope SemiBold" charset="0"/>
                <a:cs typeface="Roboto Black" panose="02000000000000000000" charset="0"/>
              </a:rPr>
            </a:fld>
            <a:endParaRPr lang="zh-CN" altLang="en-US">
              <a:latin typeface="Manrope SemiBold" charset="0"/>
              <a:ea typeface="Manrope SemiBold" charset="0"/>
              <a:cs typeface="Roboto Black" panose="02000000000000000000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anrope SemiBold" charset="0"/>
              <a:ea typeface="Manrope SemiBold" charset="0"/>
              <a:cs typeface="Roboto Black" panose="02000000000000000000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Manrope SemiBold" charset="0"/>
                <a:ea typeface="Manrope SemiBold" charset="0"/>
                <a:cs typeface="Roboto Black" panose="02000000000000000000" charset="0"/>
              </a:rPr>
            </a:fld>
            <a:endParaRPr lang="zh-CN" altLang="en-US">
              <a:latin typeface="Manrope SemiBold" charset="0"/>
              <a:ea typeface="Manrope SemiBold" charset="0"/>
              <a:cs typeface="Roboto Black" panose="02000000000000000000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nrope SemiBold" charset="0"/>
                <a:ea typeface="Manrope SemiBold" charset="0"/>
                <a:cs typeface="Roboto Black" panose="02000000000000000000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nrope SemiBold" charset="0"/>
                <a:ea typeface="Manrope SemiBold" charset="0"/>
                <a:cs typeface="Roboto Black" panose="02000000000000000000" charset="0"/>
              </a:defRPr>
            </a:lvl1pPr>
          </a:lstStyle>
          <a:p>
            <a:fld id="{4FD745CC-AEE7-48FD-9D21-BF6EF1AB19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nrope SemiBold" charset="0"/>
                <a:ea typeface="Manrope SemiBold" charset="0"/>
                <a:cs typeface="Roboto Black" panose="02000000000000000000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nrope SemiBold" charset="0"/>
                <a:ea typeface="Manrope SemiBold" charset="0"/>
                <a:cs typeface="Roboto Black" panose="02000000000000000000" charset="0"/>
              </a:defRPr>
            </a:lvl1pPr>
          </a:lstStyle>
          <a:p>
            <a:fld id="{EF8C2132-A0E9-4A41-991C-C4C62CB045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nrope SemiBold" charset="0"/>
        <a:ea typeface="Manrope SemiBold" charset="0"/>
        <a:cs typeface="Roboto Black" panose="02000000000000000000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anrope SemiBold" charset="0"/>
        <a:ea typeface="Manrope SemiBold" charset="0"/>
        <a:cs typeface="Roboto Black" panose="02000000000000000000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anrope SemiBold" charset="0"/>
        <a:ea typeface="Manrope SemiBold" charset="0"/>
        <a:cs typeface="Roboto Black" panose="02000000000000000000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anrope SemiBold" charset="0"/>
        <a:ea typeface="Manrope SemiBold" charset="0"/>
        <a:cs typeface="Roboto Black" panose="02000000000000000000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anrope SemiBold" charset="0"/>
        <a:ea typeface="Manrope SemiBold" charset="0"/>
        <a:cs typeface="Roboto Black" panose="02000000000000000000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4.svg"/><Relationship Id="rId14" Type="http://schemas.openxmlformats.org/officeDocument/2006/relationships/image" Target="../media/image3.png"/><Relationship Id="rId13" Type="http://schemas.openxmlformats.org/officeDocument/2006/relationships/image" Target="../media/image2.sv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oboto Black" panose="02000000000000000000" charset="0"/>
              </a:defRPr>
            </a:lvl1pPr>
          </a:lstStyle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oboto Black" panose="02000000000000000000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oboto Black" panose="02000000000000000000" charset="0"/>
              </a:defRPr>
            </a:lvl1pPr>
          </a:lstStyle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8" name="组合 7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F799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Roboto Black" panose="02000000000000000000" charset="0"/>
                </a:endParaRPr>
              </a:p>
            </p:txBody>
          </p:sp>
          <p:pic>
            <p:nvPicPr>
              <p:cNvPr id="17" name="图形 16"/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 flipH="1" flipV="1">
                <a:off x="0" y="5132446"/>
                <a:ext cx="12192000" cy="1725554"/>
              </a:xfrm>
              <a:prstGeom prst="rect">
                <a:avLst/>
              </a:prstGeom>
            </p:spPr>
          </p:pic>
          <p:sp>
            <p:nvSpPr>
              <p:cNvPr id="18" name="矩形 17"/>
              <p:cNvSpPr/>
              <p:nvPr/>
            </p:nvSpPr>
            <p:spPr>
              <a:xfrm>
                <a:off x="88900" y="65661"/>
                <a:ext cx="12014200" cy="6726678"/>
              </a:xfrm>
              <a:prstGeom prst="rect">
                <a:avLst/>
              </a:prstGeom>
              <a:solidFill>
                <a:srgbClr val="FFF9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Roboto Black" panose="02000000000000000000" charset="0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55575" y="152117"/>
              <a:ext cx="11880851" cy="6553767"/>
              <a:chOff x="155574" y="142875"/>
              <a:chExt cx="11880851" cy="6553767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155574" y="142875"/>
                <a:ext cx="11880851" cy="701419"/>
                <a:chOff x="155574" y="142875"/>
                <a:chExt cx="11880851" cy="701419"/>
              </a:xfrm>
            </p:grpSpPr>
            <p:pic>
              <p:nvPicPr>
                <p:cNvPr id="14" name="图形 13"/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155574" y="142875"/>
                  <a:ext cx="701419" cy="701419"/>
                </a:xfrm>
                <a:prstGeom prst="rect">
                  <a:avLst/>
                </a:prstGeom>
              </p:spPr>
            </p:pic>
            <p:pic>
              <p:nvPicPr>
                <p:cNvPr id="15" name="图形 14"/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 flipH="1" flipV="1">
                  <a:off x="11335006" y="142875"/>
                  <a:ext cx="701419" cy="701419"/>
                </a:xfrm>
                <a:prstGeom prst="rect">
                  <a:avLst/>
                </a:prstGeom>
              </p:spPr>
            </p:pic>
          </p:grpSp>
          <p:grpSp>
            <p:nvGrpSpPr>
              <p:cNvPr id="11" name="组合 10"/>
              <p:cNvGrpSpPr/>
              <p:nvPr/>
            </p:nvGrpSpPr>
            <p:grpSpPr>
              <a:xfrm flipV="1">
                <a:off x="155574" y="5995223"/>
                <a:ext cx="11880851" cy="701419"/>
                <a:chOff x="155574" y="142875"/>
                <a:chExt cx="11880851" cy="701419"/>
              </a:xfrm>
            </p:grpSpPr>
            <p:pic>
              <p:nvPicPr>
                <p:cNvPr id="12" name="图形 11"/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155574" y="142875"/>
                  <a:ext cx="701419" cy="701419"/>
                </a:xfrm>
                <a:prstGeom prst="rect">
                  <a:avLst/>
                </a:prstGeom>
              </p:spPr>
            </p:pic>
            <p:pic>
              <p:nvPicPr>
                <p:cNvPr id="13" name="图形 12"/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 flipH="1" flipV="1">
                  <a:off x="11335006" y="142875"/>
                  <a:ext cx="701419" cy="701419"/>
                </a:xfrm>
                <a:prstGeom prst="rect">
                  <a:avLst/>
                </a:prstGeom>
              </p:spPr>
            </p:pic>
          </p:grp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Roboto Black" panose="02000000000000000000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Manrope SemiBold" charset="0"/>
          <a:cs typeface="Roboto Black" panose="02000000000000000000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anrope SemiBold" charset="0"/>
          <a:cs typeface="Roboto Black" panose="02000000000000000000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anrope SemiBold" charset="0"/>
          <a:cs typeface="Roboto Black" panose="02000000000000000000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Roboto Black" panose="02000000000000000000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Roboto Black" panose="02000000000000000000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en-US"/>
              <a:t>Title: Mental Health as an Issue in Modern Society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Promoting Mental Well-being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Promoting mental well-being involves:</a:t>
            </a:r>
            <a:endParaRPr lang="en-US"/>
          </a:p>
          <a:p>
            <a:r>
              <a:rPr lang="en-US"/>
              <a:t>Building supportive communities</a:t>
            </a:r>
            <a:endParaRPr lang="en-US"/>
          </a:p>
          <a:p>
            <a:r>
              <a:rPr lang="en-US"/>
              <a:t>Providing access to quality mental health care</a:t>
            </a:r>
            <a:endParaRPr lang="en-US"/>
          </a:p>
          <a:p>
            <a:r>
              <a:rPr lang="en-US"/>
              <a:t>Addressing social determinants of mental health</a:t>
            </a:r>
            <a:endParaRPr lang="en-US"/>
          </a:p>
          <a:p>
            <a:r>
              <a:rPr lang="en-US"/>
              <a:t>Encouraging open dialogue and support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Mental health is a crucial aspect of overall well-being.</a:t>
            </a:r>
            <a:endParaRPr lang="en-US"/>
          </a:p>
          <a:p>
            <a:r>
              <a:rPr lang="en-US"/>
              <a:t>In recent years, mental health issues have become increasingly prevalent in modern society.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Understanding Mental Health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Mental health refers to our emotional, psychological, and social well-being.</a:t>
            </a:r>
            <a:endParaRPr lang="en-US"/>
          </a:p>
          <a:p>
            <a:r>
              <a:rPr lang="en-US"/>
              <a:t>It affects how we think, feel, and act and helps determine how we handle stress, relate to others, and make choices.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Prevalence of Mental Health Issues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/>
              <a:t>Mental health issues are widespread and affect people of all ages, backgrounds, and cultures.</a:t>
            </a:r>
            <a:endParaRPr lang="en-US"/>
          </a:p>
          <a:p>
            <a:r>
              <a:rPr lang="en-US"/>
              <a:t>According to the World Health Organization (WHO), approximately 1 in 4 people worldwide will experience a mental health disorder at some point in their lives.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Factors Contributing to Mental Health Issues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Various factors contribute to the development of mental health issues, including:</a:t>
            </a:r>
            <a:endParaRPr lang="en-US"/>
          </a:p>
          <a:p>
            <a:r>
              <a:rPr lang="en-US"/>
              <a:t>Biological factors (genetics, brain chemistry)</a:t>
            </a:r>
            <a:endParaRPr lang="en-US"/>
          </a:p>
          <a:p>
            <a:r>
              <a:rPr lang="en-US"/>
              <a:t>Environmental factors (stressful life events, trauma)</a:t>
            </a:r>
            <a:endParaRPr lang="en-US"/>
          </a:p>
          <a:p>
            <a:r>
              <a:rPr lang="en-US"/>
              <a:t>Socioeconomic factors (poverty, unemployment)</a:t>
            </a:r>
            <a:endParaRPr lang="en-US"/>
          </a:p>
          <a:p>
            <a:r>
              <a:rPr lang="en-US"/>
              <a:t>Cultural factors (stigma, discrimination)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Impact of Mental Health Issues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Mental health issues can have a significant impact on individuals, families, and communities.</a:t>
            </a:r>
            <a:endParaRPr lang="en-US"/>
          </a:p>
          <a:p>
            <a:r>
              <a:rPr lang="en-US"/>
              <a:t>They can affect every aspect of a person's life, including work, relationships, and physical health.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 Stigma Surrounding Mental Health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Stigma and discrimination surrounding mental health are widespread and prevent many people from seeking help.</a:t>
            </a:r>
            <a:endParaRPr lang="en-US"/>
          </a:p>
          <a:p>
            <a:r>
              <a:rPr lang="en-US"/>
              <a:t>This stigma can lead to feelings of shame, isolation, and reluctance to talk about mental health issues.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Importance of Mental Health Awareness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Increasing awareness and understanding of mental health is crucial for addressing stigma and promoting help-seeking behavior.</a:t>
            </a:r>
            <a:endParaRPr lang="en-US"/>
          </a:p>
          <a:p>
            <a:r>
              <a:rPr lang="en-US"/>
              <a:t>Education and open discussions can help reduce stigma and encourage people to seek help when needed.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Access to Mental Health Services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Access to mental health services is essential for effective treatment and support.</a:t>
            </a:r>
            <a:endParaRPr lang="en-US"/>
          </a:p>
          <a:p>
            <a:r>
              <a:rPr lang="en-US"/>
              <a:t>However, many people face barriers to accessing mental health care, including cost, availability, and stigma.</a:t>
            </a:r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6d0d03ee-cb68-45fe-8357-4736cf63c9ca"/>
  <p:tag name="COMMONDATA" val="eyJoZGlkIjoiODliZWY4OTY0MGRkODE3MzUwYWNjNzJlOTZjZjEzOWIifQ=="/>
</p:tagLst>
</file>

<file path=ppt/theme/theme1.xml><?xml version="1.0" encoding="utf-8"?>
<a:theme xmlns:a="http://schemas.openxmlformats.org/drawingml/2006/main" name="Office 主题​​">
  <a:themeElements>
    <a:clrScheme name="自定义 207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79976"/>
      </a:accent1>
      <a:accent2>
        <a:srgbClr val="526AAB"/>
      </a:accent2>
      <a:accent3>
        <a:srgbClr val="F79976"/>
      </a:accent3>
      <a:accent4>
        <a:srgbClr val="526AAB"/>
      </a:accent4>
      <a:accent5>
        <a:srgbClr val="F79976"/>
      </a:accent5>
      <a:accent6>
        <a:srgbClr val="526AAB"/>
      </a:accent6>
      <a:hlink>
        <a:srgbClr val="0563C1"/>
      </a:hlink>
      <a:folHlink>
        <a:srgbClr val="954F72"/>
      </a:folHlink>
    </a:clrScheme>
    <a:fontScheme name="自定义 26">
      <a:majorFont>
        <a:latin typeface="Roboto Black"/>
        <a:ea typeface="Roboto Black"/>
        <a:cs typeface=""/>
      </a:majorFont>
      <a:minorFont>
        <a:latin typeface="Manrope SemiBold"/>
        <a:ea typeface="Manrope Semi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anrope SemiBold"/>
        <a:ea typeface=""/>
        <a:cs typeface=""/>
        <a:font script="Jpan" typeface="游ゴシック"/>
        <a:font script="Hang" typeface="맑은 고딕"/>
        <a:font script="Hans" typeface="Manrope SemiBold"/>
        <a:font script="Hant" typeface="新細明體"/>
        <a:font script="Arab" typeface="Roboto Black"/>
        <a:font script="Hebr" typeface="Roboto Black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Roboto Black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Manrope SemiBold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anrope SemiBold"/>
        <a:ea typeface=""/>
        <a:cs typeface=""/>
        <a:font script="Jpan" typeface="ＭＳ Ｐゴシック"/>
        <a:font script="Hang" typeface="맑은 고딕"/>
        <a:font script="Hans" typeface="Manrope SemiBold"/>
        <a:font script="Hant" typeface="新細明體"/>
        <a:font script="Arab" typeface="Roboto Black"/>
        <a:font script="Hebr" typeface="Roboto Black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Roboto Black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2206</Words>
  <Application>WPS Presentation</Application>
  <PresentationFormat>宽屏</PresentationFormat>
  <Paragraphs>56</Paragraphs>
  <Slides>10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SimSun</vt:lpstr>
      <vt:lpstr>Wingdings</vt:lpstr>
      <vt:lpstr>Manrope SemiBold</vt:lpstr>
      <vt:lpstr>Roboto Black</vt:lpstr>
      <vt:lpstr>阿里巴巴普惠体 M</vt:lpstr>
      <vt:lpstr>Microsoft YaHei Light</vt:lpstr>
      <vt:lpstr>YouSheBiaoTiYuan</vt:lpstr>
      <vt:lpstr>Microsoft YaHei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edwin gachoka</cp:lastModifiedBy>
  <cp:revision>57</cp:revision>
  <dcterms:created xsi:type="dcterms:W3CDTF">2023-04-04T05:49:00Z</dcterms:created>
  <dcterms:modified xsi:type="dcterms:W3CDTF">2024-04-22T08:59:41Z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372DEB9A452C4F168EC660E3F56ED17A_13</vt:lpwstr>
  </property>
  <property fmtid="{D5CDD505-2E9C-101B-9397-08002B2CF9AE}" pid="3" name="KSOProductBuildVer">
    <vt:lpwstr>1033-12.2.0.16731</vt:lpwstr>
  </property>
</Properties>
</file>