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1BF1A-A94A-0FE6-35E5-BE83E0703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36A0DA-46FA-AD48-9EFD-71868227F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2E7B13-AD6B-974A-7942-EA69DFC3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63B077-BB18-7A7A-0D75-D862039F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5B8A6D-04F6-FDC7-622A-482F6D3C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56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3AB9D-0910-D37A-B300-6E02C414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1A4613-D93C-8BB1-CFB4-A8E5583F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3C9B4-D178-C195-C2E3-045102FC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08481E-096E-ADD7-3FD0-21DCA690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EFE919-45EF-0C30-1827-DB68E3AD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5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F078A3-54D4-C588-AA22-C20363DCF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388D20-2B84-CE08-6C51-84B4F103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F2F2C-D1D9-BF33-FF10-E8AA685B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55A59E-0656-6606-7B00-6BE82D3F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969AB9-76D2-BB3D-931F-AE3178D3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D0A28-E3BD-4D03-7319-52848436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17CB4-B60F-678C-C2F5-21300850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788C5-E648-BF26-5F5E-B55A5A0B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B1613-3655-629B-7C0E-1E5198AA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6D986-A5F5-7363-A441-13EED7FC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56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56198-DBCF-48A0-5E1B-6A7136DB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58D162-2D82-3CBB-FEA2-5A5CF1AE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4ED296-547D-6315-34CC-C8101AFA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99734-F222-6C2F-5115-0E217C16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113F4-DD05-4B69-2178-ADC99C2E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858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4C42E-A3FF-D256-C733-90EEE9C2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E6691-C5F4-3D0D-7178-4A5A24E1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8E6773-74F8-9F46-F228-5A27962D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E92D8C-5F56-6F7A-C17F-9B1DB80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0D6FDF-5AB7-D95A-C1A8-5F538218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5445BA-5D63-4C62-C29E-AA118452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194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55209-DBAB-F43A-B3DB-4BB3358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AD18F6-278F-DD19-6EE5-7A674C9C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B6367D-30FC-47DA-569E-915BA5BE0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A4F6F3-864D-C008-BA85-74D5160C1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981916-4067-3AE6-687B-D5D938F80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C19AB0-7B76-D801-A616-F20C33F0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F2F24F-8267-D4CA-9D57-38918A32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AF077D-AD2B-0F07-5669-6328F8A9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95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C6ADF-1ECF-3341-9B32-C7733D54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7C9EC4-CCA2-C027-2BCA-ED85CB3A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9E7264-2269-9094-129D-0E6AF568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180ED7-5AD3-C0D3-AF5E-1B9D6ADE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533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6BE2FC-1FC7-1699-5D00-A7D3C421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D76A5-5569-6768-A13B-DFA8BC29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9BE41D-5DE6-7F3B-6224-C265ADC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022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B2E0A-6851-D4DC-D86E-58187FC5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6F11B2-6D4A-5F49-CC4A-C4190510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2AC918-DE4D-2CE1-25E1-E26349BA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5A1FBF-5290-427A-9FEA-BF4D6966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8F7B37-67AF-CF82-C594-A7BD56CE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8DB3A-6E6A-2E87-EFC4-98BAF632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524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C935C-F789-46FD-9073-C8D072F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86E0D0-AA89-0485-8E02-A50964C45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2F02DE-99AC-2388-ED66-461D9BE3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757AC8-091D-E312-8DC4-ED1AD9DE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63D18C-BC9F-80B3-5F77-FEFF89C9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B6B219-4546-9654-BA79-81004CA0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484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1BFF07-2708-07C2-CA29-31EEEDB9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DE19-AEDA-AF2E-77B2-A60BBE7C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90AAA6-0042-7F8E-0CBA-2FD6BEBE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A34F-2D77-124F-A86C-49983D78E060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A6576-0D7A-D578-6937-475804372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7CA51-3068-9845-0FBD-631404885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BAA2-59DF-3848-B6B1-3960D2C988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66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7F711-8790-C502-84A5-66CA6F89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436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[</a:t>
            </a:r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老葉說技術</a:t>
            </a:r>
            <a:r>
              <a:rPr lang="en-US" altLang="zh-TW" dirty="0">
                <a:effectLst/>
                <a:latin typeface="Helvetica Neue" panose="02000503000000020004" pitchFamily="2" charset="0"/>
                <a:ea typeface="PingFang TC" panose="020B0400000000000000" pitchFamily="34" charset="-120"/>
              </a:rPr>
              <a:t>-</a:t>
            </a:r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第</a:t>
            </a:r>
            <a:r>
              <a:rPr lang="en-US" altLang="zh-TW" dirty="0">
                <a:effectLst/>
                <a:latin typeface="Helvetica Neue" panose="02000503000000020004" pitchFamily="2" charset="0"/>
                <a:ea typeface="PingFang TC" panose="020B0400000000000000" pitchFamily="34" charset="-120"/>
              </a:rPr>
              <a:t>27</a:t>
            </a:r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期</a:t>
            </a:r>
            <a:r>
              <a:rPr lang="en-US" altLang="zh-TW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]</a:t>
            </a:r>
            <a:r>
              <a:rPr lang="zh-TW" altLang="en-US" dirty="0">
                <a:effectLst/>
                <a:latin typeface="Helvetica Neue" panose="02000503000000020004" pitchFamily="2" charset="0"/>
                <a:ea typeface="PingFang TC" panose="020B0400000000000000" pitchFamily="34" charset="-120"/>
              </a:rPr>
              <a:t> </a:t>
            </a:r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一次搞懂：</a:t>
            </a:r>
            <a:b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en-US" altLang="zh-TW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Arduino</a:t>
            </a:r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Uno</a:t>
            </a:r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連接高精度溫濕度感測器 </a:t>
            </a:r>
            <a:r>
              <a:rPr lang="en-US" altLang="zh-TW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通訊介面為</a:t>
            </a:r>
            <a:r>
              <a:rPr lang="en-US" altLang="zh-TW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I2C)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22315-7090-65FB-F92B-36249C8B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488"/>
            <a:ext cx="10515600" cy="46939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TW" dirty="0"/>
              <a:t>AHT20</a:t>
            </a:r>
            <a:r>
              <a:rPr kumimoji="1" lang="zh-TW" altLang="en-US" dirty="0"/>
              <a:t>為一具有</a:t>
            </a:r>
            <a:r>
              <a:rPr kumimoji="1" lang="en-US" altLang="zh-TW" dirty="0"/>
              <a:t>I2C</a:t>
            </a:r>
            <a:r>
              <a:rPr kumimoji="1" lang="zh-TW" altLang="en-US" dirty="0"/>
              <a:t>通訊介面的體積小、精度高、成本低的溫濕度感測器，可以輕鬆取代</a:t>
            </a:r>
            <a:r>
              <a:rPr kumimoji="1" lang="en-US" altLang="zh-TW" dirty="0"/>
              <a:t>DHT11/DHT12/DHT22</a:t>
            </a:r>
            <a:r>
              <a:rPr kumimoji="1" lang="zh-TW" altLang="en-US" dirty="0"/>
              <a:t>等溫濕度感測器。</a:t>
            </a:r>
            <a:endParaRPr kumimoji="1" lang="en-US" altLang="zh-TW" dirty="0"/>
          </a:p>
          <a:p>
            <a:pPr>
              <a:lnSpc>
                <a:spcPct val="120000"/>
              </a:lnSpc>
            </a:pPr>
            <a:r>
              <a:rPr kumimoji="1" lang="zh-TW" altLang="en-US" dirty="0"/>
              <a:t>具有</a:t>
            </a:r>
            <a:r>
              <a:rPr kumimoji="1" lang="en-US" altLang="zh-TW" dirty="0"/>
              <a:t>4</a:t>
            </a:r>
            <a:r>
              <a:rPr kumimoji="1" lang="zh-TW" altLang="en-US" dirty="0"/>
              <a:t>根引腳：</a:t>
            </a:r>
            <a:r>
              <a:rPr kumimoji="1" lang="en-US" altLang="zh-TW" dirty="0"/>
              <a:t>VCC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/>
              <a:t>接</a:t>
            </a:r>
            <a:r>
              <a:rPr kumimoji="1" lang="en-US" altLang="zh-TW" dirty="0"/>
              <a:t>5V</a:t>
            </a:r>
            <a:r>
              <a:rPr kumimoji="1" lang="zh-TW" altLang="en-US" dirty="0"/>
              <a:t>或</a:t>
            </a:r>
            <a:r>
              <a:rPr kumimoji="1" lang="en-US" altLang="zh-TW" dirty="0"/>
              <a:t>3.3V)</a:t>
            </a:r>
            <a:r>
              <a:rPr kumimoji="1" lang="zh-TW" altLang="en-US" dirty="0"/>
              <a:t>、</a:t>
            </a:r>
            <a:r>
              <a:rPr kumimoji="1" lang="en-US" altLang="zh-TW" dirty="0"/>
              <a:t>GND (</a:t>
            </a:r>
            <a:r>
              <a:rPr kumimoji="1" lang="zh-TW" altLang="en-US" dirty="0"/>
              <a:t>接板上</a:t>
            </a:r>
            <a:r>
              <a:rPr kumimoji="1" lang="en-US" altLang="zh-TW" dirty="0"/>
              <a:t>GND) </a:t>
            </a:r>
            <a:r>
              <a:rPr kumimoji="1" lang="zh-TW" altLang="en-US" dirty="0"/>
              <a:t>、</a:t>
            </a:r>
            <a:r>
              <a:rPr kumimoji="1" lang="en-US" altLang="zh-TW" dirty="0"/>
              <a:t>SCL (</a:t>
            </a:r>
            <a:r>
              <a:rPr kumimoji="1" lang="zh-TW" altLang="en-US" dirty="0"/>
              <a:t>接</a:t>
            </a:r>
            <a:r>
              <a:rPr kumimoji="1" lang="en-US" altLang="zh-TW" dirty="0"/>
              <a:t>Arduino</a:t>
            </a:r>
            <a:r>
              <a:rPr kumimoji="1" lang="zh-TW" altLang="en-US" dirty="0"/>
              <a:t> </a:t>
            </a:r>
            <a:r>
              <a:rPr kumimoji="1" lang="en-US" altLang="zh-TW" dirty="0"/>
              <a:t>UNO</a:t>
            </a:r>
            <a:r>
              <a:rPr kumimoji="1" lang="zh-TW" altLang="en-US" dirty="0"/>
              <a:t>板的</a:t>
            </a:r>
            <a:r>
              <a:rPr kumimoji="1" lang="en-US" altLang="zh-TW" dirty="0"/>
              <a:t>SCL</a:t>
            </a:r>
            <a:r>
              <a:rPr kumimoji="1" lang="zh-TW" altLang="en-US" dirty="0"/>
              <a:t>腳位</a:t>
            </a:r>
            <a:r>
              <a:rPr kumimoji="1" lang="en-US" altLang="zh-TW" dirty="0"/>
              <a:t>) </a:t>
            </a:r>
            <a:r>
              <a:rPr kumimoji="1" lang="zh-TW" altLang="en-US" dirty="0"/>
              <a:t>、</a:t>
            </a:r>
            <a:r>
              <a:rPr kumimoji="1" lang="en-US" altLang="zh-TW" dirty="0"/>
              <a:t>SDA (</a:t>
            </a:r>
            <a:r>
              <a:rPr kumimoji="1" lang="zh-TW" altLang="en-US" dirty="0"/>
              <a:t>接</a:t>
            </a:r>
            <a:r>
              <a:rPr kumimoji="1" lang="en-US" altLang="zh-TW" dirty="0"/>
              <a:t>Arduino</a:t>
            </a:r>
            <a:r>
              <a:rPr kumimoji="1" lang="zh-TW" altLang="en-US" dirty="0"/>
              <a:t> </a:t>
            </a:r>
            <a:r>
              <a:rPr kumimoji="1" lang="en-US" altLang="zh-TW" dirty="0"/>
              <a:t>UNO</a:t>
            </a:r>
            <a:r>
              <a:rPr kumimoji="1" lang="zh-TW" altLang="en-US" dirty="0"/>
              <a:t>板的</a:t>
            </a:r>
            <a:r>
              <a:rPr kumimoji="1" lang="en-US" altLang="zh-TW" dirty="0"/>
              <a:t>SDA</a:t>
            </a:r>
            <a:r>
              <a:rPr kumimoji="1" lang="zh-TW" altLang="en-US" dirty="0"/>
              <a:t>腳位</a:t>
            </a:r>
            <a:r>
              <a:rPr kumimoji="1" lang="en-US" altLang="zh-TW" dirty="0"/>
              <a:t>) </a:t>
            </a:r>
          </a:p>
          <a:p>
            <a:r>
              <a:rPr kumimoji="1" lang="en-US" altLang="zh-TW" dirty="0"/>
              <a:t>AHT20</a:t>
            </a:r>
            <a:r>
              <a:rPr kumimoji="1" lang="zh-TW" altLang="en-US" dirty="0"/>
              <a:t>規格介紹：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VCC</a:t>
            </a:r>
            <a:r>
              <a:rPr kumimoji="1" lang="zh-TW" altLang="en-US" dirty="0"/>
              <a:t>電壓範圍：</a:t>
            </a:r>
            <a:r>
              <a:rPr kumimoji="1" lang="en-US" altLang="zh-TW" dirty="0"/>
              <a:t>2</a:t>
            </a:r>
            <a:r>
              <a:rPr kumimoji="1" lang="zh-TW" altLang="en-US" dirty="0"/>
              <a:t>～</a:t>
            </a:r>
            <a:r>
              <a:rPr kumimoji="1" lang="en-US" altLang="zh-TW" dirty="0"/>
              <a:t>5.5V</a:t>
            </a:r>
          </a:p>
          <a:p>
            <a:pPr lvl="1"/>
            <a:r>
              <a:rPr kumimoji="1" lang="zh-TW" altLang="en-US" dirty="0"/>
              <a:t>溫度精度：</a:t>
            </a:r>
            <a:r>
              <a:rPr lang="zh-TW" alt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altLang="zh-TW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± </a:t>
            </a:r>
            <a:r>
              <a:rPr kumimoji="1" lang="en-US" altLang="zh-TW" dirty="0"/>
              <a:t>0.3</a:t>
            </a:r>
            <a:r>
              <a:rPr kumimoji="1" lang="zh-TW" altLang="en-US" dirty="0"/>
              <a:t> ℃；濕度精度：</a:t>
            </a:r>
            <a:r>
              <a:rPr lang="zh-TW" altLang="en-US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altLang="zh-TW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± </a:t>
            </a:r>
            <a:r>
              <a:rPr kumimoji="1" lang="en-US" altLang="zh-TW" dirty="0"/>
              <a:t>2</a:t>
            </a:r>
            <a:r>
              <a:rPr kumimoji="1" lang="zh-TW" altLang="en-US" dirty="0"/>
              <a:t> </a:t>
            </a:r>
            <a:r>
              <a:rPr kumimoji="1" lang="en-US" altLang="zh-TW" dirty="0"/>
              <a:t>%RH</a:t>
            </a:r>
          </a:p>
          <a:p>
            <a:pPr lvl="1"/>
            <a:r>
              <a:rPr lang="en" altLang="zh-TW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Temperature Range: -40 ~ + 85 ℃</a:t>
            </a:r>
            <a:endParaRPr kumimoji="1" lang="en-US" altLang="zh-TW" dirty="0"/>
          </a:p>
          <a:p>
            <a:pPr lvl="1"/>
            <a:r>
              <a:rPr lang="en" altLang="zh-TW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Output Signal</a:t>
            </a:r>
            <a:r>
              <a:rPr kumimoji="1" lang="zh-TW" altLang="en-US" dirty="0"/>
              <a:t>：</a:t>
            </a:r>
            <a:r>
              <a:rPr kumimoji="1" lang="en-US" altLang="zh-TW" dirty="0"/>
              <a:t>I</a:t>
            </a:r>
            <a:r>
              <a:rPr kumimoji="1" lang="en-US" altLang="zh-TW" baseline="30000" dirty="0"/>
              <a:t>2</a:t>
            </a:r>
            <a:r>
              <a:rPr kumimoji="1" lang="en-US" altLang="zh-TW" dirty="0"/>
              <a:t>C</a:t>
            </a:r>
          </a:p>
          <a:p>
            <a:r>
              <a:rPr kumimoji="1" lang="en-US" altLang="zh-TW" dirty="0"/>
              <a:t>Arduino</a:t>
            </a:r>
            <a:r>
              <a:rPr kumimoji="1" lang="zh-TW" altLang="en-US" dirty="0"/>
              <a:t> 需安裝以下函式庫：</a:t>
            </a:r>
            <a:endParaRPr kumimoji="1" lang="en-US" altLang="zh-TW" dirty="0"/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Adafruit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AHTX0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/</a:t>
            </a:r>
            <a:r>
              <a:rPr kumimoji="1" lang="zh-TW" altLang="en-US" dirty="0"/>
              <a:t> </a:t>
            </a:r>
            <a:r>
              <a:rPr lang="en" altLang="zh-TW" i="0" dirty="0">
                <a:solidFill>
                  <a:srgbClr val="333333"/>
                </a:solidFill>
                <a:effectLst/>
              </a:rPr>
              <a:t>Adafruit </a:t>
            </a:r>
            <a:r>
              <a:rPr lang="en" altLang="zh-TW" i="0" dirty="0" err="1">
                <a:solidFill>
                  <a:srgbClr val="333333"/>
                </a:solidFill>
                <a:effectLst/>
              </a:rPr>
              <a:t>BusIO</a:t>
            </a:r>
            <a:endParaRPr kumimoji="1" lang="en-US" altLang="zh-TW" dirty="0"/>
          </a:p>
          <a:p>
            <a:r>
              <a:rPr kumimoji="1" lang="zh-TW" altLang="en-US" dirty="0"/>
              <a:t>打開第三方範例程式：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範例 </a:t>
            </a:r>
            <a:r>
              <a:rPr kumimoji="1" lang="en-US" altLang="zh-TW" dirty="0">
                <a:sym typeface="Wingdings" pitchFamily="2" charset="2"/>
              </a:rPr>
              <a:t></a:t>
            </a:r>
            <a:r>
              <a:rPr kumimoji="1" lang="zh-TW" altLang="en-US" dirty="0">
                <a:sym typeface="Wingdings" pitchFamily="2" charset="2"/>
              </a:rPr>
              <a:t> </a:t>
            </a:r>
            <a:r>
              <a:rPr kumimoji="1" lang="en-US" altLang="zh-TW" dirty="0"/>
              <a:t>Adafruit</a:t>
            </a:r>
            <a:r>
              <a:rPr kumimoji="1" lang="zh-TW" altLang="en-US" dirty="0"/>
              <a:t> </a:t>
            </a:r>
            <a:r>
              <a:rPr kumimoji="1" lang="en-US" altLang="zh-TW" dirty="0"/>
              <a:t>AHTX0</a:t>
            </a:r>
            <a:r>
              <a:rPr kumimoji="1" lang="zh-TW" altLang="en-US" dirty="0"/>
              <a:t> </a:t>
            </a:r>
            <a:r>
              <a:rPr kumimoji="1" lang="en-US" altLang="zh-TW" dirty="0">
                <a:sym typeface="Wingdings" pitchFamily="2" charset="2"/>
              </a:rPr>
              <a:t></a:t>
            </a:r>
            <a:r>
              <a:rPr kumimoji="1" lang="zh-TW" altLang="en-US" dirty="0">
                <a:sym typeface="Wingdings" pitchFamily="2" charset="2"/>
              </a:rPr>
              <a:t> </a:t>
            </a:r>
            <a:r>
              <a:rPr kumimoji="1" lang="en-US" altLang="zh-TW" dirty="0" err="1">
                <a:sym typeface="Wingdings" pitchFamily="2" charset="2"/>
              </a:rPr>
              <a:t>a</a:t>
            </a:r>
            <a:r>
              <a:rPr kumimoji="1" lang="en-US" altLang="zh-TW" dirty="0" err="1"/>
              <a:t>dafruit_aht_test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8126DF-3CC2-52B1-C98A-825A696D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5" y="3772408"/>
            <a:ext cx="3810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AF505E-D673-D608-CCAF-FB98B496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073" y="0"/>
            <a:ext cx="1328927" cy="13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0CBBD-FCE8-4D25-5394-0A6C107C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7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溫濕度感測器比較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D7CD0-1755-B4FA-A56C-1AD7A7FE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542"/>
            <a:ext cx="2490451" cy="1201017"/>
          </a:xfrm>
        </p:spPr>
        <p:txBody>
          <a:bodyPr/>
          <a:lstStyle/>
          <a:p>
            <a:r>
              <a:rPr lang="en" altLang="zh-TW" b="1" i="0" dirty="0">
                <a:solidFill>
                  <a:srgbClr val="000000"/>
                </a:solidFill>
                <a:effectLst/>
                <a:latin typeface="oswald" panose="020F0502020204030204" pitchFamily="34" charset="0"/>
              </a:rPr>
              <a:t> DHT11</a:t>
            </a:r>
          </a:p>
          <a:p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0A7BEB-C557-7BD9-661F-3707418FF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30527"/>
              </p:ext>
            </p:extLst>
          </p:nvPr>
        </p:nvGraphicFramePr>
        <p:xfrm>
          <a:off x="838200" y="4049458"/>
          <a:ext cx="3880466" cy="2011680"/>
        </p:xfrm>
        <a:graphic>
          <a:graphicData uri="http://schemas.openxmlformats.org/drawingml/2006/table">
            <a:tbl>
              <a:tblPr/>
              <a:tblGrid>
                <a:gridCol w="1940233">
                  <a:extLst>
                    <a:ext uri="{9D8B030D-6E8A-4147-A177-3AD203B41FA5}">
                      <a16:colId xmlns:a16="http://schemas.microsoft.com/office/drawing/2014/main" val="1065389817"/>
                    </a:ext>
                  </a:extLst>
                </a:gridCol>
                <a:gridCol w="1940233">
                  <a:extLst>
                    <a:ext uri="{9D8B030D-6E8A-4147-A177-3AD203B41FA5}">
                      <a16:colId xmlns:a16="http://schemas.microsoft.com/office/drawing/2014/main" val="2592964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$5.90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21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Humidity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5-95%RH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5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Dimensions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40mm x 20mm x 8mm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04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Humidity/Temperature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±5% / ±2℃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31661"/>
                  </a:ext>
                </a:extLst>
              </a:tr>
            </a:tbl>
          </a:graphicData>
        </a:graphic>
      </p:graphicFrame>
      <p:pic>
        <p:nvPicPr>
          <p:cNvPr id="2051" name="Picture 3">
            <a:extLst>
              <a:ext uri="{FF2B5EF4-FFF2-40B4-BE49-F238E27FC236}">
                <a16:creationId xmlns:a16="http://schemas.microsoft.com/office/drawing/2014/main" id="{E31A47F5-180C-2890-93F1-DAC1A2F7B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541" y="2492765"/>
            <a:ext cx="1985833" cy="14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D0AC6F-3DE8-38FE-76FD-2B3369CDDC36}"/>
              </a:ext>
            </a:extLst>
          </p:cNvPr>
          <p:cNvSpPr txBox="1">
            <a:spLocks/>
          </p:cNvSpPr>
          <p:nvPr/>
        </p:nvSpPr>
        <p:spPr>
          <a:xfrm>
            <a:off x="4549346" y="2137542"/>
            <a:ext cx="2851198" cy="120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b="1" dirty="0">
                <a:solidFill>
                  <a:srgbClr val="000000"/>
                </a:solidFill>
                <a:latin typeface="oswald" panose="020F0502020204030204" pitchFamily="34" charset="0"/>
              </a:rPr>
              <a:t> DHT</a:t>
            </a:r>
            <a:r>
              <a:rPr lang="en-US" altLang="zh-TW" b="1" dirty="0">
                <a:solidFill>
                  <a:srgbClr val="000000"/>
                </a:solidFill>
                <a:latin typeface="oswald" panose="020F0502020204030204" pitchFamily="34" charset="0"/>
              </a:rPr>
              <a:t>22/AM2302</a:t>
            </a:r>
            <a:endParaRPr lang="en" altLang="zh-TW" b="1" dirty="0">
              <a:solidFill>
                <a:srgbClr val="000000"/>
              </a:solidFill>
              <a:latin typeface="oswald" panose="020F0502020204030204" pitchFamily="34" charset="0"/>
            </a:endParaRPr>
          </a:p>
          <a:p>
            <a:endParaRPr kumimoji="1" lang="zh-TW" altLang="en-US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D0F193C9-577D-A518-BDDA-35D8E359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97" y="2612419"/>
            <a:ext cx="1899508" cy="14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0CCAAA-1EBE-7525-CDAE-D6C605F45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67383"/>
              </p:ext>
            </p:extLst>
          </p:nvPr>
        </p:nvGraphicFramePr>
        <p:xfrm>
          <a:off x="4549346" y="3982140"/>
          <a:ext cx="3965676" cy="2651760"/>
        </p:xfrm>
        <a:graphic>
          <a:graphicData uri="http://schemas.openxmlformats.org/drawingml/2006/table">
            <a:tbl>
              <a:tblPr/>
              <a:tblGrid>
                <a:gridCol w="1982838">
                  <a:extLst>
                    <a:ext uri="{9D8B030D-6E8A-4147-A177-3AD203B41FA5}">
                      <a16:colId xmlns:a16="http://schemas.microsoft.com/office/drawing/2014/main" val="2360180965"/>
                    </a:ext>
                  </a:extLst>
                </a:gridCol>
                <a:gridCol w="1982838">
                  <a:extLst>
                    <a:ext uri="{9D8B030D-6E8A-4147-A177-3AD203B41FA5}">
                      <a16:colId xmlns:a16="http://schemas.microsoft.com/office/drawing/2014/main" val="2273500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$9.90 / $4.99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287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Temperature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-40 – 80℃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91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Humidity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0 – 99.9%RH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5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40mm x 20mm x 11mm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66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Humidity/Temperature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±2% / ±0.5℃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4099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9453E73-DAAE-B471-2BDD-3136543270B7}"/>
              </a:ext>
            </a:extLst>
          </p:cNvPr>
          <p:cNvSpPr txBox="1">
            <a:spLocks/>
          </p:cNvSpPr>
          <p:nvPr/>
        </p:nvSpPr>
        <p:spPr>
          <a:xfrm>
            <a:off x="8712202" y="2123717"/>
            <a:ext cx="2851198" cy="120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b="1" dirty="0">
                <a:solidFill>
                  <a:srgbClr val="000000"/>
                </a:solidFill>
                <a:latin typeface="oswald" panose="020F0502020204030204" pitchFamily="34" charset="0"/>
              </a:rPr>
              <a:t> </a:t>
            </a:r>
            <a:r>
              <a:rPr lang="en-US" altLang="zh-TW" b="1" dirty="0">
                <a:solidFill>
                  <a:srgbClr val="000000"/>
                </a:solidFill>
                <a:latin typeface="oswald" panose="020F0502020204030204" pitchFamily="34" charset="0"/>
              </a:rPr>
              <a:t>BMP280</a:t>
            </a:r>
            <a:endParaRPr lang="en" altLang="zh-TW" b="1" dirty="0">
              <a:solidFill>
                <a:srgbClr val="000000"/>
              </a:solidFill>
              <a:latin typeface="oswald" panose="020F0502020204030204" pitchFamily="34" charset="0"/>
            </a:endParaRPr>
          </a:p>
          <a:p>
            <a:endParaRPr kumimoji="1" lang="zh-TW" altLang="en-US" dirty="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AF049A6D-39CC-7FA2-4369-11C89C45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933" y="2498179"/>
            <a:ext cx="1899508" cy="142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DF2FAC7-6B5C-4908-FCFA-81D33D183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97733"/>
              </p:ext>
            </p:extLst>
          </p:nvPr>
        </p:nvGraphicFramePr>
        <p:xfrm>
          <a:off x="8434825" y="3897926"/>
          <a:ext cx="3552530" cy="2926080"/>
        </p:xfrm>
        <a:graphic>
          <a:graphicData uri="http://schemas.openxmlformats.org/drawingml/2006/table">
            <a:tbl>
              <a:tblPr/>
              <a:tblGrid>
                <a:gridCol w="1776265">
                  <a:extLst>
                    <a:ext uri="{9D8B030D-6E8A-4147-A177-3AD203B41FA5}">
                      <a16:colId xmlns:a16="http://schemas.microsoft.com/office/drawing/2014/main" val="3603684980"/>
                    </a:ext>
                  </a:extLst>
                </a:gridCol>
                <a:gridCol w="1776265">
                  <a:extLst>
                    <a:ext uri="{9D8B030D-6E8A-4147-A177-3AD203B41FA5}">
                      <a16:colId xmlns:a16="http://schemas.microsoft.com/office/drawing/2014/main" val="186830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$8.90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487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Temperature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-40 – 85℃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05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Air Pressure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300-1100 hPa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20mm x 40mm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Air Pressure/Temperature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±1hPa / ±1℃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747362"/>
                  </a:ext>
                </a:extLst>
              </a:tr>
            </a:tbl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0FDB8665-A8CC-DFDA-5B5F-D15B526E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2538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AC396-FDB5-F26B-A885-77C485267BAB}"/>
              </a:ext>
            </a:extLst>
          </p:cNvPr>
          <p:cNvSpPr txBox="1"/>
          <p:nvPr/>
        </p:nvSpPr>
        <p:spPr>
          <a:xfrm>
            <a:off x="838200" y="1181766"/>
            <a:ext cx="9841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引用資料：</a:t>
            </a:r>
            <a:endParaRPr lang="en-US" altLang="zh-TW" dirty="0"/>
          </a:p>
          <a:p>
            <a:r>
              <a:rPr lang="zh-TW" altLang="en-US" dirty="0"/>
              <a:t>https://www.seeedstudio.com/blog/2019/08/22/8-types-of-temperature-sensors-you-should-know/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970D2B3-F343-165C-49CE-0520605D7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073" y="0"/>
            <a:ext cx="1328927" cy="13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9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0CBBD-FCE8-4D25-5394-0A6C107C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7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溫濕度感測器比較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D7CD0-1755-B4FA-A56C-1AD7A7FE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45" y="2038561"/>
            <a:ext cx="2490451" cy="1201017"/>
          </a:xfrm>
        </p:spPr>
        <p:txBody>
          <a:bodyPr/>
          <a:lstStyle/>
          <a:p>
            <a:r>
              <a:rPr lang="en" altLang="zh-TW" b="1" i="0" dirty="0">
                <a:solidFill>
                  <a:srgbClr val="000000"/>
                </a:solidFill>
                <a:effectLst/>
                <a:latin typeface="oswald" panose="020F0502020204030204" pitchFamily="34" charset="0"/>
              </a:rPr>
              <a:t> BME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oswald" panose="020F0502020204030204" pitchFamily="34" charset="0"/>
              </a:rPr>
              <a:t>280</a:t>
            </a:r>
            <a:endParaRPr lang="en" altLang="zh-TW" b="1" i="0" dirty="0">
              <a:solidFill>
                <a:srgbClr val="000000"/>
              </a:solidFill>
              <a:effectLst/>
              <a:latin typeface="oswald" panose="020F0502020204030204" pitchFamily="34" charset="0"/>
            </a:endParaRPr>
          </a:p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D0AC6F-3DE8-38FE-76FD-2B3369CDDC36}"/>
              </a:ext>
            </a:extLst>
          </p:cNvPr>
          <p:cNvSpPr txBox="1">
            <a:spLocks/>
          </p:cNvSpPr>
          <p:nvPr/>
        </p:nvSpPr>
        <p:spPr>
          <a:xfrm>
            <a:off x="4753991" y="2038561"/>
            <a:ext cx="2851198" cy="120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b="1" dirty="0">
                <a:solidFill>
                  <a:srgbClr val="000000"/>
                </a:solidFill>
                <a:latin typeface="oswald" panose="020F0502020204030204" pitchFamily="34" charset="0"/>
              </a:rPr>
              <a:t> </a:t>
            </a:r>
            <a:r>
              <a:rPr lang="en" altLang="zh-TW" b="1" i="0" dirty="0">
                <a:solidFill>
                  <a:srgbClr val="000000"/>
                </a:solidFill>
                <a:effectLst/>
                <a:latin typeface="oswald" pitchFamily="2" charset="0"/>
              </a:rPr>
              <a:t>DS18B20</a:t>
            </a:r>
            <a:endParaRPr lang="en" altLang="zh-TW" b="1" dirty="0">
              <a:solidFill>
                <a:srgbClr val="000000"/>
              </a:solidFill>
              <a:latin typeface="oswald" panose="020F0502020204030204" pitchFamily="34" charset="0"/>
            </a:endParaRPr>
          </a:p>
          <a:p>
            <a:endParaRPr kumimoji="1"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0CCAAA-1EBE-7525-CDAE-D6C605F45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63044"/>
              </p:ext>
            </p:extLst>
          </p:nvPr>
        </p:nvGraphicFramePr>
        <p:xfrm>
          <a:off x="4753991" y="3883159"/>
          <a:ext cx="3965676" cy="2103120"/>
        </p:xfrm>
        <a:graphic>
          <a:graphicData uri="http://schemas.openxmlformats.org/drawingml/2006/table">
            <a:tbl>
              <a:tblPr/>
              <a:tblGrid>
                <a:gridCol w="1982838">
                  <a:extLst>
                    <a:ext uri="{9D8B030D-6E8A-4147-A177-3AD203B41FA5}">
                      <a16:colId xmlns:a16="http://schemas.microsoft.com/office/drawing/2014/main" val="2360180965"/>
                    </a:ext>
                  </a:extLst>
                </a:gridCol>
                <a:gridCol w="1982838">
                  <a:extLst>
                    <a:ext uri="{9D8B030D-6E8A-4147-A177-3AD203B41FA5}">
                      <a16:colId xmlns:a16="http://schemas.microsoft.com/office/drawing/2014/main" val="2273500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$7.50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287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Temperature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-55 – 125℃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91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Dimensions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2m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5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±0.5℃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66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$7.50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4099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9453E73-DAAE-B471-2BDD-3136543270B7}"/>
              </a:ext>
            </a:extLst>
          </p:cNvPr>
          <p:cNvSpPr txBox="1">
            <a:spLocks/>
          </p:cNvSpPr>
          <p:nvPr/>
        </p:nvSpPr>
        <p:spPr>
          <a:xfrm>
            <a:off x="8916847" y="2024736"/>
            <a:ext cx="2851198" cy="120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b="1" dirty="0">
                <a:solidFill>
                  <a:srgbClr val="000000"/>
                </a:solidFill>
                <a:latin typeface="oswald" panose="020F0502020204030204" pitchFamily="34" charset="0"/>
              </a:rPr>
              <a:t> </a:t>
            </a:r>
            <a:r>
              <a:rPr lang="en" altLang="zh-TW" b="1" i="0" dirty="0">
                <a:solidFill>
                  <a:srgbClr val="000000"/>
                </a:solidFill>
                <a:effectLst/>
                <a:latin typeface="oswald" pitchFamily="2" charset="0"/>
              </a:rPr>
              <a:t>AF5485</a:t>
            </a:r>
            <a:endParaRPr lang="en" altLang="zh-TW" b="1" dirty="0">
              <a:solidFill>
                <a:srgbClr val="000000"/>
              </a:solidFill>
              <a:latin typeface="oswald" panose="020F0502020204030204" pitchFamily="34" charset="0"/>
            </a:endParaRPr>
          </a:p>
          <a:p>
            <a:endParaRPr kumimoji="1"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DF2FAC7-6B5C-4908-FCFA-81D33D183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52051"/>
              </p:ext>
            </p:extLst>
          </p:nvPr>
        </p:nvGraphicFramePr>
        <p:xfrm>
          <a:off x="8639470" y="3798945"/>
          <a:ext cx="3552530" cy="2926080"/>
        </p:xfrm>
        <a:graphic>
          <a:graphicData uri="http://schemas.openxmlformats.org/drawingml/2006/table">
            <a:tbl>
              <a:tblPr/>
              <a:tblGrid>
                <a:gridCol w="1776265">
                  <a:extLst>
                    <a:ext uri="{9D8B030D-6E8A-4147-A177-3AD203B41FA5}">
                      <a16:colId xmlns:a16="http://schemas.microsoft.com/office/drawing/2014/main" val="3603684980"/>
                    </a:ext>
                  </a:extLst>
                </a:gridCol>
                <a:gridCol w="1776265">
                  <a:extLst>
                    <a:ext uri="{9D8B030D-6E8A-4147-A177-3AD203B41FA5}">
                      <a16:colId xmlns:a16="http://schemas.microsoft.com/office/drawing/2014/main" val="186830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$49.90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487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Temperature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-40 – 80℃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05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Humidity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0-99.9%RH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198.5mm x 15.65mm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Air Pressure/Temperature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±0.1%RH / ±0.5℃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747362"/>
                  </a:ext>
                </a:extLst>
              </a:tr>
            </a:tbl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0FDB8665-A8CC-DFDA-5B5F-D15B526E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2538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AC396-FDB5-F26B-A885-77C485267BAB}"/>
              </a:ext>
            </a:extLst>
          </p:cNvPr>
          <p:cNvSpPr txBox="1"/>
          <p:nvPr/>
        </p:nvSpPr>
        <p:spPr>
          <a:xfrm>
            <a:off x="838200" y="1181766"/>
            <a:ext cx="9841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引用資料：</a:t>
            </a:r>
            <a:endParaRPr lang="en-US" altLang="zh-TW" dirty="0"/>
          </a:p>
          <a:p>
            <a:r>
              <a:rPr lang="zh-TW" altLang="en-US" dirty="0"/>
              <a:t>https://www.seeedstudio.com/blog/2019/08/22/8-types-of-temperature-sensors-you-should-know/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02C96E89-FA02-D79E-C9DC-BED8581B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7" y="2480216"/>
            <a:ext cx="1683187" cy="12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705415-39FF-F631-1D95-1A9EFB98D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14134"/>
              </p:ext>
            </p:extLst>
          </p:nvPr>
        </p:nvGraphicFramePr>
        <p:xfrm>
          <a:off x="409290" y="3640449"/>
          <a:ext cx="4628560" cy="2743200"/>
        </p:xfrm>
        <a:graphic>
          <a:graphicData uri="http://schemas.openxmlformats.org/drawingml/2006/table">
            <a:tbl>
              <a:tblPr/>
              <a:tblGrid>
                <a:gridCol w="2314280">
                  <a:extLst>
                    <a:ext uri="{9D8B030D-6E8A-4147-A177-3AD203B41FA5}">
                      <a16:colId xmlns:a16="http://schemas.microsoft.com/office/drawing/2014/main" val="1822360083"/>
                    </a:ext>
                  </a:extLst>
                </a:gridCol>
                <a:gridCol w="2314280">
                  <a:extLst>
                    <a:ext uri="{9D8B030D-6E8A-4147-A177-3AD203B41FA5}">
                      <a16:colId xmlns:a16="http://schemas.microsoft.com/office/drawing/2014/main" val="3069570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$17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4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Temperature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-40 – 85℃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13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Air Pressure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300 – 1100 hPa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51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Humidity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0 – 100%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67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20mm x 40mm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77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Air Pressure/Temperature/ Humidity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±1hPa / ±1℃ / ±3%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1818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AED5ACF0-6DA6-E056-A15F-2182FFA42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2630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B41C5F8-9E4E-A8CB-773A-1B44ED754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22" y="2579336"/>
            <a:ext cx="1520951" cy="114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B94F8E6-44C5-AC6D-F5CA-98E2C33FB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47" y="2394295"/>
            <a:ext cx="25273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B57EDBC-6E99-8AD0-00B2-FE2E2DA2C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3073" y="0"/>
            <a:ext cx="1328927" cy="13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2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0CBBD-FCE8-4D25-5394-0A6C107C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7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溫濕度感測器比較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D7CD0-1755-B4FA-A56C-1AD7A7FE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542"/>
            <a:ext cx="2490451" cy="1201017"/>
          </a:xfrm>
        </p:spPr>
        <p:txBody>
          <a:bodyPr/>
          <a:lstStyle/>
          <a:p>
            <a:pPr algn="l"/>
            <a:r>
              <a:rPr lang="en" altLang="zh-TW" b="1" i="0" dirty="0">
                <a:solidFill>
                  <a:srgbClr val="000000"/>
                </a:solidFill>
                <a:effectLst/>
                <a:latin typeface="oswald" panose="020F0502020204030204" pitchFamily="34" charset="0"/>
              </a:rPr>
              <a:t> </a:t>
            </a:r>
            <a:r>
              <a:rPr lang="en" altLang="zh-TW" b="1" i="0" dirty="0">
                <a:solidFill>
                  <a:srgbClr val="000000"/>
                </a:solidFill>
                <a:effectLst/>
                <a:latin typeface="oswald" pitchFamily="2" charset="0"/>
              </a:rPr>
              <a:t>AM2311A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FDB8665-A8CC-DFDA-5B5F-D15B526E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2538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AC396-FDB5-F26B-A885-77C485267BAB}"/>
              </a:ext>
            </a:extLst>
          </p:cNvPr>
          <p:cNvSpPr txBox="1"/>
          <p:nvPr/>
        </p:nvSpPr>
        <p:spPr>
          <a:xfrm>
            <a:off x="838200" y="1181766"/>
            <a:ext cx="9841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引用資料：</a:t>
            </a:r>
            <a:endParaRPr lang="en-US" altLang="zh-TW" dirty="0"/>
          </a:p>
          <a:p>
            <a:r>
              <a:rPr lang="zh-TW" altLang="en-US" dirty="0"/>
              <a:t>https://www.seeedstudio.com/blog/2019/08/22/8-types-of-temperature-sensors-you-should-know/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705415-39FF-F631-1D95-1A9EFB98D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45688"/>
              </p:ext>
            </p:extLst>
          </p:nvPr>
        </p:nvGraphicFramePr>
        <p:xfrm>
          <a:off x="838200" y="3736533"/>
          <a:ext cx="5891784" cy="2468880"/>
        </p:xfrm>
        <a:graphic>
          <a:graphicData uri="http://schemas.openxmlformats.org/drawingml/2006/table">
            <a:tbl>
              <a:tblPr/>
              <a:tblGrid>
                <a:gridCol w="2945892">
                  <a:extLst>
                    <a:ext uri="{9D8B030D-6E8A-4147-A177-3AD203B41FA5}">
                      <a16:colId xmlns:a16="http://schemas.microsoft.com/office/drawing/2014/main" val="1822360083"/>
                    </a:ext>
                  </a:extLst>
                </a:gridCol>
                <a:gridCol w="2945892">
                  <a:extLst>
                    <a:ext uri="{9D8B030D-6E8A-4147-A177-3AD203B41FA5}">
                      <a16:colId xmlns:a16="http://schemas.microsoft.com/office/drawing/2014/main" val="3069570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$4.99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4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Temperature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-40 – 80℃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13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Humidity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0-99.9%RH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51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44mm x 20mm x 13mm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67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Air Pressure/Temperature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±3%RH / ±0.5℃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77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$4.99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1818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44F6088A-4D47-1578-89C1-0BE087BA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61" y="2204602"/>
            <a:ext cx="1379420" cy="146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BB5DDF8-DAE5-FC29-FAF1-87380029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45" y="2541306"/>
            <a:ext cx="2209800" cy="15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D628E41-D94F-57E0-4980-FFFA95BAFE10}"/>
              </a:ext>
            </a:extLst>
          </p:cNvPr>
          <p:cNvSpPr txBox="1">
            <a:spLocks/>
          </p:cNvSpPr>
          <p:nvPr/>
        </p:nvSpPr>
        <p:spPr>
          <a:xfrm>
            <a:off x="6587093" y="2091621"/>
            <a:ext cx="2490451" cy="120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b="1" dirty="0">
                <a:solidFill>
                  <a:srgbClr val="000000"/>
                </a:solidFill>
                <a:latin typeface="oswald" panose="020F0502020204030204" pitchFamily="34" charset="0"/>
              </a:rPr>
              <a:t> </a:t>
            </a:r>
            <a:r>
              <a:rPr lang="en" altLang="zh-TW" b="1" dirty="0">
                <a:solidFill>
                  <a:srgbClr val="000000"/>
                </a:solidFill>
                <a:latin typeface="oswald" pitchFamily="2" charset="0"/>
              </a:rPr>
              <a:t>AHT</a:t>
            </a:r>
            <a:r>
              <a:rPr lang="en-US" altLang="zh-TW" b="1" dirty="0">
                <a:solidFill>
                  <a:srgbClr val="000000"/>
                </a:solidFill>
                <a:latin typeface="oswald" pitchFamily="2" charset="0"/>
              </a:rPr>
              <a:t>20</a:t>
            </a:r>
            <a:endParaRPr lang="en" altLang="zh-TW" b="1" dirty="0">
              <a:solidFill>
                <a:srgbClr val="000000"/>
              </a:solidFill>
              <a:latin typeface="oswald" pitchFamily="2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DDA499F-367D-D4B2-0059-25FE697CD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20395"/>
              </p:ext>
            </p:extLst>
          </p:nvPr>
        </p:nvGraphicFramePr>
        <p:xfrm>
          <a:off x="7337344" y="4087828"/>
          <a:ext cx="3220928" cy="2286000"/>
        </p:xfrm>
        <a:graphic>
          <a:graphicData uri="http://schemas.openxmlformats.org/drawingml/2006/table">
            <a:tbl>
              <a:tblPr/>
              <a:tblGrid>
                <a:gridCol w="1610464">
                  <a:extLst>
                    <a:ext uri="{9D8B030D-6E8A-4147-A177-3AD203B41FA5}">
                      <a16:colId xmlns:a16="http://schemas.microsoft.com/office/drawing/2014/main" val="209539461"/>
                    </a:ext>
                  </a:extLst>
                </a:gridCol>
                <a:gridCol w="1610464">
                  <a:extLst>
                    <a:ext uri="{9D8B030D-6E8A-4147-A177-3AD203B41FA5}">
                      <a16:colId xmlns:a16="http://schemas.microsoft.com/office/drawing/2014/main" val="3964965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$4.90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14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Temperature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-40 – 85℃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8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Humidity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± 2% RH (25 ℃)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Temperature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± 0.3 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25267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C9197E45-6331-82F6-36AA-CF49AA555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3073" y="0"/>
            <a:ext cx="1328927" cy="13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7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552</Words>
  <Application>Microsoft Macintosh PowerPoint</Application>
  <PresentationFormat>寬螢幕</PresentationFormat>
  <Paragraphs>113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PingFang TC</vt:lpstr>
      <vt:lpstr>Arial</vt:lpstr>
      <vt:lpstr>Calibri</vt:lpstr>
      <vt:lpstr>Calibri Light</vt:lpstr>
      <vt:lpstr>Helvetica Neue</vt:lpstr>
      <vt:lpstr>oswald</vt:lpstr>
      <vt:lpstr>source sans pro</vt:lpstr>
      <vt:lpstr>Office 佈景主題</vt:lpstr>
      <vt:lpstr>[老葉說技術-第27期] 一次搞懂： 使用Arduino Uno連接高精度溫濕度感測器 (通訊介面為I2C)</vt:lpstr>
      <vt:lpstr>溫濕度感測器比較</vt:lpstr>
      <vt:lpstr>溫濕度感測器比較</vt:lpstr>
      <vt:lpstr>溫濕度感測器比較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[老葉說技術-第27期] 一次搞懂： 使用Arduino Uno連接高精度溫濕度感測器 (通訊介面為I2C)</dc:title>
  <dc:creator>Jack Yeh</dc:creator>
  <cp:lastModifiedBy>Jack Yeh</cp:lastModifiedBy>
  <cp:revision>7</cp:revision>
  <dcterms:created xsi:type="dcterms:W3CDTF">2022-10-25T05:53:00Z</dcterms:created>
  <dcterms:modified xsi:type="dcterms:W3CDTF">2022-10-25T07:30:25Z</dcterms:modified>
</cp:coreProperties>
</file>