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96" y="-82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FAB1-1649-4876-87FD-155878FF6FE5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9063-1C1E-46DB-A91A-32232ACD7F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FAB1-1649-4876-87FD-155878FF6FE5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9063-1C1E-46DB-A91A-32232ACD7F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FAB1-1649-4876-87FD-155878FF6FE5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9063-1C1E-46DB-A91A-32232ACD7F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FAB1-1649-4876-87FD-155878FF6FE5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9063-1C1E-46DB-A91A-32232ACD7F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FAB1-1649-4876-87FD-155878FF6FE5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9063-1C1E-46DB-A91A-32232ACD7F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FAB1-1649-4876-87FD-155878FF6FE5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9063-1C1E-46DB-A91A-32232ACD7F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FAB1-1649-4876-87FD-155878FF6FE5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9063-1C1E-46DB-A91A-32232ACD7F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FAB1-1649-4876-87FD-155878FF6FE5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9063-1C1E-46DB-A91A-32232ACD7F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FAB1-1649-4876-87FD-155878FF6FE5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9063-1C1E-46DB-A91A-32232ACD7F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FAB1-1649-4876-87FD-155878FF6FE5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9063-1C1E-46DB-A91A-32232ACD7F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FAB1-1649-4876-87FD-155878FF6FE5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9063-1C1E-46DB-A91A-32232ACD7F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FAB1-1649-4876-87FD-155878FF6FE5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9063-1C1E-46DB-A91A-32232ACD7F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1295400"/>
            <a:ext cx="2819400" cy="3048000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Bradley Hand ITC" pitchFamily="66" charset="0"/>
              </a:rPr>
              <a:t>Montegrappa's team of artisans has blended military lore and Norse mythology to recapture a figure that spread fear across the Northern latitudes more than a millennium ago.</a:t>
            </a:r>
          </a:p>
        </p:txBody>
      </p:sp>
      <p:pic>
        <p:nvPicPr>
          <p:cNvPr id="4" name="Picture 3" descr="fountain pen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95400"/>
            <a:ext cx="2667000" cy="3633787"/>
          </a:xfrm>
          <a:prstGeom prst="rect">
            <a:avLst/>
          </a:prstGeom>
        </p:spPr>
      </p:pic>
      <p:pic>
        <p:nvPicPr>
          <p:cNvPr id="7" name="Picture 6" descr="fountain pen package 2 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4495800"/>
            <a:ext cx="1447800" cy="9906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33400" y="5867400"/>
            <a:ext cx="1143000" cy="1752600"/>
            <a:chOff x="533400" y="5943600"/>
            <a:chExt cx="1143000" cy="1752600"/>
          </a:xfrm>
        </p:grpSpPr>
        <p:sp>
          <p:nvSpPr>
            <p:cNvPr id="9" name="Vertical Scroll 8"/>
            <p:cNvSpPr/>
            <p:nvPr/>
          </p:nvSpPr>
          <p:spPr>
            <a:xfrm>
              <a:off x="533400" y="5943600"/>
              <a:ext cx="914400" cy="9144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  <a:latin typeface="Bradley Hand ITC" pitchFamily="66" charset="0"/>
                </a:rPr>
                <a:t>Best Deal 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0" name="Vertical Scroll 9"/>
            <p:cNvSpPr/>
            <p:nvPr/>
          </p:nvSpPr>
          <p:spPr>
            <a:xfrm>
              <a:off x="762000" y="6781800"/>
              <a:ext cx="914400" cy="9144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Bodoni MT Condensed" pitchFamily="18" charset="0"/>
                </a:rPr>
                <a:t>20% Off </a:t>
              </a:r>
              <a:endParaRPr lang="en-US" b="1" dirty="0">
                <a:solidFill>
                  <a:srgbClr val="FFFF00"/>
                </a:solidFill>
                <a:latin typeface="Bodoni MT Condensed" pitchFamily="18" charset="0"/>
              </a:endParaRPr>
            </a:p>
          </p:txBody>
        </p:sp>
      </p:grpSp>
      <p:sp>
        <p:nvSpPr>
          <p:cNvPr id="6" name="Curved Up Ribbon 5"/>
          <p:cNvSpPr/>
          <p:nvPr/>
        </p:nvSpPr>
        <p:spPr>
          <a:xfrm>
            <a:off x="685800" y="228600"/>
            <a:ext cx="6477000" cy="990600"/>
          </a:xfrm>
          <a:prstGeom prst="ellipseRibbon2">
            <a:avLst>
              <a:gd name="adj1" fmla="val 27715"/>
              <a:gd name="adj2" fmla="val 50000"/>
              <a:gd name="adj3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  <a:latin typeface="Bradley Hand ITC" pitchFamily="66" charset="0"/>
              </a:rPr>
              <a:t>Montegrappa Fountain Pen</a:t>
            </a:r>
            <a:endParaRPr lang="en-US" sz="2800" b="1" dirty="0">
              <a:solidFill>
                <a:srgbClr val="FFC000"/>
              </a:solidFill>
              <a:latin typeface="Bradley Hand ITC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07940" y="8043833"/>
            <a:ext cx="1159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Fountain 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 rot="2389118">
            <a:off x="5994043" y="3973847"/>
            <a:ext cx="1058960" cy="8894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  <a:latin typeface="Monotype Corsiva" pitchFamily="66" charset="0"/>
              </a:rPr>
              <a:t>Limited Edition </a:t>
            </a:r>
            <a:r>
              <a:rPr lang="en-US" dirty="0" smtClean="0">
                <a:solidFill>
                  <a:srgbClr val="FFFF00"/>
                </a:solidFill>
                <a:latin typeface="Monotype Corsiva" pitchFamily="66" charset="0"/>
              </a:rPr>
              <a:t>box</a:t>
            </a:r>
            <a:endParaRPr lang="en-US" dirty="0">
              <a:solidFill>
                <a:srgbClr val="FFFF00"/>
              </a:solidFill>
              <a:latin typeface="Monotype Corsiva" pitchFamily="66" charset="0"/>
            </a:endParaRPr>
          </a:p>
        </p:txBody>
      </p:sp>
      <p:sp>
        <p:nvSpPr>
          <p:cNvPr id="20" name="Horizontal Scroll 19"/>
          <p:cNvSpPr/>
          <p:nvPr/>
        </p:nvSpPr>
        <p:spPr>
          <a:xfrm>
            <a:off x="2057400" y="5562600"/>
            <a:ext cx="5029200" cy="2362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 sz="1600" b="1" dirty="0" smtClean="0">
              <a:solidFill>
                <a:srgbClr val="FFFF00"/>
              </a:solidFill>
              <a:latin typeface="Calibri Light" pitchFamily="34" charset="0"/>
              <a:cs typeface="Calibri Light" pitchFamily="34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Calibri Light" pitchFamily="34" charset="0"/>
                <a:cs typeface="Calibri Light" pitchFamily="34" charset="0"/>
              </a:rPr>
              <a:t>                                  </a:t>
            </a:r>
            <a:r>
              <a:rPr lang="en-US" b="1" dirty="0" smtClean="0">
                <a:solidFill>
                  <a:srgbClr val="FFFF00"/>
                </a:solidFill>
                <a:latin typeface="Calibri Light" pitchFamily="34" charset="0"/>
                <a:cs typeface="Calibri Light" pitchFamily="34" charset="0"/>
              </a:rPr>
              <a:t>Special Features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FF00"/>
                </a:solidFill>
                <a:latin typeface="Calibri Light" pitchFamily="34" charset="0"/>
                <a:cs typeface="Calibri Light" pitchFamily="34" charset="0"/>
              </a:rPr>
              <a:t>Renowned </a:t>
            </a:r>
            <a:r>
              <a:rPr lang="en-US" sz="1600" b="1" dirty="0">
                <a:solidFill>
                  <a:srgbClr val="FFFF00"/>
                </a:solidFill>
                <a:latin typeface="Calibri Light" pitchFamily="34" charset="0"/>
                <a:cs typeface="Calibri Light" pitchFamily="34" charset="0"/>
              </a:rPr>
              <a:t>for the mastery of technique and creativity </a:t>
            </a:r>
            <a:endParaRPr lang="en-US" sz="1600" b="1" dirty="0" smtClean="0">
              <a:solidFill>
                <a:srgbClr val="FFFF00"/>
              </a:solidFill>
              <a:latin typeface="Calibri Light" pitchFamily="34" charset="0"/>
              <a:cs typeface="Calibri 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rgbClr val="FFFF00"/>
                </a:solidFill>
                <a:latin typeface="Calibri Light" pitchFamily="34" charset="0"/>
                <a:cs typeface="Calibri Light" pitchFamily="34" charset="0"/>
              </a:rPr>
              <a:t>Handmade </a:t>
            </a:r>
            <a:r>
              <a:rPr lang="en-US" sz="1600" b="1" dirty="0" smtClean="0">
                <a:solidFill>
                  <a:srgbClr val="FFFF00"/>
                </a:solidFill>
                <a:latin typeface="Calibri Light" pitchFamily="34" charset="0"/>
                <a:cs typeface="Calibri Light" pitchFamily="34" charset="0"/>
              </a:rPr>
              <a:t>using traditional techniques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rgbClr val="FFFF00"/>
                </a:solidFill>
                <a:latin typeface="Calibri Light" pitchFamily="34" charset="0"/>
                <a:cs typeface="Calibri Light" pitchFamily="34" charset="0"/>
              </a:rPr>
              <a:t>G</a:t>
            </a:r>
            <a:r>
              <a:rPr lang="en-US" sz="1600" b="1" dirty="0" smtClean="0">
                <a:solidFill>
                  <a:srgbClr val="FFFF00"/>
                </a:solidFill>
                <a:latin typeface="Calibri Light" pitchFamily="34" charset="0"/>
                <a:cs typeface="Calibri Light" pitchFamily="34" charset="0"/>
              </a:rPr>
              <a:t>old</a:t>
            </a:r>
            <a:r>
              <a:rPr lang="en-US" sz="1600" b="1" dirty="0">
                <a:solidFill>
                  <a:srgbClr val="FFFF00"/>
                </a:solidFill>
                <a:latin typeface="Calibri Light" pitchFamily="34" charset="0"/>
                <a:cs typeface="Calibri Light" pitchFamily="34" charset="0"/>
              </a:rPr>
              <a:t>, silver, natural lacquers, precious and expensive </a:t>
            </a:r>
            <a:r>
              <a:rPr lang="en-US" sz="1600" b="1" dirty="0" smtClean="0">
                <a:solidFill>
                  <a:srgbClr val="FFFF00"/>
                </a:solidFill>
                <a:latin typeface="Calibri Light" pitchFamily="34" charset="0"/>
                <a:cs typeface="Calibri Light" pitchFamily="34" charset="0"/>
              </a:rPr>
              <a:t>material used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FF00"/>
                </a:solidFill>
                <a:latin typeface="Calibri Light" pitchFamily="34" charset="0"/>
                <a:cs typeface="Calibri Light" pitchFamily="34" charset="0"/>
              </a:rPr>
              <a:t>Highly sought after collections for  </a:t>
            </a:r>
            <a:r>
              <a:rPr lang="en-US" sz="1600" b="1" dirty="0">
                <a:solidFill>
                  <a:srgbClr val="FFFF00"/>
                </a:solidFill>
                <a:latin typeface="Calibri Light" pitchFamily="34" charset="0"/>
                <a:cs typeface="Calibri Light" pitchFamily="34" charset="0"/>
              </a:rPr>
              <a:t>lovers of fine objects. </a:t>
            </a:r>
            <a:endParaRPr lang="en-US" sz="1600" b="1" dirty="0" smtClean="0">
              <a:solidFill>
                <a:srgbClr val="FFFF00"/>
              </a:solidFill>
              <a:latin typeface="Calibri Light" pitchFamily="34" charset="0"/>
              <a:cs typeface="Calibri Light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b="1" dirty="0">
              <a:solidFill>
                <a:srgbClr val="FFFF00"/>
              </a:solidFill>
              <a:latin typeface="Calibri Light" pitchFamily="34" charset="0"/>
              <a:cs typeface="Calibri Light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33400" y="8229600"/>
            <a:ext cx="6858000" cy="1524000"/>
            <a:chOff x="1257300" y="8229600"/>
            <a:chExt cx="5219700" cy="1524000"/>
          </a:xfrm>
        </p:grpSpPr>
        <p:sp>
          <p:nvSpPr>
            <p:cNvPr id="15" name="Up Ribbon 14"/>
            <p:cNvSpPr/>
            <p:nvPr/>
          </p:nvSpPr>
          <p:spPr>
            <a:xfrm>
              <a:off x="1257300" y="8229600"/>
              <a:ext cx="5181600" cy="457200"/>
            </a:xfrm>
            <a:prstGeom prst="ribbon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C000"/>
                  </a:solidFill>
                </a:rPr>
                <a:t>Contact : 1 (800 )-000-0000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21" name="Up Ribbon 20"/>
            <p:cNvSpPr/>
            <p:nvPr/>
          </p:nvSpPr>
          <p:spPr>
            <a:xfrm>
              <a:off x="1257300" y="8763000"/>
              <a:ext cx="5181600" cy="457200"/>
            </a:xfrm>
            <a:prstGeom prst="ribbon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C000"/>
                  </a:solidFill>
                </a:rPr>
                <a:t>Buy on Amazon.com</a:t>
              </a:r>
              <a:endParaRPr lang="en-US" sz="1800" dirty="0">
                <a:solidFill>
                  <a:srgbClr val="FFC000"/>
                </a:solidFill>
              </a:endParaRPr>
            </a:p>
          </p:txBody>
        </p:sp>
        <p:sp>
          <p:nvSpPr>
            <p:cNvPr id="22" name="Up Ribbon 21"/>
            <p:cNvSpPr/>
            <p:nvPr/>
          </p:nvSpPr>
          <p:spPr>
            <a:xfrm>
              <a:off x="1295400" y="9296400"/>
              <a:ext cx="5181600" cy="457200"/>
            </a:xfrm>
            <a:prstGeom prst="ribbon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C000"/>
                  </a:solidFill>
                </a:rPr>
                <a:t>www.montegrappa.com</a:t>
              </a:r>
              <a:endParaRPr lang="en-US" sz="1800" dirty="0">
                <a:solidFill>
                  <a:srgbClr val="FFC000"/>
                </a:solidFill>
              </a:endParaRPr>
            </a:p>
          </p:txBody>
        </p:sp>
      </p:grpSp>
      <p:sp>
        <p:nvSpPr>
          <p:cNvPr id="26" name="Up Ribbon 25"/>
          <p:cNvSpPr/>
          <p:nvPr/>
        </p:nvSpPr>
        <p:spPr>
          <a:xfrm>
            <a:off x="609600" y="4953000"/>
            <a:ext cx="2971800" cy="38100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  <a:latin typeface="Calibri Light" pitchFamily="34" charset="0"/>
                <a:cs typeface="Calibri Light" pitchFamily="34" charset="0"/>
              </a:rPr>
              <a:t>$18,000</a:t>
            </a:r>
            <a:endParaRPr lang="en-US" sz="1600" b="1" i="1" dirty="0">
              <a:solidFill>
                <a:srgbClr val="FF0000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90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Montegrappa's team of artisans has blended military lore and Norse mythology to recapture a figure that spread fear across the Northern latitudes more than a millennium ago.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Montegrappa's team of artisans has blended military lore and Norse mythology to recapture a figure that spread fear across the Northern latitudes more than a millennium ago.</dc:title>
  <dc:creator>daily</dc:creator>
  <cp:lastModifiedBy>daily</cp:lastModifiedBy>
  <cp:revision>16</cp:revision>
  <dcterms:created xsi:type="dcterms:W3CDTF">2023-01-18T01:13:31Z</dcterms:created>
  <dcterms:modified xsi:type="dcterms:W3CDTF">2023-02-08T19:27:56Z</dcterms:modified>
</cp:coreProperties>
</file>