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0080625" cy="7559675"/>
  <p:notesSz cx="7559675" cy="10691813"/>
  <p:defaultTextStyle>
    <a:defPPr>
      <a:defRPr lang="it-IT"/>
    </a:defPPr>
    <a:lvl1pPr marL="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24" y="-5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it-I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Segnaposto data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it-I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it-I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8E96D672-AAD9-4465-90E0-4724AC387210}" type="slidenum">
              <a:t>‹N›</a:t>
            </a:fld>
            <a:endParaRPr lang="it-I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23701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4" name="Segnaposto intestazion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it-IT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5" name="Segnaposto data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it-IT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6" name="Segnaposto piè di pagina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it-IT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7" name="Segnaposto numero diapositiva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it-IT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09172258-9713-4DEB-8AEE-5E6EF77A1361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793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78" marR="0" indent="-215978" rtl="0" hangingPunct="0">
      <a:tabLst/>
      <a:defRPr lang="it-IT" sz="2000" b="0" i="0" u="none" strike="noStrike" kern="1200">
        <a:ln>
          <a:noFill/>
        </a:ln>
        <a:latin typeface="Arial" pitchFamily="18"/>
        <a:ea typeface="Microsoft YaHei" pitchFamily="2"/>
      </a:defRPr>
    </a:lvl1pPr>
    <a:lvl2pPr marL="457152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421574" y="0"/>
            <a:ext cx="10949706" cy="7559675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5028453" y="-23712"/>
            <a:ext cx="4055970" cy="6913542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125305" y="-23711"/>
            <a:ext cx="3864240" cy="25495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8207" y="2985593"/>
            <a:ext cx="3652744" cy="187631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8207" y="4873423"/>
            <a:ext cx="3648828" cy="138961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24242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24136" y="1672023"/>
            <a:ext cx="2352146" cy="827817"/>
          </a:xfrm>
        </p:spPr>
        <p:txBody>
          <a:bodyPr anchor="b"/>
          <a:lstStyle>
            <a:lvl1pPr algn="l">
              <a:defRPr sz="2600"/>
            </a:lvl1pPr>
          </a:lstStyle>
          <a:p>
            <a:pPr lvl="0"/>
            <a:endParaRPr lang="it-IT"/>
          </a:p>
        </p:txBody>
      </p:sp>
      <p:sp>
        <p:nvSpPr>
          <p:cNvPr id="50" name="Rectangle 49"/>
          <p:cNvSpPr/>
          <p:nvPr/>
        </p:nvSpPr>
        <p:spPr>
          <a:xfrm>
            <a:off x="5127282" y="6711206"/>
            <a:ext cx="3864240" cy="901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46762" y="6305204"/>
            <a:ext cx="3121634" cy="402483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25306" y="6305204"/>
            <a:ext cx="709597" cy="40248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fld id="{DC31B8AC-A155-4B5C-AB78-2EF94AF6CAF8}" type="slidenum">
              <a:rPr lang="it-IT" smtClean="0"/>
              <a:t>‹N›</a:t>
            </a:fld>
            <a:endParaRPr lang="it-IT"/>
          </a:p>
        </p:txBody>
      </p:sp>
      <p:sp>
        <p:nvSpPr>
          <p:cNvPr id="89" name="Rectangle 88"/>
          <p:cNvSpPr/>
          <p:nvPr/>
        </p:nvSpPr>
        <p:spPr>
          <a:xfrm>
            <a:off x="5127282" y="6711206"/>
            <a:ext cx="3864240" cy="901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E1DFB0-DFDE-41A7-B072-2E95A575E7B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4" y="1135546"/>
            <a:ext cx="1636506" cy="5269444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1186" y="1135546"/>
            <a:ext cx="5979257" cy="52694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8F183C-B961-4FE9-BC1D-AA7BF1B6B85E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794790-B836-488C-837B-0265883C1E9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568" y="3197628"/>
            <a:ext cx="7317348" cy="1501435"/>
          </a:xfrm>
        </p:spPr>
        <p:txBody>
          <a:bodyPr anchor="b"/>
          <a:lstStyle>
            <a:lvl1pPr algn="l">
              <a:defRPr sz="4400" b="0" cap="none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7569" y="4703798"/>
            <a:ext cx="7317346" cy="1675974"/>
          </a:xfrm>
        </p:spPr>
        <p:txBody>
          <a:bodyPr anchor="t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BC534F-CEAE-43DB-B6FB-86B8BAD4315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106A6A-4A9B-4BC2-B642-DEAE16DF6660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9191" y="2550131"/>
            <a:ext cx="3770154" cy="3850394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20957" y="2550129"/>
            <a:ext cx="3770154" cy="3850394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6754" y="2552971"/>
            <a:ext cx="3370293" cy="705219"/>
          </a:xfrm>
        </p:spPr>
        <p:txBody>
          <a:bodyPr anchor="b"/>
          <a:lstStyle>
            <a:lvl1pPr marL="0" indent="0">
              <a:buNone/>
              <a:defRPr sz="2600" b="1">
                <a:solidFill>
                  <a:schemeClr val="accent1"/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8425" y="3279050"/>
            <a:ext cx="3770154" cy="312594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25203" y="2552972"/>
            <a:ext cx="3368716" cy="705219"/>
          </a:xfrm>
        </p:spPr>
        <p:txBody>
          <a:bodyPr anchor="b"/>
          <a:lstStyle>
            <a:lvl1pPr marL="0" indent="0">
              <a:buNone/>
              <a:defRPr sz="2600" b="1">
                <a:solidFill>
                  <a:schemeClr val="accent1"/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957" y="3279050"/>
            <a:ext cx="3770154" cy="312594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3EE9F1-63FB-440D-8ADC-F1FCF20F87E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D0BCDE-2176-4E66-BCCE-1074FB7D96E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368022-F049-4F97-B29C-614D359AEFF2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421574" y="0"/>
            <a:ext cx="10949706" cy="7559675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5028453" y="-23712"/>
            <a:ext cx="4055970" cy="6913542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125305" y="-23711"/>
            <a:ext cx="3864240" cy="6877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D3F80D-9CD1-48E9-A4B7-91B4AF731026}" type="slidenum">
              <a:rPr lang="it-IT" smtClean="0"/>
              <a:t>‹N›</a:t>
            </a:fld>
            <a:endParaRPr lang="it-IT"/>
          </a:p>
        </p:txBody>
      </p:sp>
      <p:sp>
        <p:nvSpPr>
          <p:cNvPr id="58" name="Rectangle 57"/>
          <p:cNvSpPr/>
          <p:nvPr/>
        </p:nvSpPr>
        <p:spPr>
          <a:xfrm>
            <a:off x="998330" y="663465"/>
            <a:ext cx="3927141" cy="62263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269" y="944163"/>
            <a:ext cx="3406995" cy="56777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127282" y="6711206"/>
            <a:ext cx="3864240" cy="901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16874" y="6310571"/>
            <a:ext cx="3851522" cy="402483"/>
          </a:xfrm>
        </p:spPr>
        <p:txBody>
          <a:bodyPr>
            <a:normAutofit/>
          </a:bodyPr>
          <a:lstStyle/>
          <a:p>
            <a:pPr lvl="0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5337" y="2929330"/>
            <a:ext cx="3643061" cy="1612855"/>
          </a:xfrm>
        </p:spPr>
        <p:txBody>
          <a:bodyPr anchor="b">
            <a:normAutofit/>
          </a:bodyPr>
          <a:lstStyle>
            <a:lvl1pPr algn="l">
              <a:defRPr sz="31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1764" y="4560270"/>
            <a:ext cx="3636680" cy="167320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24242"/>
                </a:solidFill>
              </a:defRPr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421574" y="0"/>
            <a:ext cx="10949706" cy="7559675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5028453" y="-23712"/>
            <a:ext cx="4055970" cy="6913542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5125305" y="-23711"/>
            <a:ext cx="3864240" cy="6877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98330" y="663465"/>
            <a:ext cx="3927141" cy="622636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5127282" y="6711206"/>
            <a:ext cx="3864240" cy="901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373" y="2933154"/>
            <a:ext cx="3639106" cy="1612731"/>
          </a:xfrm>
        </p:spPr>
        <p:txBody>
          <a:bodyPr anchor="b">
            <a:normAutofit/>
          </a:bodyPr>
          <a:lstStyle>
            <a:lvl1pPr algn="l">
              <a:defRPr sz="31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08173" y="764780"/>
            <a:ext cx="3703751" cy="6027581"/>
          </a:xfrm>
        </p:spPr>
        <p:txBody>
          <a:bodyPr/>
          <a:lstStyle>
            <a:lvl1pPr marL="0" indent="0">
              <a:buNone/>
              <a:defRPr sz="3500">
                <a:solidFill>
                  <a:schemeClr val="accent1"/>
                </a:solidFill>
              </a:defRPr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19601" y="4555964"/>
            <a:ext cx="3638653" cy="167503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24242"/>
                </a:solidFill>
              </a:defRPr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16874" y="6310571"/>
            <a:ext cx="3851522" cy="402483"/>
          </a:xfrm>
        </p:spPr>
        <p:txBody>
          <a:bodyPr>
            <a:normAutofit/>
          </a:bodyPr>
          <a:lstStyle/>
          <a:p>
            <a:pPr lvl="0"/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7A4408-A7A6-4477-97C4-B8508B5B85A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36021" y="0"/>
            <a:ext cx="10949706" cy="7559675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504031" y="367608"/>
            <a:ext cx="9072563" cy="68185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028453" y="-23712"/>
            <a:ext cx="4055970" cy="770787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125305" y="-23711"/>
            <a:ext cx="3864240" cy="6877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0375" y="1132809"/>
            <a:ext cx="7744292" cy="1259946"/>
          </a:xfrm>
          <a:prstGeom prst="rect">
            <a:avLst/>
          </a:prstGeom>
        </p:spPr>
        <p:txBody>
          <a:bodyPr vert="horz" lIns="100794" tIns="50397" rIns="100794" bIns="50397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0378" y="2561397"/>
            <a:ext cx="7471521" cy="3867997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11704" y="247461"/>
            <a:ext cx="2352146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>
                <a:solidFill>
                  <a:srgbClr val="FEFEFE"/>
                </a:solidFill>
              </a:defRPr>
            </a:lvl1pPr>
          </a:lstStyle>
          <a:p>
            <a:pPr lvl="0"/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874" y="6450923"/>
            <a:ext cx="3860879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>
                <a:solidFill>
                  <a:schemeClr val="accent1"/>
                </a:solidFill>
              </a:defRPr>
            </a:lvl1pPr>
          </a:lstStyle>
          <a:p>
            <a:pPr lv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5306" y="247460"/>
            <a:ext cx="1468609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300">
                <a:solidFill>
                  <a:srgbClr val="FEFEFE"/>
                </a:solidFill>
              </a:defRPr>
            </a:lvl1pPr>
          </a:lstStyle>
          <a:p>
            <a:pPr lvl="0"/>
            <a:fld id="{4A8F183C-B961-4FE9-BC1D-AA7BF1B6B85E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007943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02383" algn="l" defTabSz="1007943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600" kern="1200">
          <a:solidFill>
            <a:schemeClr val="tx2"/>
          </a:solidFill>
          <a:latin typeface="+mn-lt"/>
          <a:ea typeface="+mn-ea"/>
          <a:cs typeface="+mn-cs"/>
        </a:defRPr>
      </a:lvl1pPr>
      <a:lvl2pPr marL="705560" indent="-302383" algn="l" defTabSz="1007943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7943" indent="-251986" algn="l" defTabSz="1007943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239770" indent="-251986" algn="l" defTabSz="1007943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1518" indent="-251986" algn="l" defTabSz="1007943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73186" indent="-251986" algn="l" defTabSz="1007943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500" kern="1200">
          <a:solidFill>
            <a:schemeClr val="tx2"/>
          </a:solidFill>
          <a:latin typeface="+mn-lt"/>
          <a:ea typeface="+mn-ea"/>
          <a:cs typeface="+mn-cs"/>
        </a:defRPr>
      </a:lvl6pPr>
      <a:lvl7pPr marL="1894933" indent="-251986" algn="l" defTabSz="1007943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500" kern="1200">
          <a:solidFill>
            <a:schemeClr val="tx2"/>
          </a:solidFill>
          <a:latin typeface="+mn-lt"/>
          <a:ea typeface="+mn-ea"/>
          <a:cs typeface="+mn-cs"/>
        </a:defRPr>
      </a:lvl7pPr>
      <a:lvl8pPr marL="2116681" indent="-251986" algn="l" defTabSz="1007943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338428" indent="-251986" algn="l" defTabSz="1007943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5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it-it/library/ms172013(v=vs.90).aspx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 idx="4294967295"/>
          </p:nvPr>
        </p:nvSpPr>
        <p:spPr>
          <a:xfrm>
            <a:off x="791840" y="539477"/>
            <a:ext cx="8280723" cy="1024211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it-IT" dirty="0"/>
              <a:t>Operazioni relazionali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6360" y="1590120"/>
            <a:ext cx="9647640" cy="5393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9800" y="1928879"/>
            <a:ext cx="9858241" cy="5248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5440" y="1622880"/>
            <a:ext cx="9934560" cy="42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5760" y="1146600"/>
            <a:ext cx="9705960" cy="5229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2000" y="1584000"/>
            <a:ext cx="9896400" cy="505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9601" y="1518119"/>
            <a:ext cx="9458280" cy="4486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0720" y="2127600"/>
            <a:ext cx="9896400" cy="32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sellaDiTesto 2"/>
          <p:cNvSpPr txBox="1"/>
          <p:nvPr/>
        </p:nvSpPr>
        <p:spPr>
          <a:xfrm>
            <a:off x="2880072" y="914053"/>
            <a:ext cx="2444624" cy="676107"/>
          </a:xfrm>
          <a:prstGeom prst="rect">
            <a:avLst/>
          </a:prstGeom>
          <a:noFill/>
          <a:ln>
            <a:noFill/>
          </a:ln>
        </p:spPr>
        <p:txBody>
          <a:bodyPr vert="horz" wrap="none" lIns="89991" tIns="44996" rIns="89991" bIns="44996" anchorCtr="0" compatLnSpc="0">
            <a:spAutoFit/>
          </a:bodyPr>
          <a:lstStyle/>
          <a:p>
            <a:pPr algn="ctr" hangingPunct="0">
              <a:defRPr sz="4000">
                <a:solidFill>
                  <a:srgbClr val="2323DC"/>
                </a:solidFill>
                <a:effectLst>
                  <a:outerShdw dist="17961" dir="2700000">
                    <a:scrgbClr r="0" g="0" b="0"/>
                  </a:outerShdw>
                </a:effectLst>
              </a:defRPr>
            </a:pPr>
            <a:r>
              <a:rPr lang="it-IT" sz="4000" dirty="0">
                <a:solidFill>
                  <a:srgbClr val="2323DC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Microsoft YaHei" pitchFamily="2"/>
                <a:cs typeface="Mangal" pitchFamily="2"/>
              </a:rPr>
              <a:t>I Predicati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8920" y="1135080"/>
            <a:ext cx="10079641" cy="52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5040" y="1080000"/>
            <a:ext cx="10067760" cy="5362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000" y="1440000"/>
            <a:ext cx="8496000" cy="33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64001" y="1368000"/>
            <a:ext cx="8712000" cy="41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4001" y="1188000"/>
            <a:ext cx="9792000" cy="43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 idx="4294967295"/>
          </p:nvPr>
        </p:nvSpPr>
        <p:spPr>
          <a:xfrm>
            <a:off x="720001" y="422097"/>
            <a:ext cx="9072563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it-IT" dirty="0"/>
              <a:t>Selezione o Restrizione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64000" y="1655999"/>
            <a:ext cx="8640000" cy="311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0001" y="5328000"/>
            <a:ext cx="892800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08000" y="1296000"/>
            <a:ext cx="8352000" cy="403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20000" y="1584001"/>
            <a:ext cx="8136000" cy="4031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igura a mano libera 2"/>
          <p:cNvSpPr/>
          <p:nvPr/>
        </p:nvSpPr>
        <p:spPr>
          <a:xfrm>
            <a:off x="3671999" y="3131999"/>
            <a:ext cx="1080001" cy="43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7989" tIns="62993" rIns="107989" bIns="62993" anchor="ctr" anchorCtr="0" compatLnSpc="0"/>
          <a:lstStyle/>
          <a:p>
            <a:pPr hangingPunct="0"/>
            <a:endParaRPr lang="it-IT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Connettore 1 3"/>
          <p:cNvSpPr/>
          <p:nvPr/>
        </p:nvSpPr>
        <p:spPr>
          <a:xfrm flipV="1">
            <a:off x="3239999" y="3564000"/>
            <a:ext cx="504000" cy="39600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tailEnd type="arrow"/>
          </a:ln>
        </p:spPr>
        <p:txBody>
          <a:bodyPr vert="horz" wrap="none" lIns="89991" tIns="44996" rIns="89991" bIns="44996" anchor="ctr" anchorCtr="0" compatLnSpc="0"/>
          <a:lstStyle/>
          <a:p>
            <a:pPr hangingPunct="0"/>
            <a:endParaRPr lang="it-IT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2494353" y="4117321"/>
            <a:ext cx="1131295" cy="356328"/>
          </a:xfrm>
          <a:prstGeom prst="rect">
            <a:avLst/>
          </a:prstGeom>
          <a:noFill/>
          <a:ln>
            <a:noFill/>
          </a:ln>
        </p:spPr>
        <p:txBody>
          <a:bodyPr vert="horz" wrap="none" lIns="89991" tIns="44996" rIns="89991" bIns="44996" anchorCtr="0" compatLnSpc="0">
            <a:spAutoFit/>
          </a:bodyPr>
          <a:lstStyle/>
          <a:p>
            <a:pPr algn="ctr" hangingPunct="0">
              <a:defRPr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</a:defRPr>
            </a:pPr>
            <a:r>
              <a:rPr lang="it-IT"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Microsoft YaHei" pitchFamily="2"/>
                <a:cs typeface="Mangal" pitchFamily="2"/>
              </a:rPr>
              <a:t>predicato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36000" y="1296001"/>
            <a:ext cx="8352000" cy="354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007999" y="5184000"/>
            <a:ext cx="8136000" cy="165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 idx="4294967295"/>
          </p:nvPr>
        </p:nvSpPr>
        <p:spPr>
          <a:xfrm>
            <a:off x="1008062" y="467469"/>
            <a:ext cx="9072563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it-IT" dirty="0"/>
              <a:t>Join:  giunzione naturale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48000" y="1872000"/>
            <a:ext cx="8496000" cy="403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52000" y="2448001"/>
            <a:ext cx="8063999" cy="331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92000" y="1368001"/>
            <a:ext cx="7992000" cy="424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20000" y="1872000"/>
            <a:ext cx="8496000" cy="424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sellaDiTesto 2"/>
          <p:cNvSpPr txBox="1"/>
          <p:nvPr/>
        </p:nvSpPr>
        <p:spPr>
          <a:xfrm>
            <a:off x="3204206" y="576001"/>
            <a:ext cx="3743586" cy="806089"/>
          </a:xfrm>
          <a:prstGeom prst="rect">
            <a:avLst/>
          </a:prstGeom>
          <a:noFill/>
          <a:ln>
            <a:noFill/>
          </a:ln>
        </p:spPr>
        <p:txBody>
          <a:bodyPr vert="horz" wrap="none" lIns="89991" tIns="44996" rIns="89991" bIns="44996" anchorCtr="0" compatLnSpc="0">
            <a:spAutoFit/>
          </a:bodyPr>
          <a:lstStyle/>
          <a:p>
            <a:pPr algn="ctr" hangingPunct="0">
              <a:defRPr sz="4800">
                <a:effectLst>
                  <a:outerShdw dist="17961" dir="2700000">
                    <a:scrgbClr r="0" g="0" b="0"/>
                  </a:outerShdw>
                </a:effectLst>
              </a:defRPr>
            </a:pPr>
            <a:r>
              <a:rPr lang="it-IT" sz="4900"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Microsoft YaHei" pitchFamily="2"/>
                <a:cs typeface="Mangal" pitchFamily="2"/>
              </a:rPr>
              <a:t>Join naturale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92000" y="1147320"/>
            <a:ext cx="8712000" cy="266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92001" y="3384000"/>
            <a:ext cx="8928000" cy="35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15879" y="576001"/>
            <a:ext cx="8484873" cy="2292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12145" y="2821081"/>
            <a:ext cx="6794190" cy="290297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sellaDiTesto 3"/>
          <p:cNvSpPr txBox="1"/>
          <p:nvPr/>
        </p:nvSpPr>
        <p:spPr>
          <a:xfrm>
            <a:off x="515879" y="5724053"/>
            <a:ext cx="9564746" cy="14545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36000">
            <a:solidFill>
              <a:schemeClr val="accent5">
                <a:lumMod val="50000"/>
              </a:schemeClr>
            </a:solidFill>
            <a:prstDash val="solid"/>
          </a:ln>
        </p:spPr>
        <p:txBody>
          <a:bodyPr vert="horz" wrap="square" lIns="107989" tIns="62993" rIns="107989" bIns="62993" anchorCtr="0" compatLnSpc="0">
            <a:spAutoFit/>
          </a:bodyPr>
          <a:lstStyle/>
          <a:p>
            <a:pPr hangingPunct="0"/>
            <a:r>
              <a:rPr lang="it-IT" b="1" dirty="0">
                <a:solidFill>
                  <a:schemeClr val="accent6">
                    <a:lumMod val="75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1. si effettua il prodotto cartesiano di </a:t>
            </a:r>
            <a:r>
              <a:rPr lang="it-IT" b="1" dirty="0" err="1">
                <a:solidFill>
                  <a:schemeClr val="accent6">
                    <a:lumMod val="75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RxS</a:t>
            </a:r>
            <a:endParaRPr lang="it-IT" b="1" dirty="0">
              <a:solidFill>
                <a:schemeClr val="accent6">
                  <a:lumMod val="75000"/>
                </a:schemeClr>
              </a:solidFill>
              <a:latin typeface="Arial" pitchFamily="18"/>
              <a:ea typeface="Microsoft YaHei" pitchFamily="2"/>
              <a:cs typeface="Mangal" pitchFamily="2"/>
            </a:endParaRPr>
          </a:p>
          <a:p>
            <a:pPr hangingPunct="0"/>
            <a:r>
              <a:rPr lang="it-IT" b="1" dirty="0">
                <a:solidFill>
                  <a:schemeClr val="accent6">
                    <a:lumMod val="75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2.sulla relazione così ottenuta si effettua una restrizione </a:t>
            </a:r>
          </a:p>
          <a:p>
            <a:pPr hangingPunct="0"/>
            <a:r>
              <a:rPr lang="it-IT" b="1" dirty="0">
                <a:solidFill>
                  <a:schemeClr val="accent6">
                    <a:lumMod val="75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sulle t-</a:t>
            </a:r>
            <a:r>
              <a:rPr lang="it-IT" b="1" dirty="0" err="1">
                <a:solidFill>
                  <a:schemeClr val="accent6">
                    <a:lumMod val="75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uple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 aventi gli attributi A e B dello stesso valore</a:t>
            </a:r>
          </a:p>
          <a:p>
            <a:pPr hangingPunct="0"/>
            <a:r>
              <a:rPr lang="it-IT" b="1" dirty="0">
                <a:solidFill>
                  <a:schemeClr val="accent6">
                    <a:lumMod val="75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3. 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la relazione così ottenuta ha le colonne A e B uguali per cui si elimina una </a:t>
            </a:r>
            <a:endParaRPr lang="it-IT" b="1" dirty="0" smtClean="0">
              <a:solidFill>
                <a:schemeClr val="accent6">
                  <a:lumMod val="75000"/>
                </a:schemeClr>
              </a:solidFill>
              <a:latin typeface="Arial" pitchFamily="18"/>
              <a:ea typeface="Microsoft YaHei" pitchFamily="2"/>
              <a:cs typeface="Mangal" pitchFamily="2"/>
            </a:endParaRPr>
          </a:p>
          <a:p>
            <a:pPr hangingPunct="0"/>
            <a:r>
              <a:rPr lang="it-IT" b="1" dirty="0" smtClean="0">
                <a:solidFill>
                  <a:schemeClr val="accent6">
                    <a:lumMod val="75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delle 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due colonne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2016000" y="5184001"/>
            <a:ext cx="1656695" cy="356328"/>
          </a:xfrm>
          <a:prstGeom prst="rect">
            <a:avLst/>
          </a:prstGeom>
          <a:noFill/>
          <a:ln>
            <a:noFill/>
          </a:ln>
        </p:spPr>
        <p:txBody>
          <a:bodyPr vert="horz" wrap="none" lIns="89991" tIns="44996" rIns="89991" bIns="44996" anchorCtr="0" compatLnSpc="0">
            <a:spAutoFit/>
          </a:bodyPr>
          <a:lstStyle/>
          <a:p>
            <a:pPr hangingPunct="0"/>
            <a:r>
              <a:rPr lang="it-IT">
                <a:latin typeface="Arial" pitchFamily="18"/>
                <a:ea typeface="Microsoft YaHei" pitchFamily="2"/>
                <a:cs typeface="Mangal" pitchFamily="2"/>
              </a:rPr>
              <a:t>PROCEDURA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1001" y="1565640"/>
            <a:ext cx="9915480" cy="4390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64001" y="1080001"/>
            <a:ext cx="8136000" cy="55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92000" y="1440000"/>
            <a:ext cx="7992000" cy="38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32000" y="720001"/>
            <a:ext cx="9072000" cy="590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igura a mano libera 2"/>
          <p:cNvSpPr/>
          <p:nvPr/>
        </p:nvSpPr>
        <p:spPr>
          <a:xfrm>
            <a:off x="3168000" y="3744001"/>
            <a:ext cx="1152000" cy="359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3366"/>
            </a:solidFill>
            <a:prstDash val="solid"/>
          </a:ln>
        </p:spPr>
        <p:txBody>
          <a:bodyPr vert="horz" wrap="none" lIns="107989" tIns="62993" rIns="107989" bIns="62993" anchor="ctr" anchorCtr="0" compatLnSpc="0"/>
          <a:lstStyle/>
          <a:p>
            <a:pPr hangingPunct="0"/>
            <a:endParaRPr lang="it-IT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igura a mano libera 3"/>
          <p:cNvSpPr/>
          <p:nvPr/>
        </p:nvSpPr>
        <p:spPr>
          <a:xfrm>
            <a:off x="3168000" y="4356001"/>
            <a:ext cx="1152000" cy="359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3366"/>
            </a:solidFill>
            <a:prstDash val="solid"/>
          </a:ln>
        </p:spPr>
        <p:txBody>
          <a:bodyPr vert="horz" wrap="none" lIns="107989" tIns="62993" rIns="107989" bIns="62993" anchor="ctr" anchorCtr="0" compatLnSpc="0"/>
          <a:lstStyle/>
          <a:p>
            <a:pPr hangingPunct="0"/>
            <a:endParaRPr lang="it-IT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4000" y="1368001"/>
            <a:ext cx="8928000" cy="48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igura a mano libera 2"/>
          <p:cNvSpPr/>
          <p:nvPr/>
        </p:nvSpPr>
        <p:spPr>
          <a:xfrm>
            <a:off x="3240001" y="6048000"/>
            <a:ext cx="2951999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89991" tIns="44996" rIns="89991" bIns="44996" anchor="ctr" anchorCtr="0" compatLnSpc="0"/>
          <a:lstStyle/>
          <a:p>
            <a:pPr hangingPunct="0"/>
            <a:endParaRPr lang="it-IT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 idx="4294967295"/>
          </p:nvPr>
        </p:nvSpPr>
        <p:spPr>
          <a:xfrm>
            <a:off x="1223889" y="251446"/>
            <a:ext cx="7617128" cy="1008112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it-IT" dirty="0"/>
              <a:t>Tipi di Join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623829" y="1440703"/>
            <a:ext cx="8880979" cy="305921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/>
          <a:lstStyle/>
          <a:p>
            <a:pPr hangingPunct="0">
              <a:spcAft>
                <a:spcPts val="879"/>
              </a:spcAft>
            </a:pPr>
            <a:r>
              <a:rPr lang="it-IT" dirty="0">
                <a:solidFill>
                  <a:srgbClr val="280099"/>
                </a:solidFill>
                <a:effectLst>
                  <a:outerShdw dist="17961" dir="2700000">
                    <a:scrgbClr r="0" g="0" b="0"/>
                  </a:outerShdw>
                </a:effectLst>
                <a:latin typeface="Tahoma" pitchFamily="34"/>
                <a:ea typeface="Segoe UI" pitchFamily="2"/>
                <a:cs typeface="Tahoma" pitchFamily="2"/>
              </a:rPr>
              <a:t>Inner join</a:t>
            </a: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 </a:t>
            </a:r>
            <a:r>
              <a:rPr lang="it-IT" dirty="0" err="1">
                <a:latin typeface="Tahoma" pitchFamily="34"/>
                <a:ea typeface="Segoe UI" pitchFamily="2"/>
                <a:cs typeface="Tahoma" pitchFamily="2"/>
              </a:rPr>
              <a:t>Join</a:t>
            </a: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 che visualizza soltanto le righe che hanno una corrispondenza in entrambe </a:t>
            </a:r>
          </a:p>
          <a:p>
            <a:pPr hangingPunct="0">
              <a:spcAft>
                <a:spcPts val="879"/>
              </a:spcAft>
            </a:pP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le tabelle unite. </a:t>
            </a:r>
          </a:p>
          <a:p>
            <a:pPr hangingPunct="0">
              <a:spcAft>
                <a:spcPts val="879"/>
              </a:spcAft>
            </a:pP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È il tipo di join predefinito in </a:t>
            </a:r>
            <a:r>
              <a:rPr lang="it-IT" dirty="0">
                <a:latin typeface="Tahoma" pitchFamily="34"/>
                <a:ea typeface="Segoe UI" pitchFamily="2"/>
                <a:cs typeface="Tahoma" pitchFamily="2"/>
                <a:hlinkClick r:id="rId3"/>
              </a:rPr>
              <a:t>Progettazione </a:t>
            </a:r>
            <a:r>
              <a:rPr lang="it-IT" dirty="0" err="1">
                <a:latin typeface="Tahoma" pitchFamily="34"/>
                <a:ea typeface="Segoe UI" pitchFamily="2"/>
                <a:cs typeface="Tahoma" pitchFamily="2"/>
                <a:hlinkClick r:id="rId3"/>
              </a:rPr>
              <a:t>query</a:t>
            </a:r>
            <a:r>
              <a:rPr lang="it-IT" dirty="0">
                <a:latin typeface="Tahoma" pitchFamily="34"/>
                <a:ea typeface="Segoe UI" pitchFamily="2"/>
                <a:cs typeface="Tahoma" pitchFamily="2"/>
                <a:hlinkClick r:id="rId3"/>
              </a:rPr>
              <a:t> e Progettazione viste</a:t>
            </a: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.</a:t>
            </a:r>
          </a:p>
          <a:p>
            <a:pPr hangingPunct="0">
              <a:spcAft>
                <a:spcPts val="879"/>
              </a:spcAft>
            </a:pP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Ad esempio, è possibile eseguire il join delle tabelle </a:t>
            </a:r>
            <a:r>
              <a:rPr lang="it-IT" dirty="0" err="1">
                <a:latin typeface="Tahoma" pitchFamily="34"/>
                <a:ea typeface="Segoe UI" pitchFamily="2"/>
                <a:cs typeface="Tahoma" pitchFamily="2"/>
              </a:rPr>
              <a:t>titles</a:t>
            </a: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 e </a:t>
            </a:r>
            <a:r>
              <a:rPr lang="it-IT" dirty="0" err="1">
                <a:latin typeface="Tahoma" pitchFamily="34"/>
                <a:ea typeface="Segoe UI" pitchFamily="2"/>
                <a:cs typeface="Tahoma" pitchFamily="2"/>
              </a:rPr>
              <a:t>publishers</a:t>
            </a: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 per creare un</a:t>
            </a:r>
          </a:p>
          <a:p>
            <a:pPr hangingPunct="0">
              <a:spcAft>
                <a:spcPts val="879"/>
              </a:spcAft>
            </a:pP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 gruppo di risultati che indica il nome dell'editore per ogni titolo di un libro. </a:t>
            </a:r>
          </a:p>
          <a:p>
            <a:pPr hangingPunct="0">
              <a:spcAft>
                <a:spcPts val="879"/>
              </a:spcAft>
            </a:pP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In un </a:t>
            </a:r>
            <a:r>
              <a:rPr lang="it-IT" dirty="0" err="1">
                <a:latin typeface="Tahoma" pitchFamily="34"/>
                <a:ea typeface="Segoe UI" pitchFamily="2"/>
                <a:cs typeface="Tahoma" pitchFamily="2"/>
              </a:rPr>
              <a:t>inner</a:t>
            </a: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 join i titoli per i quali non si dispone di informazioni relative all'editore non</a:t>
            </a:r>
          </a:p>
          <a:p>
            <a:pPr hangingPunct="0">
              <a:spcAft>
                <a:spcPts val="879"/>
              </a:spcAft>
            </a:pP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 vengono inclusi nel gruppo di risultati, come pure gli editori per i quali non esistono titoli.</a:t>
            </a:r>
          </a:p>
          <a:p>
            <a:pPr hangingPunct="0">
              <a:spcAft>
                <a:spcPts val="879"/>
              </a:spcAft>
            </a:pP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 Il </a:t>
            </a:r>
            <a:r>
              <a:rPr lang="it-IT" u="sng" dirty="0">
                <a:latin typeface="Tahoma" pitchFamily="34"/>
                <a:ea typeface="Segoe UI" pitchFamily="2"/>
                <a:cs typeface="Tahoma" pitchFamily="2"/>
              </a:rPr>
              <a:t>codice SQL </a:t>
            </a: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risultante per un join di questo tipo potrebbe essere simile al seguente: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765982" y="4643933"/>
            <a:ext cx="7524827" cy="955578"/>
          </a:xfrm>
          <a:prstGeom prst="rect">
            <a:avLst/>
          </a:prstGeom>
          <a:noFill/>
          <a:ln>
            <a:noFill/>
          </a:ln>
        </p:spPr>
        <p:txBody>
          <a:bodyPr vert="horz" wrap="none" lIns="89991" tIns="44996" rIns="89991" bIns="44996" anchorCtr="0" compatLnSpc="0">
            <a:spAutoFit/>
          </a:bodyPr>
          <a:lstStyle/>
          <a:p>
            <a:pPr hangingPunct="0">
              <a:defRPr sz="2000">
                <a:solidFill>
                  <a:srgbClr val="280099"/>
                </a:solidFill>
                <a:effectLst>
                  <a:outerShdw dist="17961" dir="2700000">
                    <a:scrgbClr r="0" g="0" b="0"/>
                  </a:outerShdw>
                </a:effectLst>
              </a:defRPr>
            </a:pPr>
            <a:r>
              <a:rPr lang="it-IT" sz="2000" dirty="0">
                <a:solidFill>
                  <a:srgbClr val="280099"/>
                </a:solidFill>
                <a:effectLst>
                  <a:outerShdw dist="17961" dir="2700000">
                    <a:scrgbClr r="0" g="0" b="0"/>
                  </a:outerShdw>
                </a:effectLst>
                <a:latin typeface="Courier New" pitchFamily="33"/>
                <a:ea typeface="Courier New" pitchFamily="33"/>
                <a:cs typeface="Courier New" pitchFamily="33"/>
              </a:rPr>
              <a:t>SELECT </a:t>
            </a:r>
            <a:r>
              <a:rPr lang="it-IT" sz="2000" dirty="0" err="1">
                <a:solidFill>
                  <a:srgbClr val="280099"/>
                </a:solidFill>
                <a:effectLst>
                  <a:outerShdw dist="17961" dir="2700000">
                    <a:scrgbClr r="0" g="0" b="0"/>
                  </a:outerShdw>
                </a:effectLst>
                <a:latin typeface="Courier New" pitchFamily="33"/>
                <a:ea typeface="Courier New" pitchFamily="33"/>
                <a:cs typeface="Courier New" pitchFamily="33"/>
              </a:rPr>
              <a:t>title</a:t>
            </a:r>
            <a:r>
              <a:rPr lang="it-IT" sz="2000" dirty="0">
                <a:solidFill>
                  <a:srgbClr val="280099"/>
                </a:solidFill>
                <a:effectLst>
                  <a:outerShdw dist="17961" dir="2700000">
                    <a:scrgbClr r="0" g="0" b="0"/>
                  </a:outerShdw>
                </a:effectLst>
                <a:latin typeface="Courier New" pitchFamily="33"/>
                <a:ea typeface="Courier New" pitchFamily="33"/>
                <a:cs typeface="Courier New" pitchFamily="33"/>
              </a:rPr>
              <a:t>,</a:t>
            </a:r>
          </a:p>
          <a:p>
            <a:pPr hangingPunct="0">
              <a:defRPr sz="2000">
                <a:solidFill>
                  <a:srgbClr val="280099"/>
                </a:solidFill>
                <a:effectLst>
                  <a:outerShdw dist="17961" dir="2700000">
                    <a:scrgbClr r="0" g="0" b="0"/>
                  </a:outerShdw>
                </a:effectLst>
              </a:defRPr>
            </a:pPr>
            <a:r>
              <a:rPr lang="it-IT" sz="2000" dirty="0">
                <a:solidFill>
                  <a:srgbClr val="280099"/>
                </a:solidFill>
                <a:effectLst>
                  <a:outerShdw dist="17961" dir="2700000">
                    <a:scrgbClr r="0" g="0" b="0"/>
                  </a:outerShdw>
                </a:effectLst>
                <a:latin typeface="Courier New" pitchFamily="33"/>
                <a:ea typeface="Courier New" pitchFamily="33"/>
                <a:cs typeface="Courier New" pitchFamily="33"/>
              </a:rPr>
              <a:t> </a:t>
            </a:r>
            <a:r>
              <a:rPr lang="it-IT" sz="2000" dirty="0" err="1">
                <a:solidFill>
                  <a:srgbClr val="280099"/>
                </a:solidFill>
                <a:effectLst>
                  <a:outerShdw dist="17961" dir="2700000">
                    <a:scrgbClr r="0" g="0" b="0"/>
                  </a:outerShdw>
                </a:effectLst>
                <a:latin typeface="Courier New" pitchFamily="33"/>
                <a:ea typeface="Courier New" pitchFamily="33"/>
                <a:cs typeface="Courier New" pitchFamily="33"/>
              </a:rPr>
              <a:t>pub_name</a:t>
            </a:r>
            <a:r>
              <a:rPr lang="it-IT" sz="2000" dirty="0">
                <a:solidFill>
                  <a:srgbClr val="280099"/>
                </a:solidFill>
                <a:effectLst>
                  <a:outerShdw dist="17961" dir="2700000">
                    <a:scrgbClr r="0" g="0" b="0"/>
                  </a:outerShdw>
                </a:effectLst>
                <a:latin typeface="Courier New" pitchFamily="33"/>
                <a:ea typeface="Courier New" pitchFamily="33"/>
                <a:cs typeface="Courier New" pitchFamily="33"/>
              </a:rPr>
              <a:t> FROM </a:t>
            </a:r>
            <a:r>
              <a:rPr lang="it-IT" sz="2000" dirty="0" err="1">
                <a:solidFill>
                  <a:srgbClr val="280099"/>
                </a:solidFill>
                <a:effectLst>
                  <a:outerShdw dist="17961" dir="2700000">
                    <a:scrgbClr r="0" g="0" b="0"/>
                  </a:outerShdw>
                </a:effectLst>
                <a:latin typeface="Courier New" pitchFamily="33"/>
                <a:ea typeface="Courier New" pitchFamily="33"/>
                <a:cs typeface="Courier New" pitchFamily="33"/>
              </a:rPr>
              <a:t>titles</a:t>
            </a:r>
            <a:r>
              <a:rPr lang="it-IT" sz="2000" dirty="0">
                <a:solidFill>
                  <a:srgbClr val="280099"/>
                </a:solidFill>
                <a:effectLst>
                  <a:outerShdw dist="17961" dir="2700000">
                    <a:scrgbClr r="0" g="0" b="0"/>
                  </a:outerShdw>
                </a:effectLst>
                <a:latin typeface="Courier New" pitchFamily="33"/>
                <a:ea typeface="Courier New" pitchFamily="33"/>
                <a:cs typeface="Courier New" pitchFamily="33"/>
              </a:rPr>
              <a:t> INNER JOIN </a:t>
            </a:r>
            <a:r>
              <a:rPr lang="it-IT" sz="2000" dirty="0" err="1">
                <a:solidFill>
                  <a:srgbClr val="280099"/>
                </a:solidFill>
                <a:effectLst>
                  <a:outerShdw dist="17961" dir="2700000">
                    <a:scrgbClr r="0" g="0" b="0"/>
                  </a:outerShdw>
                </a:effectLst>
                <a:latin typeface="Courier New" pitchFamily="33"/>
                <a:ea typeface="Courier New" pitchFamily="33"/>
                <a:cs typeface="Courier New" pitchFamily="33"/>
              </a:rPr>
              <a:t>publishers</a:t>
            </a:r>
            <a:endParaRPr lang="it-IT" sz="2000" dirty="0">
              <a:solidFill>
                <a:srgbClr val="280099"/>
              </a:solidFill>
              <a:effectLst>
                <a:outerShdw dist="17961" dir="2700000">
                  <a:scrgbClr r="0" g="0" b="0"/>
                </a:outerShdw>
              </a:effectLst>
              <a:latin typeface="Courier New" pitchFamily="33"/>
              <a:ea typeface="Courier New" pitchFamily="33"/>
              <a:cs typeface="Courier New" pitchFamily="33"/>
            </a:endParaRPr>
          </a:p>
          <a:p>
            <a:pPr hangingPunct="0">
              <a:defRPr sz="2000">
                <a:solidFill>
                  <a:srgbClr val="280099"/>
                </a:solidFill>
                <a:effectLst>
                  <a:outerShdw dist="17961" dir="2700000">
                    <a:scrgbClr r="0" g="0" b="0"/>
                  </a:outerShdw>
                </a:effectLst>
              </a:defRPr>
            </a:pPr>
            <a:r>
              <a:rPr lang="it-IT" sz="2000" dirty="0">
                <a:solidFill>
                  <a:srgbClr val="280099"/>
                </a:solidFill>
                <a:effectLst>
                  <a:outerShdw dist="17961" dir="2700000">
                    <a:scrgbClr r="0" g="0" b="0"/>
                  </a:outerShdw>
                </a:effectLst>
                <a:latin typeface="Courier New" pitchFamily="33"/>
                <a:ea typeface="Courier New" pitchFamily="33"/>
                <a:cs typeface="Courier New" pitchFamily="33"/>
              </a:rPr>
              <a:t>		ON </a:t>
            </a:r>
            <a:r>
              <a:rPr lang="it-IT" sz="2000" dirty="0" err="1">
                <a:solidFill>
                  <a:srgbClr val="280099"/>
                </a:solidFill>
                <a:effectLst>
                  <a:outerShdw dist="17961" dir="2700000">
                    <a:scrgbClr r="0" g="0" b="0"/>
                  </a:outerShdw>
                </a:effectLst>
                <a:latin typeface="Courier New" pitchFamily="33"/>
                <a:ea typeface="Courier New" pitchFamily="33"/>
                <a:cs typeface="Courier New" pitchFamily="33"/>
              </a:rPr>
              <a:t>titles.pub_id</a:t>
            </a:r>
            <a:r>
              <a:rPr lang="it-IT" sz="2000" dirty="0">
                <a:solidFill>
                  <a:srgbClr val="280099"/>
                </a:solidFill>
                <a:effectLst>
                  <a:outerShdw dist="17961" dir="2700000">
                    <a:scrgbClr r="0" g="0" b="0"/>
                  </a:outerShdw>
                </a:effectLst>
                <a:latin typeface="Courier New" pitchFamily="33"/>
                <a:ea typeface="Courier New" pitchFamily="33"/>
                <a:cs typeface="Courier New" pitchFamily="33"/>
              </a:rPr>
              <a:t> = </a:t>
            </a:r>
            <a:r>
              <a:rPr lang="it-IT" sz="2000" dirty="0" err="1">
                <a:solidFill>
                  <a:srgbClr val="280099"/>
                </a:solidFill>
                <a:effectLst>
                  <a:outerShdw dist="17961" dir="2700000">
                    <a:scrgbClr r="0" g="0" b="0"/>
                  </a:outerShdw>
                </a:effectLst>
                <a:latin typeface="Courier New" pitchFamily="33"/>
                <a:ea typeface="Courier New" pitchFamily="33"/>
                <a:cs typeface="Courier New" pitchFamily="33"/>
              </a:rPr>
              <a:t>publishers.pub_id</a:t>
            </a:r>
            <a:endParaRPr lang="it-IT" sz="2000" dirty="0">
              <a:solidFill>
                <a:srgbClr val="280099"/>
              </a:solidFill>
              <a:effectLst>
                <a:outerShdw dist="17961" dir="2700000">
                  <a:scrgbClr r="0" g="0" b="0"/>
                </a:outerShdw>
              </a:effectLst>
              <a:latin typeface="Courier New" pitchFamily="33"/>
              <a:ea typeface="Courier New" pitchFamily="33"/>
              <a:cs typeface="Courier New" pitchFamily="33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503808" y="5868069"/>
            <a:ext cx="8625240" cy="1224136"/>
          </a:xfrm>
          <a:prstGeom prst="rect">
            <a:avLst/>
          </a:prstGeom>
          <a:gradFill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ln>
            <a:noFill/>
          </a:ln>
        </p:spPr>
        <p:txBody>
          <a:bodyPr vert="horz" wrap="none" lIns="0" tIns="0" rIns="0" bIns="0" compatLnSpc="0"/>
          <a:lstStyle/>
          <a:p>
            <a:pPr hangingPunct="0"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dirty="0">
                <a:solidFill>
                  <a:srgbClr val="FF3366"/>
                </a:solidFill>
                <a:latin typeface="Tahoma" pitchFamily="34"/>
                <a:ea typeface="Segoe UI" pitchFamily="2"/>
                <a:cs typeface="Tahoma" pitchFamily="2"/>
              </a:rPr>
              <a:t>Nota</a:t>
            </a:r>
            <a:r>
              <a:rPr lang="it-IT" sz="17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/>
                <a:ea typeface="Segoe UI" pitchFamily="2"/>
                <a:cs typeface="Tahoma" pitchFamily="2"/>
              </a:rPr>
              <a:t> </a:t>
            </a:r>
            <a:r>
              <a:rPr lang="it-IT" sz="1700" b="1" i="1" dirty="0">
                <a:solidFill>
                  <a:srgbClr val="FFFF00"/>
                </a:solidFill>
                <a:latin typeface="Tahoma" pitchFamily="34"/>
                <a:ea typeface="Segoe UI" pitchFamily="2"/>
                <a:cs typeface="Tahoma" pitchFamily="2"/>
              </a:rPr>
              <a:t>Le colonne con valori NULL non corrispondono ad alcun valore quando si </a:t>
            </a:r>
            <a:endParaRPr lang="it-IT" sz="1700" b="1" i="1" dirty="0" smtClean="0">
              <a:solidFill>
                <a:srgbClr val="FFFF00"/>
              </a:solidFill>
              <a:latin typeface="Tahoma" pitchFamily="34"/>
              <a:ea typeface="Segoe UI" pitchFamily="2"/>
              <a:cs typeface="Tahoma" pitchFamily="2"/>
            </a:endParaRPr>
          </a:p>
          <a:p>
            <a:pPr hangingPunct="0"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sz="1700" b="1" i="1" dirty="0" smtClean="0">
                <a:solidFill>
                  <a:srgbClr val="FFFF00"/>
                </a:solidFill>
                <a:latin typeface="Tahoma" pitchFamily="34"/>
                <a:ea typeface="Segoe UI" pitchFamily="2"/>
                <a:cs typeface="Tahoma" pitchFamily="2"/>
              </a:rPr>
              <a:t>crea </a:t>
            </a:r>
            <a:r>
              <a:rPr lang="it-IT" sz="1700" b="1" i="1" dirty="0">
                <a:solidFill>
                  <a:srgbClr val="FFFF00"/>
                </a:solidFill>
                <a:latin typeface="Tahoma" pitchFamily="34"/>
                <a:ea typeface="Segoe UI" pitchFamily="2"/>
                <a:cs typeface="Tahoma" pitchFamily="2"/>
              </a:rPr>
              <a:t>un </a:t>
            </a:r>
            <a:r>
              <a:rPr lang="it-IT" sz="1700" b="1" i="1" dirty="0" err="1">
                <a:solidFill>
                  <a:srgbClr val="FFFF00"/>
                </a:solidFill>
                <a:latin typeface="Tahoma" pitchFamily="34"/>
                <a:ea typeface="Segoe UI" pitchFamily="2"/>
                <a:cs typeface="Tahoma" pitchFamily="2"/>
              </a:rPr>
              <a:t>inner</a:t>
            </a:r>
            <a:r>
              <a:rPr lang="it-IT" sz="1700" b="1" i="1" dirty="0">
                <a:solidFill>
                  <a:srgbClr val="FFFF00"/>
                </a:solidFill>
                <a:latin typeface="Tahoma" pitchFamily="34"/>
                <a:ea typeface="Segoe UI" pitchFamily="2"/>
                <a:cs typeface="Tahoma" pitchFamily="2"/>
              </a:rPr>
              <a:t> join </a:t>
            </a:r>
            <a:r>
              <a:rPr lang="it-IT" sz="1700" b="1" i="1" dirty="0" smtClean="0">
                <a:solidFill>
                  <a:srgbClr val="FFFF00"/>
                </a:solidFill>
                <a:latin typeface="Tahoma" pitchFamily="34"/>
                <a:ea typeface="Segoe UI" pitchFamily="2"/>
                <a:cs typeface="Tahoma" pitchFamily="2"/>
              </a:rPr>
              <a:t>e </a:t>
            </a:r>
            <a:r>
              <a:rPr lang="it-IT" sz="1700" b="1" i="1" dirty="0">
                <a:solidFill>
                  <a:srgbClr val="FFFF00"/>
                </a:solidFill>
                <a:latin typeface="Tahoma" pitchFamily="34"/>
                <a:ea typeface="Segoe UI" pitchFamily="2"/>
                <a:cs typeface="Tahoma" pitchFamily="2"/>
              </a:rPr>
              <a:t>pertanto vengono escluse dal set di risultati. </a:t>
            </a:r>
            <a:r>
              <a:rPr lang="it-IT" sz="1700" b="1" i="1" dirty="0">
                <a:solidFill>
                  <a:srgbClr val="FFFF00"/>
                </a:solidFill>
                <a:latin typeface="Tahoma" pitchFamily="34"/>
                <a:ea typeface="Segoe UI" pitchFamily="2"/>
                <a:cs typeface="Tahoma" pitchFamily="2"/>
              </a:rPr>
              <a:t>I valori </a:t>
            </a:r>
            <a:r>
              <a:rPr lang="it-IT" sz="1700" b="1" i="1" dirty="0" err="1">
                <a:solidFill>
                  <a:srgbClr val="FFFF00"/>
                </a:solidFill>
                <a:latin typeface="Tahoma" pitchFamily="34"/>
                <a:ea typeface="Segoe UI" pitchFamily="2"/>
                <a:cs typeface="Tahoma" pitchFamily="2"/>
              </a:rPr>
              <a:t>Null</a:t>
            </a:r>
            <a:r>
              <a:rPr lang="it-IT" sz="1700" b="1" i="1" dirty="0">
                <a:solidFill>
                  <a:srgbClr val="FFFF00"/>
                </a:solidFill>
                <a:latin typeface="Tahoma" pitchFamily="34"/>
                <a:ea typeface="Segoe UI" pitchFamily="2"/>
                <a:cs typeface="Tahoma" pitchFamily="2"/>
              </a:rPr>
              <a:t> </a:t>
            </a:r>
            <a:endParaRPr lang="it-IT" sz="1700" b="1" i="1" dirty="0" smtClean="0">
              <a:solidFill>
                <a:srgbClr val="FFFF00"/>
              </a:solidFill>
              <a:latin typeface="Tahoma" pitchFamily="34"/>
              <a:ea typeface="Segoe UI" pitchFamily="2"/>
              <a:cs typeface="Tahoma" pitchFamily="2"/>
            </a:endParaRPr>
          </a:p>
          <a:p>
            <a:pPr hangingPunct="0"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sz="1700" b="1" i="1" dirty="0" smtClean="0">
                <a:solidFill>
                  <a:srgbClr val="FFFF00"/>
                </a:solidFill>
                <a:latin typeface="Tahoma" pitchFamily="34"/>
                <a:ea typeface="Segoe UI" pitchFamily="2"/>
                <a:cs typeface="Tahoma" pitchFamily="2"/>
              </a:rPr>
              <a:t>non </a:t>
            </a:r>
            <a:r>
              <a:rPr lang="it-IT" sz="1700" b="1" i="1" dirty="0">
                <a:solidFill>
                  <a:srgbClr val="FFFF00"/>
                </a:solidFill>
                <a:latin typeface="Tahoma" pitchFamily="34"/>
                <a:ea typeface="Segoe UI" pitchFamily="2"/>
                <a:cs typeface="Tahoma" pitchFamily="2"/>
              </a:rPr>
              <a:t>corrispondono ad altri valori </a:t>
            </a:r>
            <a:r>
              <a:rPr lang="it-IT" sz="1700" b="1" i="1" dirty="0" err="1">
                <a:solidFill>
                  <a:srgbClr val="FFFF00"/>
                </a:solidFill>
                <a:latin typeface="Tahoma" pitchFamily="34"/>
                <a:ea typeface="Segoe UI" pitchFamily="2"/>
                <a:cs typeface="Tahoma" pitchFamily="2"/>
              </a:rPr>
              <a:t>Null</a:t>
            </a:r>
            <a:r>
              <a:rPr lang="it-IT" sz="1700" b="1" i="1" dirty="0">
                <a:solidFill>
                  <a:srgbClr val="FFFF00"/>
                </a:solidFill>
                <a:latin typeface="Tahoma" pitchFamily="34"/>
                <a:ea typeface="Segoe UI" pitchFamily="2"/>
                <a:cs typeface="Tahoma" pitchFamily="2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32000" y="1368000"/>
            <a:ext cx="9432000" cy="2915279"/>
          </a:xfrm>
          <a:prstGeom prst="rect">
            <a:avLst/>
          </a:prstGeom>
          <a:noFill/>
          <a:ln>
            <a:noFill/>
          </a:ln>
        </p:spPr>
        <p:txBody>
          <a:bodyPr vert="horz" wrap="none" lIns="89991" tIns="44996" rIns="89991" bIns="44996" anchorCtr="0" compatLnSpc="0"/>
          <a:lstStyle/>
          <a:p>
            <a:pPr marL="457152" indent="-228576" hangingPunct="0">
              <a:defRPr sz="1800">
                <a:latin typeface="Tahoma" pitchFamily="34"/>
              </a:defRPr>
            </a:pPr>
            <a:r>
              <a:rPr lang="it-IT" sz="2000" dirty="0">
                <a:solidFill>
                  <a:srgbClr val="280099"/>
                </a:solidFill>
                <a:effectLst>
                  <a:outerShdw dist="17961" dir="2700000">
                    <a:scrgbClr r="0" g="0" b="0"/>
                  </a:outerShdw>
                </a:effectLst>
                <a:latin typeface="Tahoma" pitchFamily="34"/>
                <a:ea typeface="Microsoft YaHei" pitchFamily="2"/>
                <a:cs typeface="Mangal" pitchFamily="2"/>
              </a:rPr>
              <a:t>Outer join</a:t>
            </a:r>
            <a:r>
              <a:rPr lang="it-IT" sz="2000" dirty="0">
                <a:solidFill>
                  <a:srgbClr val="280099"/>
                </a:solidFill>
                <a:latin typeface="Tahoma" pitchFamily="34"/>
                <a:ea typeface="Microsoft YaHei" pitchFamily="2"/>
                <a:cs typeface="Mangal" pitchFamily="2"/>
              </a:rPr>
              <a:t> </a:t>
            </a:r>
            <a:r>
              <a:rPr lang="it-IT" dirty="0" err="1">
                <a:latin typeface="Tahoma" pitchFamily="34"/>
                <a:ea typeface="Microsoft YaHei" pitchFamily="2"/>
                <a:cs typeface="Mangal" pitchFamily="2"/>
              </a:rPr>
              <a:t>Join</a:t>
            </a:r>
            <a:r>
              <a:rPr lang="it-IT" dirty="0">
                <a:latin typeface="Tahoma" pitchFamily="34"/>
                <a:ea typeface="Microsoft YaHei" pitchFamily="2"/>
                <a:cs typeface="Mangal" pitchFamily="2"/>
              </a:rPr>
              <a:t> che include determinate righe, anche se non corrispondono a righe </a:t>
            </a:r>
          </a:p>
          <a:p>
            <a:pPr marL="457152" indent="-228576" hangingPunct="0">
              <a:defRPr sz="1800">
                <a:latin typeface="Tahoma" pitchFamily="34"/>
              </a:defRPr>
            </a:pPr>
            <a:r>
              <a:rPr lang="it-IT" dirty="0">
                <a:latin typeface="Tahoma" pitchFamily="34"/>
                <a:ea typeface="Microsoft YaHei" pitchFamily="2"/>
                <a:cs typeface="Mangal" pitchFamily="2"/>
              </a:rPr>
              <a:t>correlate nell'altra tabella. È possibile creare tre tipi di </a:t>
            </a:r>
            <a:r>
              <a:rPr lang="it-IT" dirty="0" err="1">
                <a:latin typeface="Tahoma" pitchFamily="34"/>
                <a:ea typeface="Microsoft YaHei" pitchFamily="2"/>
                <a:cs typeface="Mangal" pitchFamily="2"/>
              </a:rPr>
              <a:t>outer</a:t>
            </a:r>
            <a:r>
              <a:rPr lang="it-IT" dirty="0">
                <a:latin typeface="Tahoma" pitchFamily="34"/>
                <a:ea typeface="Microsoft YaHei" pitchFamily="2"/>
                <a:cs typeface="Mangal" pitchFamily="2"/>
              </a:rPr>
              <a:t> join per specificare le righe</a:t>
            </a:r>
          </a:p>
          <a:p>
            <a:pPr marL="457152" indent="-228576" hangingPunct="0">
              <a:defRPr sz="1800">
                <a:latin typeface="Tahoma" pitchFamily="34"/>
              </a:defRPr>
            </a:pPr>
            <a:r>
              <a:rPr lang="it-IT" dirty="0">
                <a:latin typeface="Tahoma" pitchFamily="34"/>
                <a:ea typeface="Microsoft YaHei" pitchFamily="2"/>
                <a:cs typeface="Mangal" pitchFamily="2"/>
              </a:rPr>
              <a:t> senza corrispondenza da includere.</a:t>
            </a:r>
          </a:p>
          <a:p>
            <a:pPr marL="457152" indent="-228576" hangingPunct="0">
              <a:defRPr sz="1800">
                <a:latin typeface="Tahoma" pitchFamily="34"/>
              </a:defRPr>
            </a:pPr>
            <a:endParaRPr lang="it-IT" dirty="0">
              <a:latin typeface="Tahoma" pitchFamily="34"/>
              <a:ea typeface="Symbol" pitchFamily="2"/>
              <a:cs typeface="Symbol" pitchFamily="2"/>
            </a:endParaRPr>
          </a:p>
          <a:p>
            <a:pPr marL="457152" indent="-228576" hangingPunct="0"/>
            <a:r>
              <a:rPr lang="it-IT" sz="2000" dirty="0">
                <a:solidFill>
                  <a:srgbClr val="280099"/>
                </a:solidFill>
                <a:effectLst>
                  <a:outerShdw dist="17961" dir="2700000">
                    <a:scrgbClr r="0" g="0" b="0"/>
                  </a:outerShdw>
                </a:effectLst>
                <a:latin typeface="Tahoma" pitchFamily="34"/>
                <a:ea typeface="Microsoft YaHei" pitchFamily="2"/>
                <a:cs typeface="Mangal" pitchFamily="2"/>
              </a:rPr>
              <a:t>Left </a:t>
            </a:r>
            <a:r>
              <a:rPr lang="it-IT" sz="2000" dirty="0" err="1">
                <a:solidFill>
                  <a:srgbClr val="280099"/>
                </a:solidFill>
                <a:effectLst>
                  <a:outerShdw dist="17961" dir="2700000">
                    <a:scrgbClr r="0" g="0" b="0"/>
                  </a:outerShdw>
                </a:effectLst>
                <a:latin typeface="Tahoma" pitchFamily="34"/>
                <a:ea typeface="Microsoft YaHei" pitchFamily="2"/>
                <a:cs typeface="Mangal" pitchFamily="2"/>
              </a:rPr>
              <a:t>outer</a:t>
            </a:r>
            <a:r>
              <a:rPr lang="it-IT" sz="2000" dirty="0">
                <a:latin typeface="Arial" pitchFamily="18"/>
                <a:ea typeface="Microsoft YaHei" pitchFamily="2"/>
                <a:cs typeface="Mangal" pitchFamily="2"/>
              </a:rPr>
              <a:t> </a:t>
            </a:r>
            <a:r>
              <a:rPr lang="it-IT" dirty="0">
                <a:latin typeface="Tahoma" pitchFamily="34"/>
                <a:ea typeface="Microsoft YaHei" pitchFamily="2"/>
                <a:cs typeface="Mangal" pitchFamily="2"/>
              </a:rPr>
              <a:t>join Vengono incluse tutte le righe della tabella indicata per prima, </a:t>
            </a:r>
          </a:p>
          <a:p>
            <a:pPr marL="457152" indent="-228576" hangingPunct="0"/>
            <a:r>
              <a:rPr lang="it-IT" dirty="0">
                <a:latin typeface="Tahoma" pitchFamily="34"/>
                <a:ea typeface="Microsoft YaHei" pitchFamily="2"/>
                <a:cs typeface="Mangal" pitchFamily="2"/>
              </a:rPr>
              <a:t>ovvero la tabella più a sinistra nella clausola JOIN. Le righe senza corrispondenza</a:t>
            </a:r>
          </a:p>
          <a:p>
            <a:pPr marL="457152" indent="-228576" hangingPunct="0"/>
            <a:r>
              <a:rPr lang="it-IT" dirty="0">
                <a:latin typeface="Tahoma" pitchFamily="34"/>
                <a:ea typeface="Microsoft YaHei" pitchFamily="2"/>
                <a:cs typeface="Mangal" pitchFamily="2"/>
              </a:rPr>
              <a:t> nella tabella di destra non vengono visualizzate.</a:t>
            </a:r>
          </a:p>
          <a:p>
            <a:pPr marL="457152" indent="-228576" hangingPunct="0"/>
            <a:r>
              <a:rPr lang="it-IT" dirty="0">
                <a:latin typeface="Tahoma" pitchFamily="34"/>
                <a:ea typeface="Microsoft YaHei" pitchFamily="2"/>
                <a:cs typeface="Mangal" pitchFamily="2"/>
              </a:rPr>
              <a:t>Ad esempio, l'istruzione SQL riportata di seguito illustra un </a:t>
            </a:r>
            <a:r>
              <a:rPr lang="it-IT" dirty="0" err="1">
                <a:latin typeface="Tahoma" pitchFamily="34"/>
                <a:ea typeface="Microsoft YaHei" pitchFamily="2"/>
                <a:cs typeface="Mangal" pitchFamily="2"/>
              </a:rPr>
              <a:t>left</a:t>
            </a:r>
            <a:r>
              <a:rPr lang="it-IT" dirty="0">
                <a:latin typeface="Tahoma" pitchFamily="34"/>
                <a:ea typeface="Microsoft YaHei" pitchFamily="2"/>
                <a:cs typeface="Mangal" pitchFamily="2"/>
              </a:rPr>
              <a:t> </a:t>
            </a:r>
            <a:r>
              <a:rPr lang="it-IT" dirty="0" err="1">
                <a:latin typeface="Tahoma" pitchFamily="34"/>
                <a:ea typeface="Microsoft YaHei" pitchFamily="2"/>
                <a:cs typeface="Mangal" pitchFamily="2"/>
              </a:rPr>
              <a:t>outer</a:t>
            </a:r>
            <a:r>
              <a:rPr lang="it-IT" dirty="0">
                <a:latin typeface="Tahoma" pitchFamily="34"/>
                <a:ea typeface="Microsoft YaHei" pitchFamily="2"/>
                <a:cs typeface="Mangal" pitchFamily="2"/>
              </a:rPr>
              <a:t> join tra le tabelle </a:t>
            </a:r>
          </a:p>
          <a:p>
            <a:pPr marL="457152" indent="-228576" hangingPunct="0"/>
            <a:r>
              <a:rPr lang="it-IT" dirty="0" err="1">
                <a:latin typeface="Tahoma" pitchFamily="34"/>
                <a:ea typeface="Courier New" pitchFamily="33"/>
                <a:cs typeface="Courier New" pitchFamily="33"/>
              </a:rPr>
              <a:t>titles</a:t>
            </a:r>
            <a:r>
              <a:rPr lang="it-IT" dirty="0">
                <a:latin typeface="Tahoma" pitchFamily="34"/>
                <a:ea typeface="Microsoft YaHei" pitchFamily="2"/>
                <a:cs typeface="Mangal" pitchFamily="2"/>
              </a:rPr>
              <a:t> e </a:t>
            </a:r>
            <a:r>
              <a:rPr lang="it-IT" dirty="0" err="1">
                <a:latin typeface="Tahoma" pitchFamily="34"/>
                <a:ea typeface="Courier New" pitchFamily="33"/>
                <a:cs typeface="Courier New" pitchFamily="33"/>
              </a:rPr>
              <a:t>publishers</a:t>
            </a:r>
            <a:r>
              <a:rPr lang="it-IT" dirty="0">
                <a:latin typeface="Tahoma" pitchFamily="34"/>
                <a:ea typeface="Microsoft YaHei" pitchFamily="2"/>
                <a:cs typeface="Mangal" pitchFamily="2"/>
              </a:rPr>
              <a:t> per includere tutti i titoli, anche quelli per i quali non esistono</a:t>
            </a:r>
          </a:p>
          <a:p>
            <a:pPr marL="457152" indent="-228576" hangingPunct="0"/>
            <a:r>
              <a:rPr lang="it-IT" dirty="0">
                <a:latin typeface="Tahoma" pitchFamily="34"/>
                <a:ea typeface="Microsoft YaHei" pitchFamily="2"/>
                <a:cs typeface="Mangal" pitchFamily="2"/>
              </a:rPr>
              <a:t>informazioni sulla casa editrice: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15999" y="4680000"/>
            <a:ext cx="6120000" cy="18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82181" y="755501"/>
            <a:ext cx="8926851" cy="208823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/>
          <a:lstStyle/>
          <a:p>
            <a:pPr hangingPunct="0">
              <a:spcAft>
                <a:spcPts val="600"/>
              </a:spcAft>
              <a:defRPr sz="1800">
                <a:latin typeface="Tahoma" pitchFamily="34"/>
              </a:defRPr>
            </a:pPr>
            <a:r>
              <a:rPr lang="it-IT" sz="2000" b="1" dirty="0">
                <a:solidFill>
                  <a:srgbClr val="280099"/>
                </a:solidFill>
                <a:effectLst>
                  <a:outerShdw dist="17961" dir="2700000">
                    <a:scrgbClr r="0" g="0" b="0"/>
                  </a:outerShdw>
                </a:effectLst>
                <a:latin typeface="Tahoma" pitchFamily="34"/>
                <a:ea typeface="Segoe UI" pitchFamily="2"/>
                <a:cs typeface="Tahoma" pitchFamily="2"/>
              </a:rPr>
              <a:t>Right </a:t>
            </a:r>
            <a:r>
              <a:rPr lang="it-IT" sz="2000" b="1" dirty="0" err="1">
                <a:solidFill>
                  <a:srgbClr val="280099"/>
                </a:solidFill>
                <a:effectLst>
                  <a:outerShdw dist="17961" dir="2700000">
                    <a:scrgbClr r="0" g="0" b="0"/>
                  </a:outerShdw>
                </a:effectLst>
                <a:latin typeface="Tahoma" pitchFamily="34"/>
                <a:ea typeface="Segoe UI" pitchFamily="2"/>
                <a:cs typeface="Tahoma" pitchFamily="2"/>
              </a:rPr>
              <a:t>outer</a:t>
            </a:r>
            <a:r>
              <a:rPr lang="it-IT" sz="2000" b="1" dirty="0">
                <a:latin typeface="Tahoma" pitchFamily="34"/>
                <a:ea typeface="Segoe UI" pitchFamily="2"/>
                <a:cs typeface="Tahoma" pitchFamily="2"/>
              </a:rPr>
              <a:t> </a:t>
            </a: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join Vengono incluse tutte le righe della tabella indicata per seconda,</a:t>
            </a:r>
          </a:p>
          <a:p>
            <a:pPr hangingPunct="0">
              <a:spcAft>
                <a:spcPts val="600"/>
              </a:spcAft>
              <a:defRPr sz="1800">
                <a:latin typeface="Tahoma" pitchFamily="34"/>
              </a:defRPr>
            </a:pP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 ovvero la tabella più a destra nella clausola JOIN. Le righe senza corrispondenza nella</a:t>
            </a:r>
          </a:p>
          <a:p>
            <a:pPr hangingPunct="0">
              <a:spcAft>
                <a:spcPts val="600"/>
              </a:spcAft>
              <a:defRPr sz="1800">
                <a:latin typeface="Tahoma" pitchFamily="34"/>
              </a:defRPr>
            </a:pP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 tabella di sinistra non vengono incluse.</a:t>
            </a:r>
          </a:p>
          <a:p>
            <a:pPr hangingPunct="0">
              <a:spcAft>
                <a:spcPts val="600"/>
              </a:spcAft>
              <a:defRPr sz="1800">
                <a:latin typeface="Tahoma" pitchFamily="34"/>
              </a:defRPr>
            </a:pP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Ad esempio, un right </a:t>
            </a:r>
            <a:r>
              <a:rPr lang="it-IT" dirty="0" err="1">
                <a:latin typeface="Tahoma" pitchFamily="34"/>
                <a:ea typeface="Segoe UI" pitchFamily="2"/>
                <a:cs typeface="Tahoma" pitchFamily="2"/>
              </a:rPr>
              <a:t>outer</a:t>
            </a: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 join tra le tabelle </a:t>
            </a:r>
            <a:r>
              <a:rPr lang="it-IT" dirty="0" err="1">
                <a:latin typeface="Tahoma" pitchFamily="34"/>
                <a:ea typeface="Courier New" pitchFamily="33"/>
                <a:cs typeface="Courier New" pitchFamily="33"/>
              </a:rPr>
              <a:t>titles</a:t>
            </a: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 e </a:t>
            </a:r>
            <a:r>
              <a:rPr lang="it-IT" dirty="0" err="1">
                <a:latin typeface="Tahoma" pitchFamily="34"/>
                <a:ea typeface="Courier New" pitchFamily="33"/>
                <a:cs typeface="Courier New" pitchFamily="33"/>
              </a:rPr>
              <a:t>publishers</a:t>
            </a: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 includerà tutte le case editrici, </a:t>
            </a:r>
          </a:p>
          <a:p>
            <a:pPr hangingPunct="0">
              <a:spcAft>
                <a:spcPts val="600"/>
              </a:spcAft>
              <a:defRPr sz="1800">
                <a:latin typeface="Tahoma" pitchFamily="34"/>
              </a:defRPr>
            </a:pP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anche quelle a cui non corrisponde alcun titolo nella tabella </a:t>
            </a:r>
            <a:r>
              <a:rPr lang="it-IT" dirty="0" err="1">
                <a:latin typeface="Tahoma" pitchFamily="34"/>
                <a:ea typeface="Courier New" pitchFamily="33"/>
                <a:cs typeface="Courier New" pitchFamily="33"/>
              </a:rPr>
              <a:t>titles</a:t>
            </a: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. L'istruzione SQL </a:t>
            </a:r>
          </a:p>
          <a:p>
            <a:pPr hangingPunct="0">
              <a:spcAft>
                <a:spcPts val="600"/>
              </a:spcAft>
              <a:defRPr sz="1800">
                <a:latin typeface="Tahoma" pitchFamily="34"/>
              </a:defRPr>
            </a:pP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risultante potrebbe essere simile alla seguente: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682180" y="3275782"/>
            <a:ext cx="9325819" cy="2435618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/>
          <a:lstStyle/>
          <a:p>
            <a:pPr hangingPunct="0">
              <a:spcAft>
                <a:spcPts val="600"/>
              </a:spcAft>
              <a:defRPr sz="1800">
                <a:latin typeface="Tahoma" pitchFamily="34"/>
              </a:defRPr>
            </a:pPr>
            <a:r>
              <a:rPr lang="it-IT" sz="2000" b="1" dirty="0">
                <a:solidFill>
                  <a:srgbClr val="280099"/>
                </a:solidFill>
                <a:effectLst>
                  <a:outerShdw dist="17961" dir="2700000">
                    <a:scrgbClr r="0" g="0" b="0"/>
                  </a:outerShdw>
                </a:effectLst>
                <a:latin typeface="Tahoma" pitchFamily="34"/>
                <a:ea typeface="Segoe UI" pitchFamily="2"/>
                <a:cs typeface="Tahoma" pitchFamily="2"/>
              </a:rPr>
              <a:t>Full </a:t>
            </a:r>
            <a:r>
              <a:rPr lang="it-IT" sz="2000" b="1" dirty="0" err="1">
                <a:solidFill>
                  <a:srgbClr val="280099"/>
                </a:solidFill>
                <a:effectLst>
                  <a:outerShdw dist="17961" dir="2700000">
                    <a:scrgbClr r="0" g="0" b="0"/>
                  </a:outerShdw>
                </a:effectLst>
                <a:latin typeface="Tahoma" pitchFamily="34"/>
                <a:ea typeface="Segoe UI" pitchFamily="2"/>
                <a:cs typeface="Tahoma" pitchFamily="2"/>
              </a:rPr>
              <a:t>outer</a:t>
            </a:r>
            <a:r>
              <a:rPr lang="it-IT" sz="2000" b="1" dirty="0">
                <a:latin typeface="Tahoma" pitchFamily="34"/>
                <a:ea typeface="Segoe UI" pitchFamily="2"/>
                <a:cs typeface="Tahoma" pitchFamily="2"/>
              </a:rPr>
              <a:t> </a:t>
            </a: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join Vengono incluse tutte </a:t>
            </a:r>
            <a:r>
              <a:rPr lang="it-IT" dirty="0" smtClean="0">
                <a:latin typeface="Tahoma" pitchFamily="34"/>
                <a:ea typeface="Segoe UI" pitchFamily="2"/>
                <a:cs typeface="Tahoma" pitchFamily="2"/>
              </a:rPr>
              <a:t>le</a:t>
            </a:r>
          </a:p>
          <a:p>
            <a:pPr hangingPunct="0">
              <a:spcAft>
                <a:spcPts val="600"/>
              </a:spcAft>
              <a:defRPr sz="1800">
                <a:latin typeface="Tahoma" pitchFamily="34"/>
              </a:defRPr>
            </a:pPr>
            <a:r>
              <a:rPr lang="it-IT" dirty="0" smtClean="0">
                <a:latin typeface="Tahoma" pitchFamily="34"/>
                <a:ea typeface="Segoe UI" pitchFamily="2"/>
                <a:cs typeface="Tahoma" pitchFamily="2"/>
              </a:rPr>
              <a:t> </a:t>
            </a: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righe di tutte le tabelle del join, </a:t>
            </a:r>
            <a:endParaRPr lang="it-IT" dirty="0" smtClean="0">
              <a:latin typeface="Tahoma" pitchFamily="34"/>
              <a:ea typeface="Segoe UI" pitchFamily="2"/>
              <a:cs typeface="Tahoma" pitchFamily="2"/>
            </a:endParaRPr>
          </a:p>
          <a:p>
            <a:pPr hangingPunct="0">
              <a:spcAft>
                <a:spcPts val="600"/>
              </a:spcAft>
              <a:defRPr sz="1800">
                <a:latin typeface="Tahoma" pitchFamily="34"/>
              </a:defRPr>
            </a:pPr>
            <a:r>
              <a:rPr lang="it-IT" dirty="0" smtClean="0">
                <a:latin typeface="Tahoma" pitchFamily="34"/>
                <a:ea typeface="Segoe UI" pitchFamily="2"/>
                <a:cs typeface="Tahoma" pitchFamily="2"/>
              </a:rPr>
              <a:t>sia </a:t>
            </a: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che abbiano un </a:t>
            </a:r>
            <a:r>
              <a:rPr lang="it-IT" dirty="0" smtClean="0">
                <a:latin typeface="Tahoma" pitchFamily="34"/>
                <a:ea typeface="Segoe UI" pitchFamily="2"/>
                <a:cs typeface="Tahoma" pitchFamily="2"/>
              </a:rPr>
              <a:t>corrispondente </a:t>
            </a: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o </a:t>
            </a:r>
            <a:endParaRPr lang="it-IT" dirty="0" smtClean="0">
              <a:latin typeface="Tahoma" pitchFamily="34"/>
              <a:ea typeface="Segoe UI" pitchFamily="2"/>
              <a:cs typeface="Tahoma" pitchFamily="2"/>
            </a:endParaRPr>
          </a:p>
          <a:p>
            <a:pPr hangingPunct="0">
              <a:spcAft>
                <a:spcPts val="600"/>
              </a:spcAft>
              <a:defRPr sz="1800">
                <a:latin typeface="Tahoma" pitchFamily="34"/>
              </a:defRPr>
            </a:pPr>
            <a:r>
              <a:rPr lang="it-IT" dirty="0" smtClean="0">
                <a:latin typeface="Tahoma" pitchFamily="34"/>
                <a:ea typeface="Segoe UI" pitchFamily="2"/>
                <a:cs typeface="Tahoma" pitchFamily="2"/>
              </a:rPr>
              <a:t>meno</a:t>
            </a: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. </a:t>
            </a: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Ad esempio, un full </a:t>
            </a:r>
            <a:r>
              <a:rPr lang="it-IT" dirty="0" err="1">
                <a:latin typeface="Tahoma" pitchFamily="34"/>
                <a:ea typeface="Segoe UI" pitchFamily="2"/>
                <a:cs typeface="Tahoma" pitchFamily="2"/>
              </a:rPr>
              <a:t>outer</a:t>
            </a: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 join tra le tabelle </a:t>
            </a:r>
            <a:r>
              <a:rPr lang="it-IT" dirty="0" err="1">
                <a:latin typeface="Tahoma" pitchFamily="34"/>
                <a:ea typeface="Courier New" pitchFamily="33"/>
                <a:cs typeface="Courier New" pitchFamily="33"/>
              </a:rPr>
              <a:t>titles</a:t>
            </a: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 e </a:t>
            </a:r>
            <a:r>
              <a:rPr lang="it-IT" dirty="0" err="1">
                <a:latin typeface="Tahoma" pitchFamily="34"/>
                <a:ea typeface="Courier New" pitchFamily="33"/>
                <a:cs typeface="Courier New" pitchFamily="33"/>
              </a:rPr>
              <a:t>publishers</a:t>
            </a:r>
            <a:endParaRPr lang="it-IT" dirty="0">
              <a:latin typeface="Tahoma" pitchFamily="34"/>
              <a:ea typeface="Courier New" pitchFamily="33"/>
              <a:cs typeface="Courier New" pitchFamily="33"/>
            </a:endParaRPr>
          </a:p>
          <a:p>
            <a:pPr hangingPunct="0">
              <a:spcAft>
                <a:spcPts val="600"/>
              </a:spcAft>
              <a:defRPr sz="1800">
                <a:latin typeface="Tahoma" pitchFamily="34"/>
              </a:defRPr>
            </a:pPr>
            <a:r>
              <a:rPr lang="it-IT" dirty="0" smtClean="0">
                <a:latin typeface="Tahoma" pitchFamily="34"/>
                <a:ea typeface="Segoe UI" pitchFamily="2"/>
                <a:cs typeface="Tahoma" pitchFamily="2"/>
              </a:rPr>
              <a:t>visualizza </a:t>
            </a: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tutti i titoli e tutte le case editrici, anche se non esiste un valore corrispondente </a:t>
            </a:r>
          </a:p>
          <a:p>
            <a:pPr hangingPunct="0">
              <a:spcAft>
                <a:spcPts val="600"/>
              </a:spcAft>
              <a:defRPr sz="1800">
                <a:latin typeface="Tahoma" pitchFamily="34"/>
              </a:defRPr>
            </a:pP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nell'altra tabella.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896296" y="2846592"/>
            <a:ext cx="4502141" cy="1338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664048" y="5147989"/>
            <a:ext cx="5835960" cy="18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719832" y="1331565"/>
            <a:ext cx="8424936" cy="2808313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/>
          <a:lstStyle/>
          <a:p>
            <a:pPr hangingPunct="0">
              <a:spcBef>
                <a:spcPts val="879"/>
              </a:spcBef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sz="2000" b="1" dirty="0">
                <a:solidFill>
                  <a:srgbClr val="280099"/>
                </a:solidFill>
                <a:effectLst>
                  <a:outerShdw dist="17961" dir="2700000">
                    <a:scrgbClr r="0" g="0" b="0"/>
                  </a:outerShdw>
                </a:effectLst>
                <a:latin typeface="Tahoma" pitchFamily="34"/>
                <a:ea typeface="Segoe UI" pitchFamily="2"/>
                <a:cs typeface="Tahoma" pitchFamily="2"/>
              </a:rPr>
              <a:t>Join incrociato</a:t>
            </a:r>
            <a:r>
              <a:rPr lang="it-IT" sz="2000" b="1" dirty="0">
                <a:latin typeface="Tahoma" pitchFamily="34"/>
                <a:ea typeface="Segoe UI" pitchFamily="2"/>
                <a:cs typeface="Tahoma" pitchFamily="2"/>
              </a:rPr>
              <a:t> </a:t>
            </a: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Join il cui set di risultati include una riga per ogni possibile coppia </a:t>
            </a:r>
          </a:p>
          <a:p>
            <a:pPr hangingPunct="0">
              <a:spcBef>
                <a:spcPts val="879"/>
              </a:spcBef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di righe provenienti dalle due tabelle.</a:t>
            </a:r>
          </a:p>
          <a:p>
            <a:pPr hangingPunct="0">
              <a:spcBef>
                <a:spcPts val="879"/>
              </a:spcBef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Ad esempio, </a:t>
            </a:r>
            <a:r>
              <a:rPr lang="it-IT" dirty="0" err="1">
                <a:latin typeface="Tahoma" pitchFamily="34"/>
                <a:ea typeface="Segoe UI" pitchFamily="2"/>
                <a:cs typeface="Tahoma" pitchFamily="2"/>
              </a:rPr>
              <a:t>authors</a:t>
            </a: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 CROSS JOIN </a:t>
            </a:r>
            <a:r>
              <a:rPr lang="it-IT" dirty="0" err="1">
                <a:latin typeface="Tahoma" pitchFamily="34"/>
                <a:ea typeface="Segoe UI" pitchFamily="2"/>
                <a:cs typeface="Tahoma" pitchFamily="2"/>
              </a:rPr>
              <a:t>publishers</a:t>
            </a: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 restituisce un set di risultati con una </a:t>
            </a:r>
          </a:p>
          <a:p>
            <a:pPr hangingPunct="0">
              <a:spcBef>
                <a:spcPts val="879"/>
              </a:spcBef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riga per ogni combinazione autore/editore possibile. </a:t>
            </a:r>
          </a:p>
          <a:p>
            <a:pPr hangingPunct="0">
              <a:spcBef>
                <a:spcPts val="879"/>
              </a:spcBef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L'istruzione SQL risultante potrebbe essere simile alla seguente: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83928" y="4715941"/>
            <a:ext cx="5515200" cy="114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 idx="4294967295"/>
          </p:nvPr>
        </p:nvSpPr>
        <p:spPr>
          <a:xfrm>
            <a:off x="791840" y="539477"/>
            <a:ext cx="9072563" cy="1135062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it-IT" sz="4000" dirty="0"/>
              <a:t>Riassumendo...</a:t>
            </a:r>
            <a:br>
              <a:rPr lang="it-IT" sz="4000" dirty="0"/>
            </a:br>
            <a:endParaRPr lang="it-IT" sz="40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863848" y="2411685"/>
            <a:ext cx="8496944" cy="3672408"/>
          </a:xfrm>
          <a:prstGeom prst="rect">
            <a:avLst/>
          </a:prstGeom>
          <a:noFill/>
          <a:ln>
            <a:noFill/>
          </a:ln>
        </p:spPr>
        <p:txBody>
          <a:bodyPr vert="horz" wrap="none" lIns="89991" tIns="44996" rIns="89991" bIns="44996" anchorCtr="0" compatLnSpc="0"/>
          <a:lstStyle/>
          <a:p>
            <a:pPr hangingPunct="0">
              <a:defRPr sz="2200">
                <a:latin typeface="Tahoma" pitchFamily="34"/>
              </a:defRPr>
            </a:pPr>
            <a:r>
              <a:rPr lang="it-IT" sz="2200" dirty="0">
                <a:solidFill>
                  <a:srgbClr val="280099"/>
                </a:solidFill>
                <a:latin typeface="Tahoma" pitchFamily="34"/>
                <a:ea typeface="Microsoft YaHei" pitchFamily="2"/>
                <a:cs typeface="Mangal" pitchFamily="2"/>
              </a:rPr>
              <a:t>Un'operazione di JOIN unisce il contenuto di una o più tabelle con</a:t>
            </a:r>
          </a:p>
          <a:p>
            <a:pPr hangingPunct="0">
              <a:defRPr sz="2200">
                <a:latin typeface="Tahoma" pitchFamily="34"/>
              </a:defRPr>
            </a:pPr>
            <a:r>
              <a:rPr lang="it-IT" sz="2200" dirty="0">
                <a:solidFill>
                  <a:srgbClr val="280099"/>
                </a:solidFill>
                <a:latin typeface="Tahoma" pitchFamily="34"/>
                <a:ea typeface="Microsoft YaHei" pitchFamily="2"/>
                <a:cs typeface="Mangal" pitchFamily="2"/>
              </a:rPr>
              <a:t>l'origine specificata nella clausola FROM; </a:t>
            </a:r>
          </a:p>
          <a:p>
            <a:pPr hangingPunct="0">
              <a:defRPr sz="2200">
                <a:latin typeface="Tahoma" pitchFamily="34"/>
              </a:defRPr>
            </a:pPr>
            <a:r>
              <a:rPr lang="it-IT" sz="2200" dirty="0">
                <a:solidFill>
                  <a:srgbClr val="280099"/>
                </a:solidFill>
                <a:latin typeface="Tahoma" pitchFamily="34"/>
                <a:ea typeface="Microsoft YaHei" pitchFamily="2"/>
                <a:cs typeface="Mangal" pitchFamily="2"/>
              </a:rPr>
              <a:t>il suo funzionamento è infatti basato sull'uso della clausola FROM e si </a:t>
            </a:r>
          </a:p>
          <a:p>
            <a:pPr hangingPunct="0">
              <a:defRPr sz="2200">
                <a:latin typeface="Tahoma" pitchFamily="34"/>
              </a:defRPr>
            </a:pPr>
            <a:r>
              <a:rPr lang="it-IT" sz="2200" dirty="0">
                <a:solidFill>
                  <a:srgbClr val="280099"/>
                </a:solidFill>
                <a:latin typeface="Tahoma" pitchFamily="34"/>
                <a:ea typeface="Microsoft YaHei" pitchFamily="2"/>
                <a:cs typeface="Mangal" pitchFamily="2"/>
              </a:rPr>
              <a:t>presenta immediatamente accanto, in un'operazione di selezione:</a:t>
            </a:r>
          </a:p>
          <a:p>
            <a:pPr hangingPunct="0">
              <a:defRPr sz="2200">
                <a:latin typeface="Tahoma" pitchFamily="34"/>
              </a:defRPr>
            </a:pPr>
            <a:endParaRPr lang="it-IT" sz="2200" dirty="0">
              <a:latin typeface="Tahoma" pitchFamily="34"/>
              <a:ea typeface="Microsoft YaHei" pitchFamily="2"/>
              <a:cs typeface="Mangal" pitchFamily="2"/>
            </a:endParaRPr>
          </a:p>
          <a:p>
            <a:pPr hangingPunct="0">
              <a:defRPr sz="2200">
                <a:latin typeface="Tahoma" pitchFamily="34"/>
              </a:defRPr>
            </a:pPr>
            <a:r>
              <a:rPr lang="it-IT" sz="2200" dirty="0">
                <a:solidFill>
                  <a:srgbClr val="FF0000"/>
                </a:solidFill>
                <a:latin typeface="Tahoma" pitchFamily="34"/>
                <a:ea typeface="Microsoft YaHei" pitchFamily="2"/>
                <a:cs typeface="Mangal" pitchFamily="2"/>
              </a:rPr>
              <a:t>SELECT &lt;campi&gt;</a:t>
            </a:r>
            <a:br>
              <a:rPr lang="it-IT" sz="2200" dirty="0">
                <a:solidFill>
                  <a:srgbClr val="FF0000"/>
                </a:solidFill>
                <a:latin typeface="Tahoma" pitchFamily="34"/>
                <a:ea typeface="Microsoft YaHei" pitchFamily="2"/>
                <a:cs typeface="Mangal" pitchFamily="2"/>
              </a:rPr>
            </a:br>
            <a:r>
              <a:rPr lang="it-IT" sz="2200" dirty="0">
                <a:solidFill>
                  <a:srgbClr val="FF0000"/>
                </a:solidFill>
                <a:latin typeface="Tahoma" pitchFamily="34"/>
                <a:ea typeface="Microsoft YaHei" pitchFamily="2"/>
                <a:cs typeface="Mangal" pitchFamily="2"/>
              </a:rPr>
              <a:t>FROM &lt;origine&gt;</a:t>
            </a:r>
            <a:br>
              <a:rPr lang="it-IT" sz="2200" dirty="0">
                <a:solidFill>
                  <a:srgbClr val="FF0000"/>
                </a:solidFill>
                <a:latin typeface="Tahoma" pitchFamily="34"/>
                <a:ea typeface="Microsoft YaHei" pitchFamily="2"/>
                <a:cs typeface="Mangal" pitchFamily="2"/>
              </a:rPr>
            </a:br>
            <a:r>
              <a:rPr lang="it-IT" sz="2200" dirty="0">
                <a:solidFill>
                  <a:srgbClr val="FF0000"/>
                </a:solidFill>
                <a:latin typeface="Tahoma" pitchFamily="34"/>
                <a:ea typeface="Microsoft YaHei" pitchFamily="2"/>
                <a:cs typeface="Mangal" pitchFamily="2"/>
              </a:rPr>
              <a:t>&lt;tipo di join&gt; &lt;origine&gt;</a:t>
            </a:r>
            <a:br>
              <a:rPr lang="it-IT" sz="2200" dirty="0">
                <a:solidFill>
                  <a:srgbClr val="FF0000"/>
                </a:solidFill>
                <a:latin typeface="Tahoma" pitchFamily="34"/>
                <a:ea typeface="Microsoft YaHei" pitchFamily="2"/>
                <a:cs typeface="Mangal" pitchFamily="2"/>
              </a:rPr>
            </a:br>
            <a:r>
              <a:rPr lang="it-IT" sz="2200" dirty="0">
                <a:solidFill>
                  <a:srgbClr val="FF0000"/>
                </a:solidFill>
                <a:latin typeface="Tahoma" pitchFamily="34"/>
                <a:ea typeface="Microsoft YaHei" pitchFamily="2"/>
                <a:cs typeface="Mangal" pitchFamily="2"/>
              </a:rPr>
              <a:t>[ ON &lt;campo&gt; &lt;relazione&gt; &lt;campo&gt; ]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 idx="4294967295"/>
          </p:nvPr>
        </p:nvSpPr>
        <p:spPr>
          <a:xfrm>
            <a:off x="1079872" y="611485"/>
            <a:ext cx="7992691" cy="541040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it-IT" dirty="0"/>
              <a:t>Esempi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7784" y="2555701"/>
            <a:ext cx="6712200" cy="2381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592817" y="5075981"/>
            <a:ext cx="6983999" cy="22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sellaDiTesto 4"/>
          <p:cNvSpPr txBox="1"/>
          <p:nvPr/>
        </p:nvSpPr>
        <p:spPr>
          <a:xfrm>
            <a:off x="935856" y="1367999"/>
            <a:ext cx="8424936" cy="118770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/>
          <a:lstStyle/>
          <a:p>
            <a:pPr hangingPunct="0">
              <a:spcBef>
                <a:spcPts val="879"/>
              </a:spcBef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dirty="0" smtClean="0">
                <a:latin typeface="Tahoma" pitchFamily="34"/>
                <a:ea typeface="Segoe UI" pitchFamily="2"/>
                <a:cs typeface="Tahoma" pitchFamily="2"/>
              </a:rPr>
              <a:t>  Immaginiamo </a:t>
            </a: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una situazione di un'azienda che mantiene in due tabelle </a:t>
            </a:r>
          </a:p>
          <a:p>
            <a:pPr hangingPunct="0">
              <a:spcBef>
                <a:spcPts val="879"/>
              </a:spcBef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separate il personale generale ed i soli dipendenti.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7280" y="1551241"/>
            <a:ext cx="9972720" cy="5000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791840" y="1344693"/>
            <a:ext cx="7848873" cy="381642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/>
          <a:lstStyle/>
          <a:p>
            <a:pPr hangingPunct="0">
              <a:spcBef>
                <a:spcPts val="879"/>
              </a:spcBef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questa presunta realtà aziendale abbiamo tre persone (</a:t>
            </a:r>
            <a:r>
              <a:rPr lang="it-IT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Capelli</a:t>
            </a:r>
            <a:r>
              <a:rPr lang="it-IT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Tardi</a:t>
            </a:r>
            <a:r>
              <a:rPr lang="it-IT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Maugeri</a:t>
            </a:r>
            <a:r>
              <a:rPr lang="it-IT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hangingPunct="0">
              <a:spcBef>
                <a:spcPts val="879"/>
              </a:spcBef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lavorano come dipendenti e prestano la loro attività nell'azienda; </a:t>
            </a:r>
            <a:endParaRPr lang="it-IT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hangingPunct="0">
              <a:spcBef>
                <a:spcPts val="879"/>
              </a:spcBef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altri </a:t>
            </a:r>
            <a:r>
              <a:rPr lang="it-IT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soggetti </a:t>
            </a:r>
            <a:r>
              <a:rPr lang="it-IT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it-IT" sz="20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Catozzo</a:t>
            </a:r>
            <a:r>
              <a:rPr lang="it-IT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0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Piconi</a:t>
            </a:r>
            <a:r>
              <a:rPr lang="it-IT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fanno parte del personale perché </a:t>
            </a:r>
            <a:endParaRPr lang="it-IT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hangingPunct="0">
              <a:spcBef>
                <a:spcPts val="879"/>
              </a:spcBef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prestano </a:t>
            </a:r>
            <a:r>
              <a:rPr lang="it-IT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loro attività nell'azienda ma </a:t>
            </a:r>
            <a:r>
              <a:rPr lang="it-IT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come </a:t>
            </a:r>
            <a:r>
              <a:rPr lang="it-IT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professionisti esterni e </a:t>
            </a:r>
            <a:r>
              <a:rPr lang="it-IT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quindi</a:t>
            </a:r>
          </a:p>
          <a:p>
            <a:pPr hangingPunct="0">
              <a:spcBef>
                <a:spcPts val="879"/>
              </a:spcBef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 </a:t>
            </a:r>
            <a:r>
              <a:rPr lang="it-IT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rientrano tra i dipendenti; la signora </a:t>
            </a:r>
            <a:r>
              <a:rPr lang="it-IT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Perugia</a:t>
            </a:r>
            <a:r>
              <a:rPr lang="it-IT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invece </a:t>
            </a:r>
            <a:r>
              <a:rPr lang="it-IT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 appare </a:t>
            </a:r>
            <a:r>
              <a:rPr lang="it-IT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soltanto</a:t>
            </a:r>
          </a:p>
          <a:p>
            <a:pPr hangingPunct="0">
              <a:spcBef>
                <a:spcPts val="879"/>
              </a:spcBef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come </a:t>
            </a:r>
            <a:r>
              <a:rPr lang="it-IT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dipendente è stipendiata dall'azienda solo per questioni di </a:t>
            </a:r>
          </a:p>
          <a:p>
            <a:pPr hangingPunct="0">
              <a:spcBef>
                <a:spcPts val="879"/>
              </a:spcBef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bilancio ma presta la sua attività in un'altra azienda, collegata alla prima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 idx="4294967295"/>
          </p:nvPr>
        </p:nvSpPr>
        <p:spPr>
          <a:xfrm>
            <a:off x="863848" y="323453"/>
            <a:ext cx="7561015" cy="935435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it-IT" sz="3000" dirty="0"/>
              <a:t>INNER JOIN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647824" y="1259558"/>
            <a:ext cx="9144176" cy="175724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/>
          <a:lstStyle/>
          <a:p>
            <a:pPr hangingPunct="0">
              <a:spcAft>
                <a:spcPts val="600"/>
              </a:spcAft>
              <a:defRPr sz="1800">
                <a:latin typeface="Tahoma" pitchFamily="34"/>
              </a:defRPr>
            </a:pP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La forma di JOIN più semplice, combina dei criteri per estrarre soltanto le righe che </a:t>
            </a:r>
          </a:p>
          <a:p>
            <a:pPr hangingPunct="0">
              <a:spcAft>
                <a:spcPts val="600"/>
              </a:spcAft>
              <a:defRPr sz="1800">
                <a:latin typeface="Tahoma" pitchFamily="34"/>
              </a:defRPr>
            </a:pP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presentano i campi indicati in entrambe le origini. </a:t>
            </a:r>
          </a:p>
          <a:p>
            <a:pPr hangingPunct="0">
              <a:spcAft>
                <a:spcPts val="600"/>
              </a:spcAft>
              <a:defRPr sz="1800">
                <a:latin typeface="Tahoma" pitchFamily="34"/>
              </a:defRPr>
            </a:pP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Data la situazione di analisi precedente è possibile stabilire un JOIN interno che relazioni i </a:t>
            </a:r>
          </a:p>
          <a:p>
            <a:pPr hangingPunct="0">
              <a:spcAft>
                <a:spcPts val="600"/>
              </a:spcAft>
              <a:defRPr sz="1800">
                <a:latin typeface="Tahoma" pitchFamily="34"/>
              </a:defRPr>
            </a:pP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due gruppi di persone e riporti soltanto quelle che costituiscono sia figura di personale sia </a:t>
            </a:r>
          </a:p>
          <a:p>
            <a:pPr hangingPunct="0">
              <a:spcAft>
                <a:spcPts val="600"/>
              </a:spcAft>
              <a:defRPr sz="1800">
                <a:latin typeface="Tahoma" pitchFamily="34"/>
              </a:defRPr>
            </a:pP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figura di dipendente. La rappresentazione SQL di questa situazione può essere la presente: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01658" y="3239864"/>
            <a:ext cx="6237043" cy="1224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439913" y="5569392"/>
            <a:ext cx="5760088" cy="12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DiTesto 5"/>
          <p:cNvSpPr txBox="1"/>
          <p:nvPr/>
        </p:nvSpPr>
        <p:spPr>
          <a:xfrm>
            <a:off x="575815" y="4464000"/>
            <a:ext cx="9396625" cy="104403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/>
          <a:lstStyle/>
          <a:p>
            <a:pPr hangingPunct="0">
              <a:spcAft>
                <a:spcPts val="600"/>
              </a:spcAft>
              <a:defRPr sz="1800">
                <a:latin typeface="Tahoma" pitchFamily="34"/>
              </a:defRPr>
            </a:pP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Questa estrazione riporta i 3 campi della prima tabella (PERSONALE) ed i 3 della seconda</a:t>
            </a:r>
          </a:p>
          <a:p>
            <a:pPr hangingPunct="0">
              <a:spcAft>
                <a:spcPts val="600"/>
              </a:spcAft>
              <a:defRPr sz="1800">
                <a:latin typeface="Tahoma" pitchFamily="34"/>
              </a:defRPr>
            </a:pP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 (DIPENDENTI), combinando le righe della seconda la relazione indicata a seguito di ON. </a:t>
            </a:r>
          </a:p>
          <a:p>
            <a:pPr hangingPunct="0">
              <a:spcAft>
                <a:spcPts val="600"/>
              </a:spcAft>
              <a:defRPr sz="1800">
                <a:latin typeface="Tahoma" pitchFamily="34"/>
              </a:defRPr>
            </a:pP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La stessa poteva essere rappresentata utilizzando la forma già vista in precedenza: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" y="1880280"/>
            <a:ext cx="10079641" cy="16477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sellaDiTesto 2"/>
          <p:cNvSpPr txBox="1"/>
          <p:nvPr/>
        </p:nvSpPr>
        <p:spPr>
          <a:xfrm>
            <a:off x="647823" y="4067869"/>
            <a:ext cx="8928993" cy="2160238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/>
          <a:lstStyle/>
          <a:p>
            <a:pPr hangingPunct="0">
              <a:spcBef>
                <a:spcPts val="879"/>
              </a:spcBef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dirty="0">
                <a:latin typeface="Segoe UI Semibold" panose="020B0702040204020203" pitchFamily="34" charset="0"/>
                <a:ea typeface="Segoe UI" pitchFamily="2"/>
                <a:cs typeface="Segoe UI Semibold" panose="020B0702040204020203" pitchFamily="34" charset="0"/>
              </a:rPr>
              <a:t>Infatti le tre figure fanno parte di entrambe le tabelle di origine; tutte le altre righe </a:t>
            </a:r>
            <a:endParaRPr lang="it-IT" dirty="0" smtClean="0">
              <a:latin typeface="Segoe UI Semibold" panose="020B0702040204020203" pitchFamily="34" charset="0"/>
              <a:ea typeface="Segoe UI" pitchFamily="2"/>
              <a:cs typeface="Segoe UI Semibold" panose="020B0702040204020203" pitchFamily="34" charset="0"/>
            </a:endParaRPr>
          </a:p>
          <a:p>
            <a:pPr hangingPunct="0">
              <a:spcBef>
                <a:spcPts val="879"/>
              </a:spcBef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dirty="0" smtClean="0">
                <a:latin typeface="Segoe UI Semibold" panose="020B0702040204020203" pitchFamily="34" charset="0"/>
                <a:ea typeface="Segoe UI" pitchFamily="2"/>
                <a:cs typeface="Segoe UI Semibold" panose="020B0702040204020203" pitchFamily="34" charset="0"/>
              </a:rPr>
              <a:t>sono </a:t>
            </a:r>
            <a:r>
              <a:rPr lang="it-IT" dirty="0">
                <a:latin typeface="Segoe UI Semibold" panose="020B0702040204020203" pitchFamily="34" charset="0"/>
                <a:ea typeface="Segoe UI" pitchFamily="2"/>
                <a:cs typeface="Segoe UI Semibold" panose="020B0702040204020203" pitchFamily="34" charset="0"/>
              </a:rPr>
              <a:t>scartate.</a:t>
            </a:r>
          </a:p>
          <a:p>
            <a:pPr hangingPunct="0">
              <a:spcBef>
                <a:spcPts val="879"/>
              </a:spcBef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dirty="0">
                <a:latin typeface="Segoe UI Semibold" panose="020B0702040204020203" pitchFamily="34" charset="0"/>
                <a:ea typeface="Segoe UI" pitchFamily="2"/>
                <a:cs typeface="Segoe UI Semibold" panose="020B0702040204020203" pitchFamily="34" charset="0"/>
              </a:rPr>
              <a:t>Se non è specifica il tipo di JOIN (cioè è indicato solamente JOIN seguito dall'origine) </a:t>
            </a:r>
          </a:p>
          <a:p>
            <a:pPr hangingPunct="0">
              <a:spcBef>
                <a:spcPts val="879"/>
              </a:spcBef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dirty="0">
                <a:latin typeface="Segoe UI Semibold" panose="020B0702040204020203" pitchFamily="34" charset="0"/>
                <a:ea typeface="Segoe UI" pitchFamily="2"/>
                <a:cs typeface="Segoe UI Semibold" panose="020B0702040204020203" pitchFamily="34" charset="0"/>
              </a:rPr>
              <a:t>questo è il tipo predefinito.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 idx="4294967295"/>
          </p:nvPr>
        </p:nvSpPr>
        <p:spPr>
          <a:xfrm>
            <a:off x="575816" y="179437"/>
            <a:ext cx="8495159" cy="757188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it-IT" sz="3600" dirty="0"/>
              <a:t>LEFT OUTER JOIN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360000" y="936001"/>
            <a:ext cx="9506159" cy="137915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/>
          <a:lstStyle/>
          <a:p>
            <a:pPr hangingPunct="0">
              <a:spcAft>
                <a:spcPts val="600"/>
              </a:spcAft>
              <a:defRPr sz="1800">
                <a:latin typeface="Tahoma" pitchFamily="34"/>
              </a:defRPr>
            </a:pP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Questo JOIN esterno tiene conto di tutte le righe che soddisfano la relazione ed include </a:t>
            </a:r>
          </a:p>
          <a:p>
            <a:pPr hangingPunct="0">
              <a:spcAft>
                <a:spcPts val="600"/>
              </a:spcAft>
              <a:defRPr sz="1800">
                <a:latin typeface="Tahoma" pitchFamily="34"/>
              </a:defRPr>
            </a:pP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anche quelle righe presenti nella tabella che si trova a sinistra del JOIN, </a:t>
            </a:r>
          </a:p>
          <a:p>
            <a:pPr hangingPunct="0">
              <a:spcAft>
                <a:spcPts val="600"/>
              </a:spcAft>
              <a:defRPr sz="1800">
                <a:latin typeface="Tahoma" pitchFamily="34"/>
              </a:defRPr>
            </a:pP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riempiendo i campi della seconda tabella con NULL. </a:t>
            </a:r>
          </a:p>
          <a:p>
            <a:pPr hangingPunct="0">
              <a:spcAft>
                <a:spcPts val="600"/>
              </a:spcAft>
              <a:defRPr sz="1800">
                <a:latin typeface="Tahoma" pitchFamily="34"/>
              </a:defRPr>
            </a:pP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Data l'analisi della situazione aziendale potremmo voler estrarre tutti i nominativi del </a:t>
            </a:r>
          </a:p>
          <a:p>
            <a:pPr hangingPunct="0">
              <a:spcAft>
                <a:spcPts val="600"/>
              </a:spcAft>
              <a:defRPr sz="1800">
                <a:latin typeface="Tahoma" pitchFamily="34"/>
              </a:defRPr>
            </a:pP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personale, mostrando la loro relazione di dipendenza con l'azienda e per far ciò useremo una </a:t>
            </a:r>
          </a:p>
          <a:p>
            <a:pPr hangingPunct="0">
              <a:spcAft>
                <a:spcPts val="600"/>
              </a:spcAft>
              <a:defRPr sz="1800">
                <a:latin typeface="Tahoma" pitchFamily="34"/>
              </a:defRPr>
            </a:pPr>
            <a:r>
              <a:rPr lang="it-IT" dirty="0" err="1">
                <a:latin typeface="Tahoma" pitchFamily="34"/>
                <a:ea typeface="Segoe UI" pitchFamily="2"/>
                <a:cs typeface="Tahoma" pitchFamily="2"/>
              </a:rPr>
              <a:t>query</a:t>
            </a: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 SQL del genere: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90360" y="2757667"/>
            <a:ext cx="4645440" cy="850679"/>
          </a:xfrm>
          <a:prstGeom prst="rect">
            <a:avLst/>
          </a:prstGeom>
          <a:solidFill>
            <a:srgbClr val="CCFFFF"/>
          </a:solidFill>
          <a:ln w="0">
            <a:solidFill>
              <a:srgbClr val="00FFFF"/>
            </a:solidFill>
            <a:prstDash val="solid"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1935" y="3618974"/>
            <a:ext cx="8424704" cy="19970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DiTesto 5"/>
          <p:cNvSpPr txBox="1"/>
          <p:nvPr/>
        </p:nvSpPr>
        <p:spPr>
          <a:xfrm>
            <a:off x="187809" y="4499917"/>
            <a:ext cx="9866160" cy="2808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wrap="none" lIns="0" tIns="0" rIns="0" bIns="0" compatLnSpc="0"/>
          <a:lstStyle/>
          <a:p>
            <a:pPr hangingPunct="0"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Naturalmente i valori qui presentati in bianco conterranno in realtà il valore NULL. </a:t>
            </a:r>
          </a:p>
          <a:p>
            <a:pPr hangingPunct="0"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Possiamo ben capire il comportamento osservando la forma dell'interrogazione SQL: </a:t>
            </a:r>
          </a:p>
          <a:p>
            <a:pPr hangingPunct="0"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la tabella PERSONALE si trova alla sinistra del JOIN, mentre la DIPENDENTI si trova alla destra;</a:t>
            </a:r>
          </a:p>
          <a:p>
            <a:pPr hangingPunct="0"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utilizzando il LEFT JOIN estrarremo tutte le righe presenti nella tabella PERSONALE, </a:t>
            </a:r>
          </a:p>
          <a:p>
            <a:pPr hangingPunct="0"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assegnando i campi corrispondenti della tabella DIPENDENTI e riempiendo con NULL quelli il cui </a:t>
            </a:r>
          </a:p>
          <a:p>
            <a:pPr hangingPunct="0"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valore non esiste nella seconda tabella.</a:t>
            </a:r>
          </a:p>
          <a:p>
            <a:pPr hangingPunct="0"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 Le righe presenti unicamente nella tabella DIPENDENTI non saranno affatto estratte.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it-IT"/>
              <a:t/>
            </a:r>
            <a:br>
              <a:rPr lang="it-IT"/>
            </a:br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4985640" y="3739681"/>
            <a:ext cx="180720" cy="550080"/>
          </a:xfrm>
          <a:prstGeom prst="rect">
            <a:avLst/>
          </a:prstGeom>
          <a:noFill/>
          <a:ln>
            <a:noFill/>
          </a:ln>
        </p:spPr>
        <p:txBody>
          <a:bodyPr vert="horz" wrap="none" lIns="89991" tIns="44996" rIns="89991" bIns="44996" anchorCtr="0" compatLnSpc="0"/>
          <a:lstStyle/>
          <a:p>
            <a:pPr hangingPunct="0">
              <a:defRPr sz="1200"/>
            </a:pPr>
            <a:endParaRPr lang="it-IT" sz="1200">
              <a:latin typeface="Arial" pitchFamily="18"/>
              <a:ea typeface="Microsoft YaHei" pitchFamily="2"/>
              <a:cs typeface="Mangal" pitchFamily="2"/>
            </a:endParaRPr>
          </a:p>
          <a:p>
            <a:pPr algn="ctr" hangingPunct="0">
              <a:defRPr sz="1200"/>
            </a:pPr>
            <a:endParaRPr lang="it-IT" sz="12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521640" y="485457"/>
            <a:ext cx="4464000" cy="551881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/>
          <a:lstStyle/>
          <a:p>
            <a:pPr algn="ctr" hangingPunct="0">
              <a:spcBef>
                <a:spcPts val="879"/>
              </a:spcBef>
              <a:spcAft>
                <a:spcPts val="879"/>
              </a:spcAft>
              <a:defRPr sz="3600">
                <a:latin typeface="Tahoma" pitchFamily="34"/>
              </a:defRPr>
            </a:pPr>
            <a:r>
              <a:rPr lang="it-IT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/>
                <a:ea typeface="Segoe UI" pitchFamily="2"/>
                <a:cs typeface="Tahoma" pitchFamily="2"/>
              </a:rPr>
              <a:t>RIGHT OUTER JOIN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521640" y="1259557"/>
            <a:ext cx="9199192" cy="2016223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/>
          <a:lstStyle/>
          <a:p>
            <a:pPr hangingPunct="0"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Il caso opposto del precedente è quello che riporta quelle righe che si trovano </a:t>
            </a:r>
            <a:r>
              <a:rPr lang="it-IT" dirty="0" smtClean="0">
                <a:latin typeface="Tahoma" pitchFamily="34"/>
                <a:ea typeface="Segoe UI" pitchFamily="2"/>
                <a:cs typeface="Tahoma" pitchFamily="2"/>
              </a:rPr>
              <a:t>nella</a:t>
            </a:r>
          </a:p>
          <a:p>
            <a:pPr hangingPunct="0"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dirty="0" smtClean="0">
                <a:latin typeface="Tahoma" pitchFamily="34"/>
                <a:ea typeface="Segoe UI" pitchFamily="2"/>
                <a:cs typeface="Tahoma" pitchFamily="2"/>
              </a:rPr>
              <a:t>tabella </a:t>
            </a: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indicata a destra del JOIN e riempie i campi non corrispondenti della prima tabella </a:t>
            </a:r>
            <a:endParaRPr lang="it-IT" dirty="0" smtClean="0">
              <a:latin typeface="Tahoma" pitchFamily="34"/>
              <a:ea typeface="Segoe UI" pitchFamily="2"/>
              <a:cs typeface="Tahoma" pitchFamily="2"/>
            </a:endParaRPr>
          </a:p>
          <a:p>
            <a:pPr hangingPunct="0"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dirty="0" smtClean="0">
                <a:latin typeface="Tahoma" pitchFamily="34"/>
                <a:ea typeface="Segoe UI" pitchFamily="2"/>
                <a:cs typeface="Tahoma" pitchFamily="2"/>
              </a:rPr>
              <a:t>con </a:t>
            </a: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il valore NULL. Analizzando ancora una volta il nostro problema potremmo cercare di </a:t>
            </a:r>
            <a:endParaRPr lang="it-IT" dirty="0" smtClean="0">
              <a:latin typeface="Tahoma" pitchFamily="34"/>
              <a:ea typeface="Segoe UI" pitchFamily="2"/>
              <a:cs typeface="Tahoma" pitchFamily="2"/>
            </a:endParaRPr>
          </a:p>
          <a:p>
            <a:pPr hangingPunct="0"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dirty="0" smtClean="0">
                <a:latin typeface="Tahoma" pitchFamily="34"/>
                <a:ea typeface="Segoe UI" pitchFamily="2"/>
                <a:cs typeface="Tahoma" pitchFamily="2"/>
              </a:rPr>
              <a:t>ottenere </a:t>
            </a: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l'elenco di tutti i dipendenti, segnalando anche quelli che non son considerati </a:t>
            </a:r>
            <a:endParaRPr lang="it-IT" dirty="0" smtClean="0">
              <a:latin typeface="Tahoma" pitchFamily="34"/>
              <a:ea typeface="Segoe UI" pitchFamily="2"/>
              <a:cs typeface="Tahoma" pitchFamily="2"/>
            </a:endParaRPr>
          </a:p>
          <a:p>
            <a:pPr hangingPunct="0"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dirty="0" smtClean="0">
                <a:latin typeface="Tahoma" pitchFamily="34"/>
                <a:ea typeface="Segoe UI" pitchFamily="2"/>
                <a:cs typeface="Tahoma" pitchFamily="2"/>
              </a:rPr>
              <a:t>personale </a:t>
            </a: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dell'azienda. Basterà sostituire alla </a:t>
            </a:r>
            <a:r>
              <a:rPr lang="it-IT" dirty="0" err="1">
                <a:latin typeface="Tahoma" pitchFamily="34"/>
                <a:ea typeface="Segoe UI" pitchFamily="2"/>
                <a:cs typeface="Tahoma" pitchFamily="2"/>
              </a:rPr>
              <a:t>query</a:t>
            </a: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 precedente il LEFT con il RIGHT:</a:t>
            </a:r>
          </a:p>
        </p:txBody>
      </p:sp>
      <p:pic>
        <p:nvPicPr>
          <p:cNvPr id="6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63554" y="3162080"/>
            <a:ext cx="5890201" cy="112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26539" y="3491805"/>
            <a:ext cx="10079641" cy="19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sellaDiTesto 7"/>
          <p:cNvSpPr txBox="1"/>
          <p:nvPr/>
        </p:nvSpPr>
        <p:spPr>
          <a:xfrm>
            <a:off x="287784" y="4859958"/>
            <a:ext cx="9809856" cy="19635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none" lIns="0" tIns="0" rIns="0" bIns="0" compatLnSpc="0"/>
          <a:lstStyle/>
          <a:p>
            <a:pPr hangingPunct="0">
              <a:spcBef>
                <a:spcPts val="879"/>
              </a:spcBef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b="1" dirty="0">
                <a:latin typeface="Tahoma" pitchFamily="34"/>
                <a:ea typeface="Segoe UI" pitchFamily="2"/>
                <a:cs typeface="Tahoma" pitchFamily="2"/>
              </a:rPr>
              <a:t>Possiamo notare la presenza di tutte le righe della tabella DIPENDENTI, le tre righe </a:t>
            </a:r>
            <a:endParaRPr lang="it-IT" b="1" dirty="0" smtClean="0">
              <a:latin typeface="Tahoma" pitchFamily="34"/>
              <a:ea typeface="Segoe UI" pitchFamily="2"/>
              <a:cs typeface="Tahoma" pitchFamily="2"/>
            </a:endParaRPr>
          </a:p>
          <a:p>
            <a:pPr hangingPunct="0">
              <a:spcBef>
                <a:spcPts val="879"/>
              </a:spcBef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b="1" dirty="0" smtClean="0">
                <a:latin typeface="Tahoma" pitchFamily="34"/>
                <a:ea typeface="Segoe UI" pitchFamily="2"/>
                <a:cs typeface="Tahoma" pitchFamily="2"/>
              </a:rPr>
              <a:t>corrispondenti </a:t>
            </a:r>
            <a:r>
              <a:rPr lang="it-IT" b="1" dirty="0">
                <a:latin typeface="Tahoma" pitchFamily="34"/>
                <a:ea typeface="Segoe UI" pitchFamily="2"/>
                <a:cs typeface="Tahoma" pitchFamily="2"/>
              </a:rPr>
              <a:t>presenti nella tabella PERSONALE ed i campi della prima tabella riguardo </a:t>
            </a:r>
            <a:endParaRPr lang="it-IT" b="1" dirty="0" smtClean="0">
              <a:latin typeface="Tahoma" pitchFamily="34"/>
              <a:ea typeface="Segoe UI" pitchFamily="2"/>
              <a:cs typeface="Tahoma" pitchFamily="2"/>
            </a:endParaRPr>
          </a:p>
          <a:p>
            <a:pPr hangingPunct="0">
              <a:spcBef>
                <a:spcPts val="879"/>
              </a:spcBef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b="1" dirty="0" smtClean="0">
                <a:latin typeface="Tahoma" pitchFamily="34"/>
                <a:ea typeface="Segoe UI" pitchFamily="2"/>
                <a:cs typeface="Tahoma" pitchFamily="2"/>
              </a:rPr>
              <a:t>a </a:t>
            </a:r>
            <a:r>
              <a:rPr lang="it-IT" b="1" dirty="0">
                <a:latin typeface="Tahoma" pitchFamily="34"/>
                <a:ea typeface="Segoe UI" pitchFamily="2"/>
                <a:cs typeface="Tahoma" pitchFamily="2"/>
              </a:rPr>
              <a:t>signora </a:t>
            </a:r>
            <a:r>
              <a:rPr lang="it-IT" b="1" i="1" dirty="0">
                <a:latin typeface="Tahoma" pitchFamily="34"/>
                <a:ea typeface="Segoe UI" pitchFamily="2"/>
                <a:cs typeface="Tahoma" pitchFamily="2"/>
              </a:rPr>
              <a:t>Perugia</a:t>
            </a:r>
            <a:r>
              <a:rPr lang="it-IT" b="1" dirty="0">
                <a:latin typeface="Tahoma" pitchFamily="34"/>
                <a:ea typeface="Segoe UI" pitchFamily="2"/>
                <a:cs typeface="Tahoma" pitchFamily="2"/>
              </a:rPr>
              <a:t> riempiti con valore NULL. I nominativi presenti esclusivamente nella </a:t>
            </a:r>
            <a:endParaRPr lang="it-IT" b="1" dirty="0" smtClean="0">
              <a:latin typeface="Tahoma" pitchFamily="34"/>
              <a:ea typeface="Segoe UI" pitchFamily="2"/>
              <a:cs typeface="Tahoma" pitchFamily="2"/>
            </a:endParaRPr>
          </a:p>
          <a:p>
            <a:pPr hangingPunct="0">
              <a:spcBef>
                <a:spcPts val="879"/>
              </a:spcBef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b="1" dirty="0" smtClean="0">
                <a:latin typeface="Tahoma" pitchFamily="34"/>
                <a:ea typeface="Segoe UI" pitchFamily="2"/>
                <a:cs typeface="Tahoma" pitchFamily="2"/>
              </a:rPr>
              <a:t>prima </a:t>
            </a:r>
            <a:r>
              <a:rPr lang="it-IT" b="1" dirty="0">
                <a:latin typeface="Tahoma" pitchFamily="34"/>
                <a:ea typeface="Segoe UI" pitchFamily="2"/>
                <a:cs typeface="Tahoma" pitchFamily="2"/>
              </a:rPr>
              <a:t>tabella non sono stati estratti affatto.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 idx="4294967295"/>
          </p:nvPr>
        </p:nvSpPr>
        <p:spPr>
          <a:xfrm>
            <a:off x="791840" y="395461"/>
            <a:ext cx="8280723" cy="116822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it-IT" sz="3600" dirty="0"/>
              <a:t>FULL OUTER JOIN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575815" y="1547589"/>
            <a:ext cx="9360185" cy="154733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/>
          <a:lstStyle/>
          <a:p>
            <a:pPr hangingPunct="0"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L'ultimo tipo di JOIN esterno è il FULL JOIN, che mettendo assieme sia LEFT che RIGHT </a:t>
            </a:r>
            <a:endParaRPr lang="it-IT" dirty="0" smtClean="0">
              <a:latin typeface="Tahoma" pitchFamily="34"/>
              <a:ea typeface="Segoe UI" pitchFamily="2"/>
              <a:cs typeface="Tahoma" pitchFamily="2"/>
            </a:endParaRPr>
          </a:p>
          <a:p>
            <a:pPr hangingPunct="0"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dirty="0" smtClean="0">
                <a:latin typeface="Tahoma" pitchFamily="34"/>
                <a:ea typeface="Segoe UI" pitchFamily="2"/>
                <a:cs typeface="Tahoma" pitchFamily="2"/>
              </a:rPr>
              <a:t>comprende </a:t>
            </a: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quindi tutti i dati presenti in entrambe le origini indicate, cioè includendo le </a:t>
            </a:r>
            <a:endParaRPr lang="it-IT" dirty="0" smtClean="0">
              <a:latin typeface="Tahoma" pitchFamily="34"/>
              <a:ea typeface="Segoe UI" pitchFamily="2"/>
              <a:cs typeface="Tahoma" pitchFamily="2"/>
            </a:endParaRPr>
          </a:p>
          <a:p>
            <a:pPr hangingPunct="0"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dirty="0" smtClean="0">
                <a:latin typeface="Tahoma" pitchFamily="34"/>
                <a:ea typeface="Segoe UI" pitchFamily="2"/>
                <a:cs typeface="Tahoma" pitchFamily="2"/>
              </a:rPr>
              <a:t>righe </a:t>
            </a: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presenti nella prima tabella ma non nella seconda, quelle presenti nella seconda </a:t>
            </a:r>
            <a:endParaRPr lang="it-IT" dirty="0" smtClean="0">
              <a:latin typeface="Tahoma" pitchFamily="34"/>
              <a:ea typeface="Segoe UI" pitchFamily="2"/>
              <a:cs typeface="Tahoma" pitchFamily="2"/>
            </a:endParaRPr>
          </a:p>
          <a:p>
            <a:pPr hangingPunct="0"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dirty="0" smtClean="0">
                <a:latin typeface="Tahoma" pitchFamily="34"/>
                <a:ea typeface="Segoe UI" pitchFamily="2"/>
                <a:cs typeface="Tahoma" pitchFamily="2"/>
              </a:rPr>
              <a:t>tabella </a:t>
            </a: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ma non nella prima, oltre che naturalmente tutte quelle che soddisfano la relazione</a:t>
            </a:r>
            <a:r>
              <a:rPr lang="it-IT" dirty="0" smtClean="0">
                <a:latin typeface="Tahoma" pitchFamily="34"/>
                <a:ea typeface="Segoe UI" pitchFamily="2"/>
                <a:cs typeface="Tahoma" pitchFamily="2"/>
              </a:rPr>
              <a:t>.</a:t>
            </a:r>
          </a:p>
          <a:p>
            <a:pPr hangingPunct="0"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dirty="0" smtClean="0">
                <a:latin typeface="Tahoma" pitchFamily="34"/>
                <a:ea typeface="Segoe UI" pitchFamily="2"/>
                <a:cs typeface="Tahoma" pitchFamily="2"/>
              </a:rPr>
              <a:t> </a:t>
            </a: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L'analisi della nostra problematica potrebbe ad esempio richiedere l'estrazione di tutto il </a:t>
            </a:r>
            <a:endParaRPr lang="it-IT" dirty="0" smtClean="0">
              <a:latin typeface="Tahoma" pitchFamily="34"/>
              <a:ea typeface="Segoe UI" pitchFamily="2"/>
              <a:cs typeface="Tahoma" pitchFamily="2"/>
            </a:endParaRPr>
          </a:p>
          <a:p>
            <a:pPr hangingPunct="0"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dirty="0" smtClean="0">
                <a:latin typeface="Tahoma" pitchFamily="34"/>
                <a:ea typeface="Segoe UI" pitchFamily="2"/>
                <a:cs typeface="Tahoma" pitchFamily="2"/>
              </a:rPr>
              <a:t>personale </a:t>
            </a: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e di tutti i dipendenti e ciò può essere esposto con una selezione del genere: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092613" y="3697177"/>
            <a:ext cx="4789799" cy="869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03808" y="4489319"/>
            <a:ext cx="8164196" cy="186616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DiTesto 5"/>
          <p:cNvSpPr txBox="1"/>
          <p:nvPr/>
        </p:nvSpPr>
        <p:spPr>
          <a:xfrm>
            <a:off x="88561" y="5422403"/>
            <a:ext cx="9847440" cy="20655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none" lIns="0" tIns="0" rIns="0" bIns="0" compatLnSpc="0"/>
          <a:lstStyle/>
          <a:p>
            <a:pPr hangingPunct="0">
              <a:spcBef>
                <a:spcPts val="879"/>
              </a:spcBef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Abbiamo cioè estratto le 5 righe presenti nella tabella PERSONALE e le 4 righe contenute </a:t>
            </a:r>
            <a:endParaRPr lang="it-IT" dirty="0" smtClean="0">
              <a:latin typeface="Tahoma" pitchFamily="34"/>
              <a:ea typeface="Segoe UI" pitchFamily="2"/>
              <a:cs typeface="Tahoma" pitchFamily="2"/>
            </a:endParaRPr>
          </a:p>
          <a:p>
            <a:pPr hangingPunct="0">
              <a:spcBef>
                <a:spcPts val="879"/>
              </a:spcBef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dirty="0" smtClean="0">
                <a:latin typeface="Tahoma" pitchFamily="34"/>
                <a:ea typeface="Segoe UI" pitchFamily="2"/>
                <a:cs typeface="Tahoma" pitchFamily="2"/>
              </a:rPr>
              <a:t>all'interno </a:t>
            </a: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della tabella DIPENDENTI. La relazione dov'era possibile è avvenuta, mentre </a:t>
            </a:r>
            <a:r>
              <a:rPr lang="it-IT" dirty="0" smtClean="0">
                <a:latin typeface="Tahoma" pitchFamily="34"/>
                <a:ea typeface="Segoe UI" pitchFamily="2"/>
                <a:cs typeface="Tahoma" pitchFamily="2"/>
              </a:rPr>
              <a:t>dove</a:t>
            </a:r>
          </a:p>
          <a:p>
            <a:pPr hangingPunct="0">
              <a:spcBef>
                <a:spcPts val="879"/>
              </a:spcBef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dirty="0" smtClean="0">
                <a:latin typeface="Tahoma" pitchFamily="34"/>
                <a:ea typeface="Segoe UI" pitchFamily="2"/>
                <a:cs typeface="Tahoma" pitchFamily="2"/>
              </a:rPr>
              <a:t> </a:t>
            </a: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non lo era ha riportato i dati esistenti accompagnati da un valore NULL</a:t>
            </a:r>
            <a:r>
              <a:rPr lang="it-IT" dirty="0" smtClean="0">
                <a:latin typeface="Tahoma" pitchFamily="34"/>
                <a:ea typeface="Segoe UI" pitchFamily="2"/>
                <a:cs typeface="Tahoma" pitchFamily="2"/>
              </a:rPr>
              <a:t>.</a:t>
            </a:r>
          </a:p>
          <a:p>
            <a:pPr hangingPunct="0">
              <a:spcBef>
                <a:spcPts val="879"/>
              </a:spcBef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dirty="0" smtClean="0">
                <a:latin typeface="Tahoma" pitchFamily="34"/>
                <a:ea typeface="Segoe UI" pitchFamily="2"/>
                <a:cs typeface="Tahoma" pitchFamily="2"/>
              </a:rPr>
              <a:t> </a:t>
            </a: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Al posto di FULL JOIN alcuni database consentono l'uso di </a:t>
            </a:r>
            <a:r>
              <a:rPr lang="it-IT" b="1" dirty="0">
                <a:latin typeface="Tahoma" pitchFamily="34"/>
                <a:ea typeface="Segoe UI" pitchFamily="2"/>
                <a:cs typeface="Tahoma" pitchFamily="2"/>
              </a:rPr>
              <a:t>FULL OUTER JOIN</a:t>
            </a: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 idx="4294967295"/>
          </p:nvPr>
        </p:nvSpPr>
        <p:spPr>
          <a:xfrm>
            <a:off x="719832" y="395461"/>
            <a:ext cx="8352731" cy="116822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it-IT" sz="3600" dirty="0"/>
              <a:t>CROSS JOIN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647823" y="1475580"/>
            <a:ext cx="9325617" cy="1952699"/>
          </a:xfrm>
          <a:prstGeom prst="rect">
            <a:avLst/>
          </a:prstGeom>
          <a:noFill/>
          <a:ln>
            <a:noFill/>
          </a:ln>
        </p:spPr>
        <p:txBody>
          <a:bodyPr vert="horz" wrap="none" lIns="89991" tIns="44996" rIns="89991" bIns="44996" anchorCtr="0" compatLnSpc="0"/>
          <a:lstStyle/>
          <a:p>
            <a:pPr hangingPunct="0">
              <a:defRPr sz="1800">
                <a:latin typeface="Tahoma" pitchFamily="34"/>
              </a:defRPr>
            </a:pPr>
            <a:r>
              <a:rPr lang="it-IT" dirty="0">
                <a:latin typeface="Tahoma" pitchFamily="34"/>
                <a:ea typeface="Microsoft YaHei" pitchFamily="2"/>
                <a:cs typeface="Mangal" pitchFamily="2"/>
              </a:rPr>
              <a:t>Un JOIN particolare non supportato da tutti i database è quello incrociato, </a:t>
            </a:r>
            <a:endParaRPr lang="it-IT" dirty="0" smtClean="0">
              <a:latin typeface="Tahoma" pitchFamily="34"/>
              <a:ea typeface="Microsoft YaHei" pitchFamily="2"/>
              <a:cs typeface="Mangal" pitchFamily="2"/>
            </a:endParaRPr>
          </a:p>
          <a:p>
            <a:pPr hangingPunct="0">
              <a:defRPr sz="1800">
                <a:latin typeface="Tahoma" pitchFamily="34"/>
              </a:defRPr>
            </a:pPr>
            <a:r>
              <a:rPr lang="it-IT" dirty="0" smtClean="0">
                <a:latin typeface="Tahoma" pitchFamily="34"/>
                <a:ea typeface="Microsoft YaHei" pitchFamily="2"/>
                <a:cs typeface="Mangal" pitchFamily="2"/>
              </a:rPr>
              <a:t>in </a:t>
            </a:r>
            <a:r>
              <a:rPr lang="it-IT" dirty="0">
                <a:latin typeface="Tahoma" pitchFamily="34"/>
                <a:ea typeface="Microsoft YaHei" pitchFamily="2"/>
                <a:cs typeface="Mangal" pitchFamily="2"/>
              </a:rPr>
              <a:t>realtà il più semplice perché non richiede la specifica dei campi con cui effettuare </a:t>
            </a:r>
            <a:r>
              <a:rPr lang="it-IT" dirty="0" smtClean="0">
                <a:latin typeface="Tahoma" pitchFamily="34"/>
                <a:ea typeface="Microsoft YaHei" pitchFamily="2"/>
                <a:cs typeface="Mangal" pitchFamily="2"/>
              </a:rPr>
              <a:t>la</a:t>
            </a:r>
          </a:p>
          <a:p>
            <a:pPr hangingPunct="0">
              <a:defRPr sz="1800">
                <a:latin typeface="Tahoma" pitchFamily="34"/>
              </a:defRPr>
            </a:pPr>
            <a:r>
              <a:rPr lang="it-IT" dirty="0" smtClean="0">
                <a:latin typeface="Tahoma" pitchFamily="34"/>
                <a:ea typeface="Microsoft YaHei" pitchFamily="2"/>
                <a:cs typeface="Mangal" pitchFamily="2"/>
              </a:rPr>
              <a:t>relazione </a:t>
            </a:r>
            <a:r>
              <a:rPr lang="it-IT" dirty="0">
                <a:latin typeface="Tahoma" pitchFamily="34"/>
                <a:ea typeface="Microsoft YaHei" pitchFamily="2"/>
                <a:cs typeface="Mangal" pitchFamily="2"/>
              </a:rPr>
              <a:t>e pertanto permuta tutte le righe in modo che ciascuna riga presente nella </a:t>
            </a:r>
            <a:endParaRPr lang="it-IT" dirty="0" smtClean="0">
              <a:latin typeface="Tahoma" pitchFamily="34"/>
              <a:ea typeface="Microsoft YaHei" pitchFamily="2"/>
              <a:cs typeface="Mangal" pitchFamily="2"/>
            </a:endParaRPr>
          </a:p>
          <a:p>
            <a:pPr hangingPunct="0">
              <a:defRPr sz="1800">
                <a:latin typeface="Tahoma" pitchFamily="34"/>
              </a:defRPr>
            </a:pPr>
            <a:r>
              <a:rPr lang="it-IT" dirty="0" smtClean="0">
                <a:latin typeface="Tahoma" pitchFamily="34"/>
                <a:ea typeface="Microsoft YaHei" pitchFamily="2"/>
                <a:cs typeface="Mangal" pitchFamily="2"/>
              </a:rPr>
              <a:t>prima </a:t>
            </a:r>
            <a:r>
              <a:rPr lang="it-IT" dirty="0">
                <a:latin typeface="Tahoma" pitchFamily="34"/>
                <a:ea typeface="Microsoft YaHei" pitchFamily="2"/>
                <a:cs typeface="Mangal" pitchFamily="2"/>
              </a:rPr>
              <a:t>tabella abbia una corrispondenza con tutte le righe nella seconda tabella</a:t>
            </a:r>
            <a:r>
              <a:rPr lang="it-IT" dirty="0" smtClean="0">
                <a:latin typeface="Tahoma" pitchFamily="34"/>
                <a:ea typeface="Microsoft YaHei" pitchFamily="2"/>
                <a:cs typeface="Mangal" pitchFamily="2"/>
              </a:rPr>
              <a:t>;</a:t>
            </a:r>
          </a:p>
          <a:p>
            <a:pPr hangingPunct="0">
              <a:defRPr sz="1800">
                <a:latin typeface="Tahoma" pitchFamily="34"/>
              </a:defRPr>
            </a:pPr>
            <a:r>
              <a:rPr lang="it-IT" dirty="0" smtClean="0">
                <a:latin typeface="Tahoma" pitchFamily="34"/>
                <a:ea typeface="Microsoft YaHei" pitchFamily="2"/>
                <a:cs typeface="Mangal" pitchFamily="2"/>
              </a:rPr>
              <a:t>il </a:t>
            </a:r>
            <a:r>
              <a:rPr lang="it-IT" dirty="0">
                <a:latin typeface="Tahoma" pitchFamily="34"/>
                <a:ea typeface="Microsoft YaHei" pitchFamily="2"/>
                <a:cs typeface="Mangal" pitchFamily="2"/>
              </a:rPr>
              <a:t>numero di righe risultati è quindi dato dalla moltiplicazione del numero di righe </a:t>
            </a:r>
            <a:r>
              <a:rPr lang="it-IT" dirty="0" smtClean="0">
                <a:latin typeface="Tahoma" pitchFamily="34"/>
                <a:ea typeface="Microsoft YaHei" pitchFamily="2"/>
                <a:cs typeface="Mangal" pitchFamily="2"/>
              </a:rPr>
              <a:t>nella</a:t>
            </a:r>
          </a:p>
          <a:p>
            <a:pPr hangingPunct="0">
              <a:defRPr sz="1800">
                <a:latin typeface="Tahoma" pitchFamily="34"/>
              </a:defRPr>
            </a:pPr>
            <a:r>
              <a:rPr lang="it-IT" dirty="0" smtClean="0">
                <a:latin typeface="Tahoma" pitchFamily="34"/>
                <a:ea typeface="Microsoft YaHei" pitchFamily="2"/>
                <a:cs typeface="Mangal" pitchFamily="2"/>
              </a:rPr>
              <a:t> </a:t>
            </a:r>
            <a:r>
              <a:rPr lang="it-IT" dirty="0">
                <a:latin typeface="Tahoma" pitchFamily="34"/>
                <a:ea typeface="Microsoft YaHei" pitchFamily="2"/>
                <a:cs typeface="Mangal" pitchFamily="2"/>
              </a:rPr>
              <a:t>prima tabella col numero di righe presenti nella seconda tabella.</a:t>
            </a:r>
          </a:p>
          <a:p>
            <a:pPr hangingPunct="0">
              <a:defRPr sz="1800">
                <a:latin typeface="Tahoma" pitchFamily="34"/>
              </a:defRPr>
            </a:pPr>
            <a:r>
              <a:rPr lang="it-IT" dirty="0">
                <a:latin typeface="Tahoma" pitchFamily="34"/>
                <a:ea typeface="Microsoft YaHei" pitchFamily="2"/>
                <a:cs typeface="Mangal" pitchFamily="2"/>
              </a:rPr>
              <a:t>Utilizza una sintassi del genere: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64001" y="3672000"/>
            <a:ext cx="5327999" cy="8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sellaDiTesto 4"/>
          <p:cNvSpPr txBox="1"/>
          <p:nvPr/>
        </p:nvSpPr>
        <p:spPr>
          <a:xfrm>
            <a:off x="647822" y="4787950"/>
            <a:ext cx="9216177" cy="162509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/>
          <a:lstStyle/>
          <a:p>
            <a:pPr hangingPunct="0">
              <a:spcBef>
                <a:spcPts val="879"/>
              </a:spcBef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Da questa confusa estrazione possiamo notare la combinazione di ciascuna persona </a:t>
            </a:r>
            <a:endParaRPr lang="it-IT" dirty="0" smtClean="0">
              <a:latin typeface="Tahoma" pitchFamily="34"/>
              <a:ea typeface="Segoe UI" pitchFamily="2"/>
              <a:cs typeface="Tahoma" pitchFamily="2"/>
            </a:endParaRPr>
          </a:p>
          <a:p>
            <a:pPr hangingPunct="0">
              <a:spcBef>
                <a:spcPts val="879"/>
              </a:spcBef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dirty="0" smtClean="0">
                <a:latin typeface="Tahoma" pitchFamily="34"/>
                <a:ea typeface="Segoe UI" pitchFamily="2"/>
                <a:cs typeface="Tahoma" pitchFamily="2"/>
              </a:rPr>
              <a:t>presente </a:t>
            </a: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nella prima tabella con qualsiasi altra persona presente nella seconda tabella</a:t>
            </a:r>
            <a:r>
              <a:rPr lang="it-IT" dirty="0" smtClean="0">
                <a:latin typeface="Tahoma" pitchFamily="34"/>
                <a:ea typeface="Segoe UI" pitchFamily="2"/>
                <a:cs typeface="Tahoma" pitchFamily="2"/>
              </a:rPr>
              <a:t>;</a:t>
            </a:r>
          </a:p>
          <a:p>
            <a:pPr hangingPunct="0">
              <a:spcBef>
                <a:spcPts val="879"/>
              </a:spcBef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dirty="0" smtClean="0">
                <a:latin typeface="Tahoma" pitchFamily="34"/>
                <a:ea typeface="Segoe UI" pitchFamily="2"/>
                <a:cs typeface="Tahoma" pitchFamily="2"/>
              </a:rPr>
              <a:t> </a:t>
            </a: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dalle 5 righe presenti nella prima tabella, e 4 righe presenti nella seconda sono </a:t>
            </a:r>
            <a:endParaRPr lang="it-IT" dirty="0" smtClean="0">
              <a:latin typeface="Tahoma" pitchFamily="34"/>
              <a:ea typeface="Segoe UI" pitchFamily="2"/>
              <a:cs typeface="Tahoma" pitchFamily="2"/>
            </a:endParaRPr>
          </a:p>
          <a:p>
            <a:pPr hangingPunct="0">
              <a:spcBef>
                <a:spcPts val="879"/>
              </a:spcBef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smtClean="0">
                <a:latin typeface="Tahoma" pitchFamily="34"/>
                <a:ea typeface="Segoe UI" pitchFamily="2"/>
                <a:cs typeface="Tahoma" pitchFamily="2"/>
              </a:rPr>
              <a:t>estratte </a:t>
            </a: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20 righe (4*5) permutando qualsiasi possibile combinazione tra </a:t>
            </a:r>
            <a:r>
              <a:rPr lang="it-IT">
                <a:latin typeface="Tahoma" pitchFamily="34"/>
                <a:ea typeface="Segoe UI" pitchFamily="2"/>
                <a:cs typeface="Tahoma" pitchFamily="2"/>
              </a:rPr>
              <a:t>i </a:t>
            </a:r>
            <a:endParaRPr lang="it-IT" smtClean="0">
              <a:latin typeface="Tahoma" pitchFamily="34"/>
              <a:ea typeface="Segoe UI" pitchFamily="2"/>
              <a:cs typeface="Tahoma" pitchFamily="2"/>
            </a:endParaRPr>
          </a:p>
          <a:p>
            <a:pPr hangingPunct="0">
              <a:spcBef>
                <a:spcPts val="879"/>
              </a:spcBef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smtClean="0">
                <a:latin typeface="Tahoma" pitchFamily="34"/>
                <a:ea typeface="Segoe UI" pitchFamily="2"/>
                <a:cs typeface="Tahoma" pitchFamily="2"/>
              </a:rPr>
              <a:t>nominativi </a:t>
            </a: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di ciascuna tabella.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432000"/>
            <a:ext cx="10079641" cy="61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 idx="4294967295"/>
          </p:nvPr>
        </p:nvSpPr>
        <p:spPr>
          <a:xfrm>
            <a:off x="1367904" y="467469"/>
            <a:ext cx="7704659" cy="90095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it-IT" sz="3600" dirty="0">
                <a:latin typeface="Tahoma" pitchFamily="34"/>
              </a:rPr>
              <a:t>SELF JOIN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719832" y="1421640"/>
            <a:ext cx="8640960" cy="192614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/>
          <a:lstStyle/>
          <a:p>
            <a:pPr hangingPunct="0">
              <a:spcBef>
                <a:spcPts val="879"/>
              </a:spcBef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Non si tratta di JOIN veri e propri ma vale la pena citarli; in questi esempi abbiamo </a:t>
            </a:r>
            <a:endParaRPr lang="it-IT" dirty="0" smtClean="0">
              <a:latin typeface="Tahoma" pitchFamily="34"/>
              <a:ea typeface="Segoe UI" pitchFamily="2"/>
              <a:cs typeface="Tahoma" pitchFamily="2"/>
            </a:endParaRPr>
          </a:p>
          <a:p>
            <a:pPr hangingPunct="0">
              <a:spcBef>
                <a:spcPts val="879"/>
              </a:spcBef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dirty="0" smtClean="0">
                <a:latin typeface="Tahoma" pitchFamily="34"/>
                <a:ea typeface="Segoe UI" pitchFamily="2"/>
                <a:cs typeface="Tahoma" pitchFamily="2"/>
              </a:rPr>
              <a:t>sempre </a:t>
            </a: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utilizzato due differenti tabelle come origini ma nulla vieta l'uso di un'unica </a:t>
            </a:r>
            <a:endParaRPr lang="it-IT" dirty="0" smtClean="0">
              <a:latin typeface="Tahoma" pitchFamily="34"/>
              <a:ea typeface="Segoe UI" pitchFamily="2"/>
              <a:cs typeface="Tahoma" pitchFamily="2"/>
            </a:endParaRPr>
          </a:p>
          <a:p>
            <a:pPr hangingPunct="0">
              <a:spcBef>
                <a:spcPts val="879"/>
              </a:spcBef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dirty="0" smtClean="0">
                <a:latin typeface="Tahoma" pitchFamily="34"/>
                <a:ea typeface="Segoe UI" pitchFamily="2"/>
                <a:cs typeface="Tahoma" pitchFamily="2"/>
              </a:rPr>
              <a:t>tabella </a:t>
            </a: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ripetuta due volte e di una relazione con la stessa; si tratta di una pratica </a:t>
            </a:r>
            <a:endParaRPr lang="it-IT" dirty="0" smtClean="0">
              <a:latin typeface="Tahoma" pitchFamily="34"/>
              <a:ea typeface="Segoe UI" pitchFamily="2"/>
              <a:cs typeface="Tahoma" pitchFamily="2"/>
            </a:endParaRPr>
          </a:p>
          <a:p>
            <a:pPr hangingPunct="0">
              <a:spcBef>
                <a:spcPts val="879"/>
              </a:spcBef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dirty="0" smtClean="0">
                <a:latin typeface="Tahoma" pitchFamily="34"/>
                <a:ea typeface="Segoe UI" pitchFamily="2"/>
                <a:cs typeface="Tahoma" pitchFamily="2"/>
              </a:rPr>
              <a:t>singolare </a:t>
            </a: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ma utile in certi casi quando non è semplice combinare in una sola </a:t>
            </a:r>
            <a:endParaRPr lang="it-IT" dirty="0" smtClean="0">
              <a:latin typeface="Tahoma" pitchFamily="34"/>
              <a:ea typeface="Segoe UI" pitchFamily="2"/>
              <a:cs typeface="Tahoma" pitchFamily="2"/>
            </a:endParaRPr>
          </a:p>
          <a:p>
            <a:pPr hangingPunct="0">
              <a:spcBef>
                <a:spcPts val="879"/>
              </a:spcBef>
              <a:spcAft>
                <a:spcPts val="879"/>
              </a:spcAft>
              <a:defRPr sz="1800">
                <a:latin typeface="Tahoma" pitchFamily="34"/>
              </a:defRPr>
            </a:pPr>
            <a:r>
              <a:rPr lang="it-IT" dirty="0" smtClean="0">
                <a:latin typeface="Tahoma" pitchFamily="34"/>
                <a:ea typeface="Segoe UI" pitchFamily="2"/>
                <a:cs typeface="Tahoma" pitchFamily="2"/>
              </a:rPr>
              <a:t>relazione </a:t>
            </a:r>
            <a:r>
              <a:rPr lang="it-IT" dirty="0">
                <a:latin typeface="Tahoma" pitchFamily="34"/>
                <a:ea typeface="Segoe UI" pitchFamily="2"/>
                <a:cs typeface="Tahoma" pitchFamily="2"/>
              </a:rPr>
              <a:t>più caratteristiche.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176216" y="3594683"/>
            <a:ext cx="5029920" cy="1184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6360" y="4859957"/>
            <a:ext cx="10079641" cy="194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0081" y="1886761"/>
            <a:ext cx="9877320" cy="4829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1441" y="2074681"/>
            <a:ext cx="9534599" cy="3876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9160" y="2022840"/>
            <a:ext cx="9839160" cy="3476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2840" y="1860839"/>
            <a:ext cx="9991800" cy="380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71159" y="1832401"/>
            <a:ext cx="9515520" cy="3857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134</TotalTime>
  <Words>1498</Words>
  <Application>Microsoft Office PowerPoint</Application>
  <PresentationFormat>Personalizzato</PresentationFormat>
  <Paragraphs>139</Paragraphs>
  <Slides>48</Slides>
  <Notes>48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48</vt:i4>
      </vt:variant>
    </vt:vector>
  </HeadingPairs>
  <TitlesOfParts>
    <vt:vector size="49" baseType="lpstr">
      <vt:lpstr>Austin</vt:lpstr>
      <vt:lpstr>Operazioni relazionali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Selezione o Restrizione</vt:lpstr>
      <vt:lpstr>Presentazione standard di PowerPoint</vt:lpstr>
      <vt:lpstr>Presentazione standard di PowerPoint</vt:lpstr>
      <vt:lpstr>Presentazione standard di PowerPoint</vt:lpstr>
      <vt:lpstr>Join:  giunzione naturale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Tipi di Join</vt:lpstr>
      <vt:lpstr>Presentazione standard di PowerPoint</vt:lpstr>
      <vt:lpstr>Presentazione standard di PowerPoint</vt:lpstr>
      <vt:lpstr>Presentazione standard di PowerPoint</vt:lpstr>
      <vt:lpstr>Riassumendo... </vt:lpstr>
      <vt:lpstr>Esempi</vt:lpstr>
      <vt:lpstr>Presentazione standard di PowerPoint</vt:lpstr>
      <vt:lpstr>INNER JOIN</vt:lpstr>
      <vt:lpstr>Presentazione standard di PowerPoint</vt:lpstr>
      <vt:lpstr>LEFT OUTER JOIN</vt:lpstr>
      <vt:lpstr> </vt:lpstr>
      <vt:lpstr>FULL OUTER JOIN</vt:lpstr>
      <vt:lpstr>CROSS JOIN</vt:lpstr>
      <vt:lpstr>Presentazione standard di PowerPoint</vt:lpstr>
      <vt:lpstr>SELF JOIN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Operazioni relazionali</dc:title>
  <dc:creator>caterina la scaleia</dc:creator>
  <cp:lastModifiedBy>Utente</cp:lastModifiedBy>
  <cp:revision>34</cp:revision>
  <dcterms:created xsi:type="dcterms:W3CDTF">2013-10-07T10:15:26Z</dcterms:created>
  <dcterms:modified xsi:type="dcterms:W3CDTF">2016-09-27T10:10:12Z</dcterms:modified>
</cp:coreProperties>
</file>