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7"/>
  </p:notesMasterIdLst>
  <p:handoutMasterIdLst>
    <p:handoutMasterId r:id="rId18"/>
  </p:handoutMasterIdLst>
  <p:sldIdLst>
    <p:sldId id="265" r:id="rId3"/>
    <p:sldId id="274" r:id="rId4"/>
    <p:sldId id="275" r:id="rId5"/>
    <p:sldId id="276" r:id="rId6"/>
    <p:sldId id="277" r:id="rId7"/>
    <p:sldId id="278" r:id="rId8"/>
    <p:sldId id="270" r:id="rId9"/>
    <p:sldId id="271" r:id="rId10"/>
    <p:sldId id="272" r:id="rId11"/>
    <p:sldId id="273" r:id="rId12"/>
    <p:sldId id="279" r:id="rId13"/>
    <p:sldId id="280" r:id="rId14"/>
    <p:sldId id="281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7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91" y="29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43174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Muller Bold"/>
              </a:rPr>
              <a:t>Модели роботов с приводами переменной жесткости</a:t>
            </a:r>
            <a:endParaRPr lang="en-US" sz="4000" dirty="0">
              <a:latin typeface="Muller Bold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321845"/>
            <a:ext cx="6400800" cy="10211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Е.Э. Хомутов.	гр. </a:t>
            </a:r>
            <a:r>
              <a:rPr lang="en-US" dirty="0"/>
              <a:t>R</a:t>
            </a:r>
            <a:r>
              <a:rPr lang="ru-RU" dirty="0"/>
              <a:t>41331</a:t>
            </a:r>
            <a:r>
              <a:rPr lang="en-US" dirty="0"/>
              <a:t>c</a:t>
            </a:r>
            <a:endParaRPr lang="ru-RU" dirty="0"/>
          </a:p>
          <a:p>
            <a:r>
              <a:rPr lang="ru-RU" dirty="0"/>
              <a:t>П. Д. </a:t>
            </a:r>
            <a:r>
              <a:rPr lang="ru-RU" dirty="0" err="1"/>
              <a:t>Рымкевич</a:t>
            </a:r>
            <a:r>
              <a:rPr lang="ru-RU" dirty="0"/>
              <a:t>	гр. </a:t>
            </a:r>
            <a:r>
              <a:rPr lang="en-US" dirty="0"/>
              <a:t>R</a:t>
            </a:r>
            <a:r>
              <a:rPr lang="ru-RU" dirty="0"/>
              <a:t>41336</a:t>
            </a:r>
            <a:r>
              <a:rPr lang="en-US" dirty="0"/>
              <a:t>c</a:t>
            </a:r>
            <a:endParaRPr lang="ru-RU" dirty="0"/>
          </a:p>
          <a:p>
            <a:r>
              <a:rPr lang="ru-RU" dirty="0"/>
              <a:t>Н. М. Шопа	гр. </a:t>
            </a:r>
            <a:r>
              <a:rPr lang="en-US" dirty="0"/>
              <a:t>R</a:t>
            </a:r>
            <a:r>
              <a:rPr lang="ru-RU" dirty="0"/>
              <a:t>41336</a:t>
            </a:r>
            <a:r>
              <a:rPr lang="en-US" dirty="0"/>
              <a:t>c</a:t>
            </a:r>
            <a:endParaRPr lang="ru-RU" dirty="0"/>
          </a:p>
          <a:p>
            <a:r>
              <a:rPr lang="ru-RU" dirty="0"/>
              <a:t>П. В. Моисеева	гр. </a:t>
            </a:r>
            <a:r>
              <a:rPr lang="en-US" dirty="0"/>
              <a:t>R</a:t>
            </a:r>
            <a:r>
              <a:rPr lang="ru-RU" dirty="0"/>
              <a:t>41336</a:t>
            </a:r>
            <a:r>
              <a:rPr lang="en-US" dirty="0"/>
              <a:t>c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AF145-D175-4115-A651-98A23AECCFEB}"/>
              </a:ext>
            </a:extLst>
          </p:cNvPr>
          <p:cNvSpPr txBox="1"/>
          <p:nvPr/>
        </p:nvSpPr>
        <p:spPr>
          <a:xfrm>
            <a:off x="4024414" y="4657725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Санкт-Петербург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</a:rPr>
              <a:t>2020 г.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55" y="78581"/>
            <a:ext cx="6300476" cy="49328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uller Bold" pitchFamily="2" charset="-52"/>
              </a:rPr>
              <a:t>Анализ производительности</a:t>
            </a:r>
            <a:endParaRPr lang="en-US" dirty="0">
              <a:solidFill>
                <a:srgbClr val="000000"/>
              </a:solidFill>
              <a:latin typeface="Muller Bold" pitchFamily="2" charset="-52"/>
            </a:endParaRPr>
          </a:p>
        </p:txBody>
      </p:sp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1130D2C-5234-1046-AE23-6E8E868C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96" y="817956"/>
            <a:ext cx="6424116" cy="39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55" y="78581"/>
            <a:ext cx="6743389" cy="493284"/>
          </a:xfrm>
        </p:spPr>
        <p:txBody>
          <a:bodyPr>
            <a:noAutofit/>
          </a:bodyPr>
          <a:lstStyle/>
          <a:p>
            <a:r>
              <a:rPr lang="ru-RU" sz="2900" dirty="0">
                <a:latin typeface="Muller Bold" pitchFamily="2" charset="-52"/>
              </a:rPr>
              <a:t>Моделирование</a:t>
            </a:r>
            <a:endParaRPr lang="en-US" sz="2900" b="1" dirty="0">
              <a:solidFill>
                <a:srgbClr val="000000"/>
              </a:solidFill>
              <a:latin typeface="Muller Bold" pitchFamily="2" charset="-52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77F068-0E66-4F0E-81D6-6063B4F9D2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317" y="798623"/>
            <a:ext cx="2695575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FD42D25-7FD8-48D9-BC1B-B83F4532F114}"/>
              </a:ext>
            </a:extLst>
          </p:cNvPr>
          <p:cNvSpPr/>
          <p:nvPr/>
        </p:nvSpPr>
        <p:spPr>
          <a:xfrm>
            <a:off x="411439" y="1072389"/>
            <a:ext cx="1844744" cy="1349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закон Ньютона для вращательного движения: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7ECF27-498C-496F-920B-85BE7AFB1AFC}"/>
              </a:ext>
            </a:extLst>
          </p:cNvPr>
          <p:cNvSpPr/>
          <p:nvPr/>
        </p:nvSpPr>
        <p:spPr>
          <a:xfrm>
            <a:off x="411439" y="3108962"/>
            <a:ext cx="15061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Закон Гука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0000"/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7CF54C6-5CB8-4AC0-8634-06EB2B28A436}"/>
              </a:ext>
            </a:extLst>
          </p:cNvPr>
          <p:cNvCxnSpPr>
            <a:cxnSpLocks/>
          </p:cNvCxnSpPr>
          <p:nvPr/>
        </p:nvCxnSpPr>
        <p:spPr>
          <a:xfrm>
            <a:off x="3107015" y="1672553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CFDECC8C-C132-408B-93E8-B95CEC9E532E}"/>
                  </a:ext>
                </a:extLst>
              </p:cNvPr>
              <p:cNvSpPr/>
              <p:nvPr/>
            </p:nvSpPr>
            <p:spPr>
              <a:xfrm>
                <a:off x="3466683" y="2859985"/>
                <a:ext cx="1746913" cy="8980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у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CFDECC8C-C132-408B-93E8-B95CEC9E5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83" y="2859985"/>
                <a:ext cx="1746913" cy="898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34A80C79-7D90-4250-9273-C4BC96A63890}"/>
                  </a:ext>
                </a:extLst>
              </p:cNvPr>
              <p:cNvSpPr/>
              <p:nvPr/>
            </p:nvSpPr>
            <p:spPr>
              <a:xfrm>
                <a:off x="3466682" y="1117790"/>
                <a:ext cx="1746913" cy="10850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nary>
                      <m:r>
                        <a:rPr lang="ru-RU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⃗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</m:oMath>
                  </m:oMathPara>
                </a14:m>
                <a:endParaRPr lang="ru-RU" sz="2400" dirty="0">
                  <a:solidFill>
                    <a:srgbClr val="000000"/>
                  </a:solidFill>
                </a:endParaRPr>
              </a:p>
              <a:p>
                <a:pPr algn="ctr"/>
                <a:endParaRPr lang="ru-RU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34A80C79-7D90-4250-9273-C4BC96A6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82" y="1117790"/>
                <a:ext cx="1746913" cy="1085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87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55" y="78581"/>
            <a:ext cx="6300476" cy="49328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uller Bold" pitchFamily="2" charset="-52"/>
              </a:rPr>
              <a:t>Графики углового положения</a:t>
            </a:r>
            <a:endParaRPr lang="en-US" dirty="0">
              <a:solidFill>
                <a:srgbClr val="000000"/>
              </a:solidFill>
              <a:latin typeface="Muller Bold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CA708D-CFCC-470D-B8DA-ACE144BA70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260" y="702573"/>
            <a:ext cx="6300477" cy="1613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7A65D9-C072-41FF-9308-0C22C02223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8" y="2846447"/>
            <a:ext cx="6300478" cy="1613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65520-063A-4D4C-AFFB-557366BAFDC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38" y="703688"/>
            <a:ext cx="6300475" cy="16132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191287-5D6F-4811-8D7C-1B4B27F09E05}"/>
              </a:ext>
            </a:extLst>
          </p:cNvPr>
          <p:cNvSpPr txBox="1"/>
          <p:nvPr/>
        </p:nvSpPr>
        <p:spPr>
          <a:xfrm>
            <a:off x="1083365" y="2274690"/>
            <a:ext cx="204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Высокая жёсткость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179C5-02C2-46A2-86D5-1807D0EF0C0C}"/>
              </a:ext>
            </a:extLst>
          </p:cNvPr>
          <p:cNvSpPr txBox="1"/>
          <p:nvPr/>
        </p:nvSpPr>
        <p:spPr>
          <a:xfrm>
            <a:off x="6177992" y="2274690"/>
            <a:ext cx="190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Низкая жёсткость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F1DCD-00A8-4697-84B0-40880F77CCA7}"/>
              </a:ext>
            </a:extLst>
          </p:cNvPr>
          <p:cNvSpPr txBox="1"/>
          <p:nvPr/>
        </p:nvSpPr>
        <p:spPr>
          <a:xfrm>
            <a:off x="3551400" y="4477452"/>
            <a:ext cx="20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Средняя жёсткость</a:t>
            </a:r>
          </a:p>
        </p:txBody>
      </p:sp>
    </p:spTree>
    <p:extLst>
      <p:ext uri="{BB962C8B-B14F-4D97-AF65-F5344CB8AC3E}">
        <p14:creationId xmlns:p14="http://schemas.microsoft.com/office/powerpoint/2010/main" val="82101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1364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Muller Bold" pitchFamily="2" charset="-52"/>
              </a:rPr>
              <a:t>Заключение</a:t>
            </a:r>
            <a:endParaRPr lang="en-US" sz="2400" dirty="0">
              <a:latin typeface="Muller Bold" pitchFamily="2" charset="-52"/>
            </a:endParaRPr>
          </a:p>
        </p:txBody>
      </p:sp>
      <p:sp>
        <p:nvSpPr>
          <p:cNvPr id="16" name="Объект 12">
            <a:extLst>
              <a:ext uri="{FF2B5EF4-FFF2-40B4-BE49-F238E27FC236}">
                <a16:creationId xmlns:a16="http://schemas.microsoft.com/office/drawing/2014/main" id="{CB4B25E8-B9D7-4362-96E3-D08A097DA40D}"/>
              </a:ext>
            </a:extLst>
          </p:cNvPr>
          <p:cNvSpPr txBox="1">
            <a:spLocks noChangeArrowheads="1"/>
          </p:cNvSpPr>
          <p:nvPr/>
        </p:nvSpPr>
        <p:spPr>
          <a:xfrm>
            <a:off x="386854" y="907764"/>
            <a:ext cx="8004110" cy="33032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altLang="ru-RU" dirty="0"/>
          </a:p>
          <a:p>
            <a:endParaRPr lang="en-US" altLang="ru-RU" dirty="0"/>
          </a:p>
          <a:p>
            <a:pPr marL="0" indent="0">
              <a:buNone/>
            </a:pPr>
            <a:endParaRPr lang="ru-RU" altLang="ru-RU" dirty="0"/>
          </a:p>
        </p:txBody>
      </p:sp>
      <p:sp>
        <p:nvSpPr>
          <p:cNvPr id="18" name="Объект 12">
            <a:extLst>
              <a:ext uri="{FF2B5EF4-FFF2-40B4-BE49-F238E27FC236}">
                <a16:creationId xmlns:a16="http://schemas.microsoft.com/office/drawing/2014/main" id="{FC0247DC-8CEB-432E-B11A-CB0D1375C872}"/>
              </a:ext>
            </a:extLst>
          </p:cNvPr>
          <p:cNvSpPr txBox="1">
            <a:spLocks noChangeArrowheads="1"/>
          </p:cNvSpPr>
          <p:nvPr/>
        </p:nvSpPr>
        <p:spPr>
          <a:xfrm>
            <a:off x="386854" y="932447"/>
            <a:ext cx="7782588" cy="37959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dirty="0"/>
              <a:t>В ходе выполнения работы проведены:</a:t>
            </a:r>
          </a:p>
          <a:p>
            <a:r>
              <a:rPr lang="ru-RU" altLang="ru-RU" dirty="0"/>
              <a:t>Обзор существующих роботов с приводами переменной жесткости</a:t>
            </a:r>
          </a:p>
          <a:p>
            <a:r>
              <a:rPr lang="ru-RU" altLang="ru-RU" dirty="0"/>
              <a:t>Анализ способов изменения жесткости</a:t>
            </a:r>
          </a:p>
          <a:p>
            <a:r>
              <a:rPr lang="ru-RU" altLang="ru-RU" dirty="0"/>
              <a:t>Моделирование привода с переменной жесткостью</a:t>
            </a:r>
          </a:p>
          <a:p>
            <a:endParaRPr lang="ru-RU" altLang="ru-RU" dirty="0"/>
          </a:p>
          <a:p>
            <a:endParaRPr lang="en-US" altLang="ru-RU" dirty="0"/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09275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>
                <a:latin typeface="Muller Bold" pitchFamily="2" charset="-52"/>
              </a:rPr>
              <a:t>Спасибо за внимание</a:t>
            </a:r>
            <a:r>
              <a:rPr lang="en-US" dirty="0">
                <a:latin typeface="Muller Bold" pitchFamily="2" charset="-52"/>
              </a:rPr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1364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Muller Bold" pitchFamily="2" charset="-52"/>
              </a:rPr>
              <a:t>Мотивация</a:t>
            </a:r>
            <a:endParaRPr lang="en-US" sz="2400" dirty="0">
              <a:latin typeface="Muller Bold" pitchFamily="2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943322-6481-40D1-BACA-56C7F90E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02" y="620315"/>
            <a:ext cx="1831723" cy="2092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EBBBF8-E21E-43C8-995E-2932DFB3FA71}"/>
              </a:ext>
            </a:extLst>
          </p:cNvPr>
          <p:cNvSpPr txBox="1"/>
          <p:nvPr/>
        </p:nvSpPr>
        <p:spPr>
          <a:xfrm>
            <a:off x="478079" y="2790398"/>
            <a:ext cx="3446463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rgbClr val="FF0000"/>
                </a:solidFill>
              </a:rPr>
              <a:t>Недостатки</a:t>
            </a:r>
            <a:endParaRPr lang="ru-RU" sz="1400" dirty="0">
              <a:solidFill>
                <a:srgbClr val="FF0000"/>
              </a:solidFill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lang="ru-RU" sz="1400" dirty="0">
                <a:solidFill>
                  <a:srgbClr val="FF0000"/>
                </a:solidFill>
                <a:latin typeface="+mn-lt"/>
              </a:rPr>
              <a:t>Неустойчив к ударам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lang="ru-RU" sz="1400" dirty="0">
                <a:solidFill>
                  <a:srgbClr val="FF0000"/>
                </a:solidFill>
                <a:latin typeface="+mn-lt"/>
              </a:rPr>
              <a:t>Износ на высоких скоростях</a:t>
            </a:r>
          </a:p>
          <a:p>
            <a:pPr marL="285750" indent="-285750">
              <a:buBlip>
                <a:blip r:embed="rId3"/>
              </a:buBlip>
              <a:defRPr/>
            </a:pPr>
            <a:r>
              <a:rPr lang="ru-RU" sz="1400" dirty="0">
                <a:solidFill>
                  <a:srgbClr val="FF0000"/>
                </a:solidFill>
              </a:rPr>
              <a:t>Опасен для человека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550AD-EE54-4990-9E7E-4AFE1469972E}"/>
              </a:ext>
            </a:extLst>
          </p:cNvPr>
          <p:cNvSpPr txBox="1"/>
          <p:nvPr/>
        </p:nvSpPr>
        <p:spPr>
          <a:xfrm>
            <a:off x="478079" y="3739535"/>
            <a:ext cx="3759200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rgbClr val="00B050"/>
                </a:solidFill>
              </a:rPr>
              <a:t>Достоинства:</a:t>
            </a:r>
            <a:endParaRPr lang="en-US" sz="1400" dirty="0">
              <a:solidFill>
                <a:srgbClr val="00B050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ru-RU" sz="1400" dirty="0">
                <a:solidFill>
                  <a:srgbClr val="00B050"/>
                </a:solidFill>
              </a:rPr>
              <a:t>Высокая точность</a:t>
            </a:r>
            <a:endParaRPr lang="en-US" sz="140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ru-RU" sz="1400" dirty="0">
                <a:solidFill>
                  <a:srgbClr val="00B050"/>
                </a:solidFill>
              </a:rPr>
              <a:t>Простота конструирования</a:t>
            </a:r>
            <a:endParaRPr lang="ru-RU" sz="1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DE1EC-B9B5-4DF3-9DDF-653BB3E2347A}"/>
              </a:ext>
            </a:extLst>
          </p:cNvPr>
          <p:cNvSpPr txBox="1"/>
          <p:nvPr/>
        </p:nvSpPr>
        <p:spPr>
          <a:xfrm>
            <a:off x="3600450" y="1251828"/>
            <a:ext cx="1943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  <a:latin typeface="Muller Bold" pitchFamily="50" charset="-52"/>
              </a:rPr>
              <a:t>VS.</a:t>
            </a:r>
            <a:endParaRPr lang="ru-RU" sz="6600" dirty="0">
              <a:solidFill>
                <a:schemeClr val="accent1"/>
              </a:solidFill>
              <a:latin typeface="Muller Bold" pitchFamily="50" charset="-52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06B2FDD-8EE2-4BFF-98C1-ED4965FFC5B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75" y="789778"/>
            <a:ext cx="1523787" cy="1994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8C5D04-2C81-4BDC-BB74-361FFC6120AE}"/>
              </a:ext>
            </a:extLst>
          </p:cNvPr>
          <p:cNvSpPr txBox="1"/>
          <p:nvPr/>
        </p:nvSpPr>
        <p:spPr>
          <a:xfrm>
            <a:off x="6219475" y="3736850"/>
            <a:ext cx="3446463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rgbClr val="FF0000"/>
                </a:solidFill>
              </a:rPr>
              <a:t>Недостатки</a:t>
            </a:r>
            <a:endParaRPr lang="ru-RU" sz="1400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buBlip>
                <a:blip r:embed="rId3"/>
              </a:buBlip>
              <a:defRPr/>
            </a:pPr>
            <a:r>
              <a:rPr lang="ru-RU" sz="1400" dirty="0">
                <a:solidFill>
                  <a:srgbClr val="FF0000"/>
                </a:solidFill>
              </a:rPr>
              <a:t>Сложность конструирования</a:t>
            </a:r>
          </a:p>
          <a:p>
            <a:pPr marL="285750" indent="-285750">
              <a:buBlip>
                <a:blip r:embed="rId3"/>
              </a:buBlip>
              <a:defRPr/>
            </a:pPr>
            <a:r>
              <a:rPr lang="ru-RU" sz="1400" dirty="0">
                <a:solidFill>
                  <a:srgbClr val="FF0000"/>
                </a:solidFill>
              </a:rPr>
              <a:t>Нет «готовых» решений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A5547-FF0E-4251-940A-AE49B23424F1}"/>
              </a:ext>
            </a:extLst>
          </p:cNvPr>
          <p:cNvSpPr txBox="1"/>
          <p:nvPr/>
        </p:nvSpPr>
        <p:spPr>
          <a:xfrm>
            <a:off x="6219475" y="2682677"/>
            <a:ext cx="37592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rgbClr val="00B050"/>
                </a:solidFill>
              </a:rPr>
              <a:t>Достоинства:</a:t>
            </a:r>
            <a:endParaRPr lang="en-US" sz="1400" dirty="0">
              <a:solidFill>
                <a:srgbClr val="00B050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ru-RU" sz="1400" dirty="0">
                <a:solidFill>
                  <a:srgbClr val="00B050"/>
                </a:solidFill>
              </a:rPr>
              <a:t>Высокая точность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ru-RU" sz="1400" dirty="0">
                <a:solidFill>
                  <a:srgbClr val="00B050"/>
                </a:solidFill>
              </a:rPr>
              <a:t>Безопасен для человека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ru-RU" sz="1400" dirty="0">
                <a:solidFill>
                  <a:srgbClr val="00B050"/>
                </a:solidFill>
              </a:rPr>
              <a:t>Устойчив к ударам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ru-RU" sz="1400" dirty="0">
                <a:solidFill>
                  <a:srgbClr val="00B050"/>
                </a:solidFill>
              </a:rPr>
              <a:t>Высокая динамичность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1364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Muller Bold" pitchFamily="2" charset="-52"/>
              </a:rPr>
              <a:t>Роботы</a:t>
            </a:r>
            <a:endParaRPr lang="en-US" sz="2400" dirty="0">
              <a:latin typeface="Muller Bold" pitchFamily="2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7C0CE3-BC97-40EE-9761-68A883C1B51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4"/>
          <a:stretch/>
        </p:blipFill>
        <p:spPr bwMode="auto">
          <a:xfrm>
            <a:off x="395225" y="2251528"/>
            <a:ext cx="2454254" cy="194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61FDA5-598A-4137-891D-BB4FCDEF89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25" y="2251527"/>
            <a:ext cx="2328549" cy="194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7B84BE-5DC5-4622-852C-148DAAE609F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89" y="2251528"/>
            <a:ext cx="1676902" cy="19491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8A567515-42FA-4036-8171-6D7CE4CE1ADD}"/>
              </a:ext>
            </a:extLst>
          </p:cNvPr>
          <p:cNvSpPr/>
          <p:nvPr/>
        </p:nvSpPr>
        <p:spPr>
          <a:xfrm>
            <a:off x="3687383" y="686412"/>
            <a:ext cx="1769232" cy="493284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>
              <a:cs typeface="Times New Roman" panose="02020603050405020304" pitchFamily="18" charset="0"/>
            </a:endParaRPr>
          </a:p>
          <a:p>
            <a:pPr algn="ctr"/>
            <a:r>
              <a:rPr lang="ru-RU" sz="1400" b="1" dirty="0" err="1">
                <a:cs typeface="Times New Roman" panose="02020603050405020304" pitchFamily="18" charset="0"/>
              </a:rPr>
              <a:t>Коллаборативные</a:t>
            </a:r>
            <a:r>
              <a:rPr lang="ru-RU" sz="1400" b="1" dirty="0">
                <a:cs typeface="Times New Roman" panose="02020603050405020304" pitchFamily="18" charset="0"/>
              </a:rPr>
              <a:t> роботы</a:t>
            </a:r>
          </a:p>
          <a:p>
            <a:pPr algn="ctr"/>
            <a:endParaRPr lang="ru-RU" sz="1200" b="1" dirty="0"/>
          </a:p>
        </p:txBody>
      </p:sp>
      <p:sp>
        <p:nvSpPr>
          <p:cNvPr id="11" name="Блок-схема: процесс 10">
            <a:extLst>
              <a:ext uri="{FF2B5EF4-FFF2-40B4-BE49-F238E27FC236}">
                <a16:creationId xmlns:a16="http://schemas.microsoft.com/office/drawing/2014/main" id="{B3D26E9B-2809-4464-B8D6-B4E665E736BB}"/>
              </a:ext>
            </a:extLst>
          </p:cNvPr>
          <p:cNvSpPr/>
          <p:nvPr/>
        </p:nvSpPr>
        <p:spPr>
          <a:xfrm>
            <a:off x="2248376" y="1492518"/>
            <a:ext cx="2318698" cy="648742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>
              <a:cs typeface="Times New Roman" panose="02020603050405020304" pitchFamily="18" charset="0"/>
            </a:endParaRPr>
          </a:p>
          <a:p>
            <a:pPr algn="ctr"/>
            <a:r>
              <a:rPr lang="ru-RU" sz="1400" b="1" dirty="0">
                <a:cs typeface="Times New Roman" panose="02020603050405020304" pitchFamily="18" charset="0"/>
              </a:rPr>
              <a:t>Роботы с последовательными эластичными приводами</a:t>
            </a:r>
          </a:p>
          <a:p>
            <a:pPr algn="ctr"/>
            <a:endParaRPr lang="ru-RU" sz="1200" b="1" dirty="0"/>
          </a:p>
        </p:txBody>
      </p:sp>
      <p:sp>
        <p:nvSpPr>
          <p:cNvPr id="12" name="Блок-схема: процесс 11">
            <a:extLst>
              <a:ext uri="{FF2B5EF4-FFF2-40B4-BE49-F238E27FC236}">
                <a16:creationId xmlns:a16="http://schemas.microsoft.com/office/drawing/2014/main" id="{57414CA8-6E46-4B6F-B0E3-734DDE61E155}"/>
              </a:ext>
            </a:extLst>
          </p:cNvPr>
          <p:cNvSpPr/>
          <p:nvPr/>
        </p:nvSpPr>
        <p:spPr>
          <a:xfrm>
            <a:off x="4771667" y="1492518"/>
            <a:ext cx="1919362" cy="648742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>
              <a:cs typeface="Times New Roman" panose="02020603050405020304" pitchFamily="18" charset="0"/>
            </a:endParaRPr>
          </a:p>
          <a:p>
            <a:pPr algn="ctr"/>
            <a:r>
              <a:rPr lang="ru-RU" sz="1400" b="1" dirty="0">
                <a:cs typeface="Times New Roman" panose="02020603050405020304" pitchFamily="18" charset="0"/>
              </a:rPr>
              <a:t>Роботы с приводами переменной жесткости</a:t>
            </a:r>
          </a:p>
          <a:p>
            <a:pPr algn="ctr"/>
            <a:endParaRPr lang="ru-RU" sz="1200" b="1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9BA13BC-3091-4F13-83A6-C0A83368E9B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407725" y="1179696"/>
            <a:ext cx="1164274" cy="31282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36E0DBB-1CCE-40E7-B3BB-1EC049CD81D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571999" y="1179696"/>
            <a:ext cx="1159349" cy="31282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314000-66DB-4998-A40F-AF04BA18D1CE}"/>
              </a:ext>
            </a:extLst>
          </p:cNvPr>
          <p:cNvSpPr txBox="1"/>
          <p:nvPr/>
        </p:nvSpPr>
        <p:spPr>
          <a:xfrm>
            <a:off x="1207815" y="412624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DOMO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726416-D7DD-48D7-A72B-03B909FBBED8}"/>
              </a:ext>
            </a:extLst>
          </p:cNvPr>
          <p:cNvSpPr txBox="1"/>
          <p:nvPr/>
        </p:nvSpPr>
        <p:spPr>
          <a:xfrm>
            <a:off x="7267303" y="412624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iCub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BB1B64-C878-4CE0-A7B3-C3C7FEB8CE8D}"/>
              </a:ext>
            </a:extLst>
          </p:cNvPr>
          <p:cNvSpPr txBox="1"/>
          <p:nvPr/>
        </p:nvSpPr>
        <p:spPr>
          <a:xfrm>
            <a:off x="3885208" y="4126245"/>
            <a:ext cx="137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Twendy</a:t>
            </a:r>
            <a:r>
              <a:rPr lang="en-US" dirty="0"/>
              <a:t>-One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57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1364" y="0"/>
            <a:ext cx="8229600" cy="62031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Muller Bold" pitchFamily="2" charset="-52"/>
              </a:rPr>
              <a:t>Роботы с приводами переменной жесткости</a:t>
            </a:r>
            <a:endParaRPr lang="en-US" sz="2400" dirty="0">
              <a:latin typeface="Muller Bold" pitchFamily="2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97DCEB-E959-4AD8-A89D-D0CBF74DF0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22" y="1001834"/>
            <a:ext cx="2076451" cy="2366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D6B88A-7E0C-46D8-84A0-61EF0C5CCD4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74" y="1001834"/>
            <a:ext cx="1696538" cy="2366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AFAFBC-5A4E-48F4-93A7-160660950B7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49" y="1089953"/>
            <a:ext cx="1883317" cy="23666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9FEBC-A62D-480E-A2B0-EA3F8328D107}"/>
              </a:ext>
            </a:extLst>
          </p:cNvPr>
          <p:cNvSpPr txBox="1"/>
          <p:nvPr/>
        </p:nvSpPr>
        <p:spPr>
          <a:xfrm>
            <a:off x="1048772" y="655708"/>
            <a:ext cx="16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Waseda</a:t>
            </a:r>
            <a:r>
              <a:rPr lang="en-US" dirty="0"/>
              <a:t> Wendy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92BD-7A7C-4517-9796-1000ACFB133A}"/>
              </a:ext>
            </a:extLst>
          </p:cNvPr>
          <p:cNvSpPr txBox="1"/>
          <p:nvPr/>
        </p:nvSpPr>
        <p:spPr>
          <a:xfrm>
            <a:off x="4152108" y="655153"/>
            <a:ext cx="113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DLR David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FE1A0-B3D6-4E88-9798-4BD8C0BD1CA6}"/>
              </a:ext>
            </a:extLst>
          </p:cNvPr>
          <p:cNvSpPr txBox="1"/>
          <p:nvPr/>
        </p:nvSpPr>
        <p:spPr>
          <a:xfrm>
            <a:off x="6748837" y="67046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DLR C-Runner</a:t>
            </a:r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5592D63-53B2-4110-9910-A0895A67D444}"/>
              </a:ext>
            </a:extLst>
          </p:cNvPr>
          <p:cNvSpPr txBox="1">
            <a:spLocks noChangeArrowheads="1"/>
          </p:cNvSpPr>
          <p:nvPr/>
        </p:nvSpPr>
        <p:spPr>
          <a:xfrm>
            <a:off x="832022" y="3470491"/>
            <a:ext cx="2350816" cy="50138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1500" dirty="0"/>
              <a:t>Пальцы рук</a:t>
            </a:r>
          </a:p>
          <a:p>
            <a:r>
              <a:rPr lang="ru-RU" altLang="ru-RU" sz="1500" dirty="0"/>
              <a:t>Запястье</a:t>
            </a:r>
            <a:endParaRPr lang="en-US" altLang="ru-RU" sz="1500" dirty="0"/>
          </a:p>
          <a:p>
            <a:pPr marL="0" indent="0">
              <a:buNone/>
            </a:pPr>
            <a:endParaRPr lang="ru-RU" altLang="ru-RU" dirty="0"/>
          </a:p>
        </p:txBody>
      </p:sp>
      <p:sp>
        <p:nvSpPr>
          <p:cNvPr id="14" name="Объект 12">
            <a:extLst>
              <a:ext uri="{FF2B5EF4-FFF2-40B4-BE49-F238E27FC236}">
                <a16:creationId xmlns:a16="http://schemas.microsoft.com/office/drawing/2014/main" id="{26F2654F-4EE1-496A-B67B-3E58ED734316}"/>
              </a:ext>
            </a:extLst>
          </p:cNvPr>
          <p:cNvSpPr txBox="1">
            <a:spLocks noChangeArrowheads="1"/>
          </p:cNvSpPr>
          <p:nvPr/>
        </p:nvSpPr>
        <p:spPr>
          <a:xfrm>
            <a:off x="3808186" y="3465156"/>
            <a:ext cx="2350816" cy="96038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5600" dirty="0"/>
              <a:t>Плечевой сустав</a:t>
            </a:r>
          </a:p>
          <a:p>
            <a:r>
              <a:rPr lang="ru-RU" altLang="ru-RU" sz="5600" dirty="0"/>
              <a:t>Локтевой сустав</a:t>
            </a:r>
          </a:p>
          <a:p>
            <a:r>
              <a:rPr lang="ru-RU" altLang="ru-RU" sz="5600" dirty="0"/>
              <a:t>Запястье</a:t>
            </a:r>
          </a:p>
          <a:p>
            <a:r>
              <a:rPr lang="ru-RU" altLang="ru-RU" sz="5600" dirty="0"/>
              <a:t>Пальцы рук</a:t>
            </a:r>
          </a:p>
          <a:p>
            <a:endParaRPr lang="en-US" altLang="ru-RU" sz="1500" dirty="0"/>
          </a:p>
          <a:p>
            <a:pPr marL="0" indent="0">
              <a:buNone/>
            </a:pPr>
            <a:endParaRPr lang="ru-RU" altLang="ru-RU" dirty="0"/>
          </a:p>
        </p:txBody>
      </p:sp>
      <p:sp>
        <p:nvSpPr>
          <p:cNvPr id="19" name="Объект 12">
            <a:extLst>
              <a:ext uri="{FF2B5EF4-FFF2-40B4-BE49-F238E27FC236}">
                <a16:creationId xmlns:a16="http://schemas.microsoft.com/office/drawing/2014/main" id="{9860AF96-5284-405F-8834-07CA068AAF1D}"/>
              </a:ext>
            </a:extLst>
          </p:cNvPr>
          <p:cNvSpPr txBox="1">
            <a:spLocks noChangeArrowheads="1"/>
          </p:cNvSpPr>
          <p:nvPr/>
        </p:nvSpPr>
        <p:spPr>
          <a:xfrm>
            <a:off x="6527142" y="3470503"/>
            <a:ext cx="2350816" cy="96038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5600" dirty="0"/>
              <a:t>Бедренный сустав</a:t>
            </a:r>
          </a:p>
          <a:p>
            <a:r>
              <a:rPr lang="ru-RU" altLang="ru-RU" sz="5600" dirty="0"/>
              <a:t>Коленный сустав</a:t>
            </a:r>
          </a:p>
          <a:p>
            <a:r>
              <a:rPr lang="ru-RU" altLang="ru-RU" sz="5600" dirty="0"/>
              <a:t>Голеностопный сустав</a:t>
            </a:r>
            <a:endParaRPr lang="en-US" altLang="ru-RU" sz="1500" dirty="0"/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81273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55" y="78581"/>
            <a:ext cx="6743389" cy="49328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Muller Bold" pitchFamily="2" charset="-52"/>
              </a:rPr>
              <a:t>Классификация податливого привода</a:t>
            </a:r>
            <a:endParaRPr lang="en-US" sz="2400" b="1" dirty="0">
              <a:solidFill>
                <a:srgbClr val="000000"/>
              </a:solidFill>
              <a:latin typeface="Muller Bold" pitchFamily="2" charset="-52"/>
            </a:endParaRPr>
          </a:p>
        </p:txBody>
      </p:sp>
      <p:sp>
        <p:nvSpPr>
          <p:cNvPr id="96" name="Блок-схема: процесс 95">
            <a:extLst>
              <a:ext uri="{FF2B5EF4-FFF2-40B4-BE49-F238E27FC236}">
                <a16:creationId xmlns:a16="http://schemas.microsoft.com/office/drawing/2014/main" id="{BB659C1D-846F-4FBD-B719-1B0DE4993444}"/>
              </a:ext>
            </a:extLst>
          </p:cNvPr>
          <p:cNvSpPr/>
          <p:nvPr/>
        </p:nvSpPr>
        <p:spPr>
          <a:xfrm>
            <a:off x="3889772" y="1321597"/>
            <a:ext cx="1364456" cy="493284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>
              <a:cs typeface="Times New Roman" panose="02020603050405020304" pitchFamily="18" charset="0"/>
            </a:endParaRPr>
          </a:p>
          <a:p>
            <a:pPr algn="ctr"/>
            <a:r>
              <a:rPr lang="ru-RU" sz="1200" b="1" dirty="0">
                <a:cs typeface="Times New Roman" panose="02020603050405020304" pitchFamily="18" charset="0"/>
              </a:rPr>
              <a:t>Управление податливостью</a:t>
            </a:r>
          </a:p>
          <a:p>
            <a:pPr algn="ctr"/>
            <a:endParaRPr lang="ru-RU" sz="1200" b="1" dirty="0"/>
          </a:p>
        </p:txBody>
      </p:sp>
      <p:sp>
        <p:nvSpPr>
          <p:cNvPr id="97" name="Блок-схема: процесс 96">
            <a:extLst>
              <a:ext uri="{FF2B5EF4-FFF2-40B4-BE49-F238E27FC236}">
                <a16:creationId xmlns:a16="http://schemas.microsoft.com/office/drawing/2014/main" id="{17952DC8-2A85-45E1-A8BB-113AC70B8CED}"/>
              </a:ext>
            </a:extLst>
          </p:cNvPr>
          <p:cNvSpPr/>
          <p:nvPr/>
        </p:nvSpPr>
        <p:spPr>
          <a:xfrm>
            <a:off x="2525316" y="2321723"/>
            <a:ext cx="1364456" cy="493284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>
              <a:cs typeface="Times New Roman" panose="02020603050405020304" pitchFamily="18" charset="0"/>
            </a:endParaRPr>
          </a:p>
          <a:p>
            <a:pPr algn="ctr"/>
            <a:r>
              <a:rPr lang="ru-RU" sz="1200" b="1" dirty="0">
                <a:cs typeface="Times New Roman" panose="02020603050405020304" pitchFamily="18" charset="0"/>
              </a:rPr>
              <a:t>Активное</a:t>
            </a:r>
          </a:p>
          <a:p>
            <a:pPr algn="ctr"/>
            <a:endParaRPr lang="ru-RU" sz="1200" b="1" dirty="0"/>
          </a:p>
        </p:txBody>
      </p:sp>
      <p:sp>
        <p:nvSpPr>
          <p:cNvPr id="98" name="Блок-схема: процесс 97">
            <a:extLst>
              <a:ext uri="{FF2B5EF4-FFF2-40B4-BE49-F238E27FC236}">
                <a16:creationId xmlns:a16="http://schemas.microsoft.com/office/drawing/2014/main" id="{81055AC1-8D0B-4EDB-86EB-3734DA24E134}"/>
              </a:ext>
            </a:extLst>
          </p:cNvPr>
          <p:cNvSpPr/>
          <p:nvPr/>
        </p:nvSpPr>
        <p:spPr>
          <a:xfrm>
            <a:off x="5254228" y="2321723"/>
            <a:ext cx="1364456" cy="493284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>
              <a:cs typeface="Times New Roman" panose="02020603050405020304" pitchFamily="18" charset="0"/>
            </a:endParaRPr>
          </a:p>
          <a:p>
            <a:pPr algn="ctr"/>
            <a:r>
              <a:rPr lang="ru-RU" sz="1200" b="1" dirty="0">
                <a:cs typeface="Times New Roman" panose="02020603050405020304" pitchFamily="18" charset="0"/>
              </a:rPr>
              <a:t>Пассивное</a:t>
            </a:r>
          </a:p>
          <a:p>
            <a:pPr algn="ctr"/>
            <a:endParaRPr lang="ru-RU" sz="1200" b="1" dirty="0"/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329CE5D4-130D-4935-A18F-B242236BC126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 flipH="1">
            <a:off x="3207544" y="1814881"/>
            <a:ext cx="1364456" cy="50684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629A0F2D-3718-4995-857B-9A5958218FF0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>
            <a:off x="4572000" y="1814881"/>
            <a:ext cx="1364456" cy="50684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8" name="Блок-схема: процесс 107">
            <a:extLst>
              <a:ext uri="{FF2B5EF4-FFF2-40B4-BE49-F238E27FC236}">
                <a16:creationId xmlns:a16="http://schemas.microsoft.com/office/drawing/2014/main" id="{7B1F8518-A372-476F-8DE4-5136877F203C}"/>
              </a:ext>
            </a:extLst>
          </p:cNvPr>
          <p:cNvSpPr/>
          <p:nvPr/>
        </p:nvSpPr>
        <p:spPr>
          <a:xfrm>
            <a:off x="3864769" y="3582049"/>
            <a:ext cx="1364456" cy="493284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>
              <a:cs typeface="Times New Roman" panose="02020603050405020304" pitchFamily="18" charset="0"/>
            </a:endParaRPr>
          </a:p>
          <a:p>
            <a:pPr algn="ctr"/>
            <a:r>
              <a:rPr lang="ru-RU" sz="1200" b="1" dirty="0">
                <a:cs typeface="Times New Roman" panose="02020603050405020304" pitchFamily="18" charset="0"/>
              </a:rPr>
              <a:t>Фиксированная податливость</a:t>
            </a:r>
          </a:p>
          <a:p>
            <a:pPr algn="ctr"/>
            <a:endParaRPr lang="ru-RU" sz="1200" b="1" dirty="0"/>
          </a:p>
        </p:txBody>
      </p:sp>
      <p:sp>
        <p:nvSpPr>
          <p:cNvPr id="109" name="Блок-схема: процесс 108">
            <a:extLst>
              <a:ext uri="{FF2B5EF4-FFF2-40B4-BE49-F238E27FC236}">
                <a16:creationId xmlns:a16="http://schemas.microsoft.com/office/drawing/2014/main" id="{DCC61A2A-8A05-446C-A76C-3526274A2E9D}"/>
              </a:ext>
            </a:extLst>
          </p:cNvPr>
          <p:cNvSpPr/>
          <p:nvPr/>
        </p:nvSpPr>
        <p:spPr>
          <a:xfrm>
            <a:off x="6618684" y="3582049"/>
            <a:ext cx="1364456" cy="493284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>
              <a:cs typeface="Times New Roman" panose="02020603050405020304" pitchFamily="18" charset="0"/>
            </a:endParaRPr>
          </a:p>
          <a:p>
            <a:pPr algn="ctr"/>
            <a:r>
              <a:rPr lang="ru-RU" sz="1200" b="1" dirty="0">
                <a:cs typeface="Times New Roman" panose="02020603050405020304" pitchFamily="18" charset="0"/>
              </a:rPr>
              <a:t>Настраиваемая податливость</a:t>
            </a:r>
          </a:p>
          <a:p>
            <a:pPr algn="ctr"/>
            <a:endParaRPr lang="ru-RU" sz="1200" b="1" dirty="0"/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B7976B44-A47D-4E7D-88B0-F4A30612E3DA}"/>
              </a:ext>
            </a:extLst>
          </p:cNvPr>
          <p:cNvCxnSpPr>
            <a:stCxn id="98" idx="2"/>
            <a:endCxn id="108" idx="0"/>
          </p:cNvCxnSpPr>
          <p:nvPr/>
        </p:nvCxnSpPr>
        <p:spPr>
          <a:xfrm flipH="1">
            <a:off x="4546997" y="2815007"/>
            <a:ext cx="1389459" cy="76704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B57489B4-0CDC-4779-BE3B-1F64446BF8C2}"/>
              </a:ext>
            </a:extLst>
          </p:cNvPr>
          <p:cNvCxnSpPr>
            <a:stCxn id="98" idx="2"/>
            <a:endCxn id="109" idx="0"/>
          </p:cNvCxnSpPr>
          <p:nvPr/>
        </p:nvCxnSpPr>
        <p:spPr>
          <a:xfrm>
            <a:off x="5936456" y="2815007"/>
            <a:ext cx="1364456" cy="76704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99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8" grpId="0" animBg="1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54" y="78581"/>
            <a:ext cx="7185471" cy="49328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uller Bold" pitchFamily="2" charset="-52"/>
              </a:rPr>
              <a:t>Классификация податливого привода</a:t>
            </a:r>
            <a:endParaRPr lang="en-US" dirty="0">
              <a:solidFill>
                <a:srgbClr val="000000"/>
              </a:solidFill>
              <a:latin typeface="Muller Bold" pitchFamily="2" charset="-52"/>
            </a:endParaRPr>
          </a:p>
        </p:txBody>
      </p:sp>
      <p:sp>
        <p:nvSpPr>
          <p:cNvPr id="96" name="Блок-схема: процесс 95">
            <a:extLst>
              <a:ext uri="{FF2B5EF4-FFF2-40B4-BE49-F238E27FC236}">
                <a16:creationId xmlns:a16="http://schemas.microsoft.com/office/drawing/2014/main" id="{BB659C1D-846F-4FBD-B719-1B0DE4993444}"/>
              </a:ext>
            </a:extLst>
          </p:cNvPr>
          <p:cNvSpPr/>
          <p:nvPr/>
        </p:nvSpPr>
        <p:spPr>
          <a:xfrm>
            <a:off x="3889772" y="692936"/>
            <a:ext cx="1364456" cy="493284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>
              <a:cs typeface="Times New Roman" panose="02020603050405020304" pitchFamily="18" charset="0"/>
            </a:endParaRPr>
          </a:p>
          <a:p>
            <a:pPr algn="ctr"/>
            <a:r>
              <a:rPr lang="ru-RU" sz="1200" b="1" dirty="0">
                <a:cs typeface="Times New Roman" panose="02020603050405020304" pitchFamily="18" charset="0"/>
              </a:rPr>
              <a:t>Настраиваемая податливость</a:t>
            </a:r>
          </a:p>
          <a:p>
            <a:pPr algn="ctr"/>
            <a:endParaRPr lang="ru-RU" sz="1200" b="1" dirty="0"/>
          </a:p>
        </p:txBody>
      </p:sp>
      <p:sp>
        <p:nvSpPr>
          <p:cNvPr id="97" name="Блок-схема: процесс 96">
            <a:extLst>
              <a:ext uri="{FF2B5EF4-FFF2-40B4-BE49-F238E27FC236}">
                <a16:creationId xmlns:a16="http://schemas.microsoft.com/office/drawing/2014/main" id="{17952DC8-2A85-45E1-A8BB-113AC70B8CED}"/>
              </a:ext>
            </a:extLst>
          </p:cNvPr>
          <p:cNvSpPr/>
          <p:nvPr/>
        </p:nvSpPr>
        <p:spPr>
          <a:xfrm>
            <a:off x="2745141" y="1428373"/>
            <a:ext cx="1364456" cy="493284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cs typeface="Times New Roman" panose="02020603050405020304" pitchFamily="18" charset="0"/>
            </a:endParaRPr>
          </a:p>
          <a:p>
            <a:pPr algn="ctr"/>
            <a:r>
              <a:rPr lang="ru-RU" sz="1000" b="1" dirty="0">
                <a:cs typeface="Times New Roman" panose="02020603050405020304" pitchFamily="18" charset="0"/>
              </a:rPr>
              <a:t>Изменение передаточного отношения</a:t>
            </a:r>
          </a:p>
          <a:p>
            <a:pPr algn="ctr"/>
            <a:endParaRPr lang="ru-RU" sz="1000" b="1" dirty="0"/>
          </a:p>
        </p:txBody>
      </p:sp>
      <p:sp>
        <p:nvSpPr>
          <p:cNvPr id="98" name="Блок-схема: процесс 97">
            <a:extLst>
              <a:ext uri="{FF2B5EF4-FFF2-40B4-BE49-F238E27FC236}">
                <a16:creationId xmlns:a16="http://schemas.microsoft.com/office/drawing/2014/main" id="{81055AC1-8D0B-4EDB-86EB-3734DA24E134}"/>
              </a:ext>
            </a:extLst>
          </p:cNvPr>
          <p:cNvSpPr/>
          <p:nvPr/>
        </p:nvSpPr>
        <p:spPr>
          <a:xfrm>
            <a:off x="5254228" y="1428740"/>
            <a:ext cx="1364456" cy="493284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cs typeface="Times New Roman" panose="02020603050405020304" pitchFamily="18" charset="0"/>
              </a:rPr>
              <a:t>Изменение физических свойств пружины</a:t>
            </a:r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329CE5D4-130D-4935-A18F-B242236BC126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 flipH="1">
            <a:off x="3427369" y="1186220"/>
            <a:ext cx="1144631" cy="242153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629A0F2D-3718-4995-857B-9A5958218FF0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>
            <a:off x="4572000" y="1186220"/>
            <a:ext cx="1364456" cy="2425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Блок-схема: процесс 107">
            <a:extLst>
              <a:ext uri="{FF2B5EF4-FFF2-40B4-BE49-F238E27FC236}">
                <a16:creationId xmlns:a16="http://schemas.microsoft.com/office/drawing/2014/main" id="{7B1F8518-A372-476F-8DE4-5136877F203C}"/>
              </a:ext>
            </a:extLst>
          </p:cNvPr>
          <p:cNvSpPr/>
          <p:nvPr/>
        </p:nvSpPr>
        <p:spPr>
          <a:xfrm>
            <a:off x="236055" y="1428373"/>
            <a:ext cx="1364456" cy="493284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>
              <a:cs typeface="Times New Roman" panose="02020603050405020304" pitchFamily="18" charset="0"/>
            </a:endParaRPr>
          </a:p>
          <a:p>
            <a:pPr algn="ctr"/>
            <a:r>
              <a:rPr lang="ru-RU" sz="1200" b="1" dirty="0">
                <a:cs typeface="Times New Roman" panose="02020603050405020304" pitchFamily="18" charset="0"/>
              </a:rPr>
              <a:t>Механизмы антагонисты</a:t>
            </a:r>
          </a:p>
          <a:p>
            <a:pPr algn="ctr"/>
            <a:endParaRPr lang="ru-RU" sz="1200" b="1" dirty="0"/>
          </a:p>
        </p:txBody>
      </p:sp>
      <p:sp>
        <p:nvSpPr>
          <p:cNvPr id="109" name="Блок-схема: процесс 108">
            <a:extLst>
              <a:ext uri="{FF2B5EF4-FFF2-40B4-BE49-F238E27FC236}">
                <a16:creationId xmlns:a16="http://schemas.microsoft.com/office/drawing/2014/main" id="{DCC61A2A-8A05-446C-A76C-3526274A2E9D}"/>
              </a:ext>
            </a:extLst>
          </p:cNvPr>
          <p:cNvSpPr/>
          <p:nvPr/>
        </p:nvSpPr>
        <p:spPr>
          <a:xfrm>
            <a:off x="7543489" y="1428373"/>
            <a:ext cx="1364456" cy="493284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cs typeface="Times New Roman" panose="02020603050405020304" pitchFamily="18" charset="0"/>
              </a:rPr>
              <a:t>Переменное затухание в системе</a:t>
            </a:r>
            <a:endParaRPr lang="ru-RU" sz="1000" b="1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5E2120D-9729-4F3E-9F5D-04EB8B8F4B90}"/>
              </a:ext>
            </a:extLst>
          </p:cNvPr>
          <p:cNvCxnSpPr>
            <a:stCxn id="96" idx="2"/>
            <a:endCxn id="108" idx="0"/>
          </p:cNvCxnSpPr>
          <p:nvPr/>
        </p:nvCxnSpPr>
        <p:spPr>
          <a:xfrm flipH="1">
            <a:off x="918283" y="1186220"/>
            <a:ext cx="3653717" cy="242153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F286551-BB54-4A4B-8BC8-DA03F1331BCF}"/>
              </a:ext>
            </a:extLst>
          </p:cNvPr>
          <p:cNvCxnSpPr>
            <a:stCxn id="96" idx="2"/>
            <a:endCxn id="109" idx="0"/>
          </p:cNvCxnSpPr>
          <p:nvPr/>
        </p:nvCxnSpPr>
        <p:spPr>
          <a:xfrm>
            <a:off x="4572000" y="1186220"/>
            <a:ext cx="3653717" cy="242153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Блок-схема: процесс 18">
            <a:extLst>
              <a:ext uri="{FF2B5EF4-FFF2-40B4-BE49-F238E27FC236}">
                <a16:creationId xmlns:a16="http://schemas.microsoft.com/office/drawing/2014/main" id="{F55499B0-8B84-4229-BB16-532CDE3AA805}"/>
              </a:ext>
            </a:extLst>
          </p:cNvPr>
          <p:cNvSpPr/>
          <p:nvPr/>
        </p:nvSpPr>
        <p:spPr>
          <a:xfrm>
            <a:off x="236055" y="2163810"/>
            <a:ext cx="1364456" cy="4932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 dirty="0">
              <a:cs typeface="Times New Roman" panose="02020603050405020304" pitchFamily="18" charset="0"/>
            </a:endParaRPr>
          </a:p>
          <a:p>
            <a:pPr lvl="0" algn="ctr"/>
            <a:r>
              <a:rPr lang="ru-RU" sz="1000" dirty="0">
                <a:cs typeface="Times New Roman" panose="02020603050405020304" pitchFamily="18" charset="0"/>
              </a:rPr>
              <a:t>Простой антагонистический механизм</a:t>
            </a:r>
          </a:p>
          <a:p>
            <a:pPr algn="ctr"/>
            <a:endParaRPr lang="ru-RU" sz="1000" dirty="0"/>
          </a:p>
        </p:txBody>
      </p:sp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A20F7A97-4A63-4430-9CB7-8193B4FC72AB}"/>
              </a:ext>
            </a:extLst>
          </p:cNvPr>
          <p:cNvSpPr/>
          <p:nvPr/>
        </p:nvSpPr>
        <p:spPr>
          <a:xfrm>
            <a:off x="236055" y="2899247"/>
            <a:ext cx="1364456" cy="4932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900" dirty="0">
              <a:cs typeface="Times New Roman" panose="02020603050405020304" pitchFamily="18" charset="0"/>
            </a:endParaRPr>
          </a:p>
          <a:p>
            <a:pPr algn="ctr"/>
            <a:r>
              <a:rPr lang="ru-RU" sz="900" dirty="0">
                <a:cs typeface="Times New Roman" panose="02020603050405020304" pitchFamily="18" charset="0"/>
              </a:rPr>
              <a:t>Перекрестно-связанный антагонистический механизм</a:t>
            </a:r>
          </a:p>
          <a:p>
            <a:pPr algn="ctr"/>
            <a:endParaRPr lang="ru-RU" sz="900" dirty="0"/>
          </a:p>
        </p:txBody>
      </p:sp>
      <p:sp>
        <p:nvSpPr>
          <p:cNvPr id="21" name="Блок-схема: процесс 20">
            <a:extLst>
              <a:ext uri="{FF2B5EF4-FFF2-40B4-BE49-F238E27FC236}">
                <a16:creationId xmlns:a16="http://schemas.microsoft.com/office/drawing/2014/main" id="{E723A537-A62E-44C7-B6FA-09FF2C8FDCA1}"/>
              </a:ext>
            </a:extLst>
          </p:cNvPr>
          <p:cNvSpPr/>
          <p:nvPr/>
        </p:nvSpPr>
        <p:spPr>
          <a:xfrm>
            <a:off x="229222" y="3633572"/>
            <a:ext cx="1364456" cy="4932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 dirty="0">
              <a:cs typeface="Times New Roman" panose="02020603050405020304" pitchFamily="18" charset="0"/>
            </a:endParaRPr>
          </a:p>
          <a:p>
            <a:pPr algn="ctr"/>
            <a:r>
              <a:rPr lang="ru-RU" sz="1000" dirty="0">
                <a:cs typeface="Times New Roman" panose="02020603050405020304" pitchFamily="18" charset="0"/>
              </a:rPr>
              <a:t>Двунаправленный антагонистический механизм</a:t>
            </a:r>
          </a:p>
          <a:p>
            <a:pPr algn="ctr"/>
            <a:endParaRPr lang="ru-RU" sz="1000" dirty="0"/>
          </a:p>
        </p:txBody>
      </p:sp>
      <p:sp>
        <p:nvSpPr>
          <p:cNvPr id="22" name="Блок-схема: процесс 21">
            <a:extLst>
              <a:ext uri="{FF2B5EF4-FFF2-40B4-BE49-F238E27FC236}">
                <a16:creationId xmlns:a16="http://schemas.microsoft.com/office/drawing/2014/main" id="{A3C0EFBF-7EB0-4654-8046-7406CAC4FD99}"/>
              </a:ext>
            </a:extLst>
          </p:cNvPr>
          <p:cNvSpPr/>
          <p:nvPr/>
        </p:nvSpPr>
        <p:spPr>
          <a:xfrm>
            <a:off x="2745763" y="2163810"/>
            <a:ext cx="1364456" cy="4932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>
                <a:cs typeface="Times New Roman" panose="02020603050405020304" pitchFamily="18" charset="0"/>
              </a:rPr>
              <a:t>Длина рычага</a:t>
            </a:r>
            <a:endParaRPr lang="ru-RU" sz="1000" dirty="0"/>
          </a:p>
        </p:txBody>
      </p:sp>
      <p:sp>
        <p:nvSpPr>
          <p:cNvPr id="23" name="Блок-схема: процесс 22">
            <a:extLst>
              <a:ext uri="{FF2B5EF4-FFF2-40B4-BE49-F238E27FC236}">
                <a16:creationId xmlns:a16="http://schemas.microsoft.com/office/drawing/2014/main" id="{13D32BB0-ECF3-48D6-B70E-FC8A85CEA214}"/>
              </a:ext>
            </a:extLst>
          </p:cNvPr>
          <p:cNvSpPr/>
          <p:nvPr/>
        </p:nvSpPr>
        <p:spPr>
          <a:xfrm>
            <a:off x="2745141" y="2899247"/>
            <a:ext cx="1364456" cy="4932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>
                <a:cs typeface="Times New Roman" panose="02020603050405020304" pitchFamily="18" charset="0"/>
              </a:rPr>
              <a:t>Бесступенчатая трансмиссия</a:t>
            </a:r>
            <a:endParaRPr lang="ru-RU" sz="1000" dirty="0"/>
          </a:p>
        </p:txBody>
      </p:sp>
      <p:sp>
        <p:nvSpPr>
          <p:cNvPr id="24" name="Блок-схема: процесс 23">
            <a:extLst>
              <a:ext uri="{FF2B5EF4-FFF2-40B4-BE49-F238E27FC236}">
                <a16:creationId xmlns:a16="http://schemas.microsoft.com/office/drawing/2014/main" id="{B6C84D5E-0915-4DE5-B96F-BEF94C2964E3}"/>
              </a:ext>
            </a:extLst>
          </p:cNvPr>
          <p:cNvSpPr/>
          <p:nvPr/>
        </p:nvSpPr>
        <p:spPr>
          <a:xfrm>
            <a:off x="2745763" y="3633572"/>
            <a:ext cx="1364456" cy="4932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>
                <a:cs typeface="Times New Roman" panose="02020603050405020304" pitchFamily="18" charset="0"/>
              </a:rPr>
              <a:t>Нелинейное механическое соединение</a:t>
            </a:r>
            <a:endParaRPr lang="ru-RU" sz="1000" dirty="0"/>
          </a:p>
        </p:txBody>
      </p:sp>
      <p:sp>
        <p:nvSpPr>
          <p:cNvPr id="25" name="Блок-схема: процесс 24">
            <a:extLst>
              <a:ext uri="{FF2B5EF4-FFF2-40B4-BE49-F238E27FC236}">
                <a16:creationId xmlns:a16="http://schemas.microsoft.com/office/drawing/2014/main" id="{EA7A9774-923D-4C8F-B4A5-16084D224819}"/>
              </a:ext>
            </a:extLst>
          </p:cNvPr>
          <p:cNvSpPr/>
          <p:nvPr/>
        </p:nvSpPr>
        <p:spPr>
          <a:xfrm>
            <a:off x="5254228" y="2163810"/>
            <a:ext cx="1364456" cy="4932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>
                <a:cs typeface="Times New Roman" panose="02020603050405020304" pitchFamily="18" charset="0"/>
              </a:rPr>
              <a:t>Модуль упругости</a:t>
            </a:r>
            <a:endParaRPr lang="ru-RU" sz="1000" dirty="0"/>
          </a:p>
        </p:txBody>
      </p:sp>
      <p:sp>
        <p:nvSpPr>
          <p:cNvPr id="26" name="Блок-схема: процесс 25">
            <a:extLst>
              <a:ext uri="{FF2B5EF4-FFF2-40B4-BE49-F238E27FC236}">
                <a16:creationId xmlns:a16="http://schemas.microsoft.com/office/drawing/2014/main" id="{5BDD1525-2C64-4417-9D17-7634210A32FC}"/>
              </a:ext>
            </a:extLst>
          </p:cNvPr>
          <p:cNvSpPr/>
          <p:nvPr/>
        </p:nvSpPr>
        <p:spPr>
          <a:xfrm>
            <a:off x="5254227" y="2897582"/>
            <a:ext cx="1364456" cy="4932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>
                <a:cs typeface="Times New Roman" panose="02020603050405020304" pitchFamily="18" charset="0"/>
              </a:rPr>
              <a:t>Площадь поперечного сечения</a:t>
            </a:r>
            <a:endParaRPr lang="ru-RU" sz="1000" dirty="0"/>
          </a:p>
        </p:txBody>
      </p:sp>
      <p:sp>
        <p:nvSpPr>
          <p:cNvPr id="27" name="Блок-схема: процесс 26">
            <a:extLst>
              <a:ext uri="{FF2B5EF4-FFF2-40B4-BE49-F238E27FC236}">
                <a16:creationId xmlns:a16="http://schemas.microsoft.com/office/drawing/2014/main" id="{20907BA8-1562-4FD3-A2D6-0A609EA5E26D}"/>
              </a:ext>
            </a:extLst>
          </p:cNvPr>
          <p:cNvSpPr/>
          <p:nvPr/>
        </p:nvSpPr>
        <p:spPr>
          <a:xfrm>
            <a:off x="5254227" y="3631354"/>
            <a:ext cx="1364456" cy="4932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>
                <a:cs typeface="Times New Roman" panose="02020603050405020304" pitchFamily="18" charset="0"/>
              </a:rPr>
              <a:t>Длина пружины</a:t>
            </a:r>
            <a:endParaRPr lang="ru-RU" sz="1000" dirty="0"/>
          </a:p>
        </p:txBody>
      </p:sp>
      <p:sp>
        <p:nvSpPr>
          <p:cNvPr id="28" name="Блок-схема: процесс 27">
            <a:extLst>
              <a:ext uri="{FF2B5EF4-FFF2-40B4-BE49-F238E27FC236}">
                <a16:creationId xmlns:a16="http://schemas.microsoft.com/office/drawing/2014/main" id="{2620CDDE-3A36-4070-BABB-BDDE12E33353}"/>
              </a:ext>
            </a:extLst>
          </p:cNvPr>
          <p:cNvSpPr/>
          <p:nvPr/>
        </p:nvSpPr>
        <p:spPr>
          <a:xfrm>
            <a:off x="7558398" y="2163810"/>
            <a:ext cx="1364456" cy="4932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>
                <a:cs typeface="Times New Roman" panose="02020603050405020304" pitchFamily="18" charset="0"/>
              </a:rPr>
              <a:t>Управление трением</a:t>
            </a:r>
            <a:endParaRPr lang="ru-RU" sz="1000" dirty="0"/>
          </a:p>
        </p:txBody>
      </p:sp>
      <p:sp>
        <p:nvSpPr>
          <p:cNvPr id="29" name="Блок-схема: процесс 28">
            <a:extLst>
              <a:ext uri="{FF2B5EF4-FFF2-40B4-BE49-F238E27FC236}">
                <a16:creationId xmlns:a16="http://schemas.microsoft.com/office/drawing/2014/main" id="{29D3115D-0364-4E69-AAED-D7712DC68458}"/>
              </a:ext>
            </a:extLst>
          </p:cNvPr>
          <p:cNvSpPr/>
          <p:nvPr/>
        </p:nvSpPr>
        <p:spPr>
          <a:xfrm>
            <a:off x="7558398" y="2897582"/>
            <a:ext cx="1364456" cy="4932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>
                <a:cs typeface="Times New Roman" panose="02020603050405020304" pitchFamily="18" charset="0"/>
              </a:rPr>
              <a:t>Управление реологическими параметрами</a:t>
            </a:r>
            <a:endParaRPr lang="ru-RU" sz="1000" dirty="0"/>
          </a:p>
        </p:txBody>
      </p:sp>
      <p:sp>
        <p:nvSpPr>
          <p:cNvPr id="30" name="Блок-схема: процесс 29">
            <a:extLst>
              <a:ext uri="{FF2B5EF4-FFF2-40B4-BE49-F238E27FC236}">
                <a16:creationId xmlns:a16="http://schemas.microsoft.com/office/drawing/2014/main" id="{B69D7345-C2D3-4878-B128-8A5C69393154}"/>
              </a:ext>
            </a:extLst>
          </p:cNvPr>
          <p:cNvSpPr/>
          <p:nvPr/>
        </p:nvSpPr>
        <p:spPr>
          <a:xfrm>
            <a:off x="7550322" y="3633572"/>
            <a:ext cx="1364456" cy="4932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>
                <a:cs typeface="Times New Roman" panose="02020603050405020304" pitchFamily="18" charset="0"/>
              </a:rPr>
              <a:t>Управление вихревыми токами</a:t>
            </a:r>
            <a:endParaRPr lang="ru-RU" sz="1000" dirty="0"/>
          </a:p>
        </p:txBody>
      </p:sp>
      <p:sp>
        <p:nvSpPr>
          <p:cNvPr id="31" name="Блок-схема: процесс 30">
            <a:extLst>
              <a:ext uri="{FF2B5EF4-FFF2-40B4-BE49-F238E27FC236}">
                <a16:creationId xmlns:a16="http://schemas.microsoft.com/office/drawing/2014/main" id="{7DDE8B8D-1F67-4ADD-8162-3135214A65A3}"/>
              </a:ext>
            </a:extLst>
          </p:cNvPr>
          <p:cNvSpPr/>
          <p:nvPr/>
        </p:nvSpPr>
        <p:spPr>
          <a:xfrm>
            <a:off x="7558398" y="4367344"/>
            <a:ext cx="1364456" cy="493284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cs typeface="Times New Roman" panose="02020603050405020304" pitchFamily="18" charset="0"/>
              </a:rPr>
              <a:t>Управление </a:t>
            </a:r>
            <a:r>
              <a:rPr lang="ru-RU" sz="800" dirty="0" err="1">
                <a:cs typeface="Times New Roman" panose="02020603050405020304" pitchFamily="18" charset="0"/>
              </a:rPr>
              <a:t>флюидодинамическими</a:t>
            </a:r>
            <a:r>
              <a:rPr lang="ru-RU" sz="800" dirty="0">
                <a:cs typeface="Times New Roman" panose="02020603050405020304" pitchFamily="18" charset="0"/>
              </a:rPr>
              <a:t> свойствами</a:t>
            </a:r>
            <a:endParaRPr lang="ru-RU" sz="80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404191E-6554-484D-B549-819F668559CE}"/>
              </a:ext>
            </a:extLst>
          </p:cNvPr>
          <p:cNvCxnSpPr>
            <a:cxnSpLocks/>
            <a:stCxn id="108" idx="2"/>
            <a:endCxn id="19" idx="0"/>
          </p:cNvCxnSpPr>
          <p:nvPr/>
        </p:nvCxnSpPr>
        <p:spPr>
          <a:xfrm>
            <a:off x="918283" y="1921657"/>
            <a:ext cx="0" cy="2421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3880725E-F383-4D98-A60A-FF5A51294D33}"/>
              </a:ext>
            </a:extLst>
          </p:cNvPr>
          <p:cNvCxnSpPr>
            <a:cxnSpLocks/>
          </p:cNvCxnSpPr>
          <p:nvPr/>
        </p:nvCxnSpPr>
        <p:spPr>
          <a:xfrm>
            <a:off x="918283" y="2657094"/>
            <a:ext cx="0" cy="242153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F32B03F-5CF2-4382-8651-30B6BA96CBCD}"/>
              </a:ext>
            </a:extLst>
          </p:cNvPr>
          <p:cNvCxnSpPr>
            <a:cxnSpLocks/>
          </p:cNvCxnSpPr>
          <p:nvPr/>
        </p:nvCxnSpPr>
        <p:spPr>
          <a:xfrm>
            <a:off x="911450" y="3389201"/>
            <a:ext cx="0" cy="242153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76080A0-1705-49CF-86D7-FE09FF2CF5B9}"/>
              </a:ext>
            </a:extLst>
          </p:cNvPr>
          <p:cNvCxnSpPr>
            <a:cxnSpLocks/>
          </p:cNvCxnSpPr>
          <p:nvPr/>
        </p:nvCxnSpPr>
        <p:spPr>
          <a:xfrm>
            <a:off x="3427369" y="1921656"/>
            <a:ext cx="0" cy="2421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A64F3C-E1B6-4446-957F-93D9E5CB6488}"/>
              </a:ext>
            </a:extLst>
          </p:cNvPr>
          <p:cNvCxnSpPr>
            <a:cxnSpLocks/>
          </p:cNvCxnSpPr>
          <p:nvPr/>
        </p:nvCxnSpPr>
        <p:spPr>
          <a:xfrm>
            <a:off x="3427369" y="2655429"/>
            <a:ext cx="0" cy="242153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BA8245B6-F3DC-4BF3-B53B-377354064ACD}"/>
              </a:ext>
            </a:extLst>
          </p:cNvPr>
          <p:cNvCxnSpPr>
            <a:cxnSpLocks/>
          </p:cNvCxnSpPr>
          <p:nvPr/>
        </p:nvCxnSpPr>
        <p:spPr>
          <a:xfrm>
            <a:off x="3419346" y="3389200"/>
            <a:ext cx="0" cy="242153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C9B9294E-05AA-4FCC-AF0D-6178DC73FE08}"/>
              </a:ext>
            </a:extLst>
          </p:cNvPr>
          <p:cNvCxnSpPr>
            <a:cxnSpLocks/>
          </p:cNvCxnSpPr>
          <p:nvPr/>
        </p:nvCxnSpPr>
        <p:spPr>
          <a:xfrm>
            <a:off x="5936455" y="1916514"/>
            <a:ext cx="0" cy="2421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35803109-9D44-4408-9023-F94E727F9E16}"/>
              </a:ext>
            </a:extLst>
          </p:cNvPr>
          <p:cNvCxnSpPr>
            <a:cxnSpLocks/>
          </p:cNvCxnSpPr>
          <p:nvPr/>
        </p:nvCxnSpPr>
        <p:spPr>
          <a:xfrm>
            <a:off x="5936456" y="2655428"/>
            <a:ext cx="0" cy="242153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0D3177CC-951C-4D48-8FB0-56085E3EE5BA}"/>
              </a:ext>
            </a:extLst>
          </p:cNvPr>
          <p:cNvCxnSpPr>
            <a:cxnSpLocks/>
          </p:cNvCxnSpPr>
          <p:nvPr/>
        </p:nvCxnSpPr>
        <p:spPr>
          <a:xfrm>
            <a:off x="5921289" y="3392531"/>
            <a:ext cx="0" cy="242153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25DB0B01-F599-4ACE-B78A-1852151BD1B5}"/>
              </a:ext>
            </a:extLst>
          </p:cNvPr>
          <p:cNvCxnSpPr>
            <a:cxnSpLocks/>
          </p:cNvCxnSpPr>
          <p:nvPr/>
        </p:nvCxnSpPr>
        <p:spPr>
          <a:xfrm>
            <a:off x="8240626" y="1925659"/>
            <a:ext cx="0" cy="2421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353F8098-24A1-4FF6-B370-A7344985DA9B}"/>
              </a:ext>
            </a:extLst>
          </p:cNvPr>
          <p:cNvCxnSpPr>
            <a:cxnSpLocks/>
          </p:cNvCxnSpPr>
          <p:nvPr/>
        </p:nvCxnSpPr>
        <p:spPr>
          <a:xfrm>
            <a:off x="8240626" y="2664573"/>
            <a:ext cx="0" cy="242153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C9460D15-9EC0-447F-9363-52A6C7F90B8C}"/>
              </a:ext>
            </a:extLst>
          </p:cNvPr>
          <p:cNvCxnSpPr>
            <a:cxnSpLocks/>
          </p:cNvCxnSpPr>
          <p:nvPr/>
        </p:nvCxnSpPr>
        <p:spPr>
          <a:xfrm>
            <a:off x="8240626" y="3398345"/>
            <a:ext cx="0" cy="242153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046E3AD0-552E-4C46-B561-3FB61862D848}"/>
              </a:ext>
            </a:extLst>
          </p:cNvPr>
          <p:cNvCxnSpPr>
            <a:cxnSpLocks/>
          </p:cNvCxnSpPr>
          <p:nvPr/>
        </p:nvCxnSpPr>
        <p:spPr>
          <a:xfrm>
            <a:off x="8240626" y="4126856"/>
            <a:ext cx="0" cy="242153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769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8" grpId="0" animBg="1"/>
      <p:bldP spid="10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55" y="78581"/>
            <a:ext cx="6300476" cy="49328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uller Bold" pitchFamily="2" charset="-52"/>
              </a:rPr>
              <a:t>Механизмы антагонисты</a:t>
            </a:r>
            <a:endParaRPr lang="en-US" dirty="0">
              <a:solidFill>
                <a:srgbClr val="000000"/>
              </a:solidFill>
              <a:latin typeface="Muller Bold" pitchFamily="2" charset="-52"/>
            </a:endParaRPr>
          </a:p>
        </p:txBody>
      </p:sp>
      <p:pic>
        <p:nvPicPr>
          <p:cNvPr id="49" name="Рисунок 4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FD010153-7B48-43A3-AE71-04C2BE418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80" y="1311750"/>
            <a:ext cx="2504439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Рисунок 49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26E610B3-9050-415D-95C7-066363F37E0A}"/>
              </a:ext>
            </a:extLst>
          </p:cNvPr>
          <p:cNvPicPr>
            <a:picLocks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5" y="1366440"/>
            <a:ext cx="2589613" cy="241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Рисунок 50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F3954D04-5DBA-48D1-877D-4E147D31B2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5" y="1311749"/>
            <a:ext cx="2534806" cy="24620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ED303F-82F7-4B12-9E75-F3F7E547E99C}"/>
              </a:ext>
            </a:extLst>
          </p:cNvPr>
          <p:cNvSpPr txBox="1"/>
          <p:nvPr/>
        </p:nvSpPr>
        <p:spPr>
          <a:xfrm>
            <a:off x="253688" y="3784680"/>
            <a:ext cx="2750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Простой Антагонистический Механизм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F1A1D9-4C1B-4DB2-A65F-EFDA587EF956}"/>
              </a:ext>
            </a:extLst>
          </p:cNvPr>
          <p:cNvSpPr txBox="1"/>
          <p:nvPr/>
        </p:nvSpPr>
        <p:spPr>
          <a:xfrm>
            <a:off x="3574953" y="3784680"/>
            <a:ext cx="2168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Перекрестно-связанный</a:t>
            </a:r>
          </a:p>
          <a:p>
            <a:pPr algn="ctr"/>
            <a:r>
              <a:rPr lang="ru-RU" sz="1200" dirty="0"/>
              <a:t>Антагонистический Механизм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6E5ED6-4D46-4149-A327-F6202550D50D}"/>
              </a:ext>
            </a:extLst>
          </p:cNvPr>
          <p:cNvSpPr txBox="1"/>
          <p:nvPr/>
        </p:nvSpPr>
        <p:spPr>
          <a:xfrm>
            <a:off x="6605339" y="3773806"/>
            <a:ext cx="2168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Двунаправленный</a:t>
            </a:r>
          </a:p>
          <a:p>
            <a:pPr algn="ctr"/>
            <a:r>
              <a:rPr lang="ru-RU" sz="1200" dirty="0"/>
              <a:t>Антагонистический Механизм</a:t>
            </a:r>
          </a:p>
        </p:txBody>
      </p:sp>
    </p:spTree>
    <p:extLst>
      <p:ext uri="{BB962C8B-B14F-4D97-AF65-F5344CB8AC3E}">
        <p14:creationId xmlns:p14="http://schemas.microsoft.com/office/powerpoint/2010/main" val="268341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55" y="78581"/>
            <a:ext cx="6300476" cy="49328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uller Bold" pitchFamily="2" charset="-52"/>
              </a:rPr>
              <a:t>Последовательные механизмы</a:t>
            </a:r>
            <a:endParaRPr lang="en-US" dirty="0">
              <a:solidFill>
                <a:srgbClr val="000000"/>
              </a:solidFill>
              <a:latin typeface="Muller Bold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D303F-82F7-4B12-9E75-F3F7E547E99C}"/>
              </a:ext>
            </a:extLst>
          </p:cNvPr>
          <p:cNvSpPr txBox="1"/>
          <p:nvPr/>
        </p:nvSpPr>
        <p:spPr>
          <a:xfrm>
            <a:off x="905088" y="3297892"/>
            <a:ext cx="347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Изменение </a:t>
            </a:r>
            <a:r>
              <a:rPr lang="ru-RU" sz="1200" dirty="0" err="1"/>
              <a:t>преднатяжения</a:t>
            </a:r>
            <a:r>
              <a:rPr lang="ru-RU" sz="1200" dirty="0"/>
              <a:t> нелинейной пружины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F1A1D9-4C1B-4DB2-A65F-EFDA587EF956}"/>
              </a:ext>
            </a:extLst>
          </p:cNvPr>
          <p:cNvSpPr txBox="1"/>
          <p:nvPr/>
        </p:nvSpPr>
        <p:spPr>
          <a:xfrm>
            <a:off x="5108772" y="4139911"/>
            <a:ext cx="319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Изменение соотношения податливого рычага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ECA0A1-29FB-4B52-9A8E-AFEDB55292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17" y="1069368"/>
            <a:ext cx="304419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Изображение выглядит как часы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8E7AE781-4D89-4960-8A26-77CEE8AD1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85" y="1069368"/>
            <a:ext cx="1762978" cy="3070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11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55" y="78581"/>
            <a:ext cx="6743389" cy="49328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uller Bold" pitchFamily="2" charset="-52"/>
              </a:rPr>
              <a:t>Анализ производительности</a:t>
            </a:r>
            <a:endParaRPr lang="en-US" b="1" dirty="0">
              <a:solidFill>
                <a:srgbClr val="000000"/>
              </a:solidFill>
              <a:latin typeface="Muller Bold" pitchFamily="2" charset="-52"/>
            </a:endParaRPr>
          </a:p>
        </p:txBody>
      </p:sp>
      <p:pic>
        <p:nvPicPr>
          <p:cNvPr id="4" name="Рисунок 3" descr="Изображение выглядит как нож, стол&#10;&#10;Автоматически созданное описание">
            <a:extLst>
              <a:ext uri="{FF2B5EF4-FFF2-40B4-BE49-F238E27FC236}">
                <a16:creationId xmlns:a16="http://schemas.microsoft.com/office/drawing/2014/main" id="{905113DC-EC9A-D744-9A32-5CBC2D8A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5" y="1454379"/>
            <a:ext cx="4155638" cy="17737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EA6E35-5453-BD44-B183-095BC8690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503" y="2568416"/>
            <a:ext cx="3378200" cy="160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DA5409-456E-3F4A-89C0-F7FC611D798A}"/>
              </a:ext>
            </a:extLst>
          </p:cNvPr>
          <p:cNvSpPr txBox="1"/>
          <p:nvPr/>
        </p:nvSpPr>
        <p:spPr>
          <a:xfrm>
            <a:off x="236055" y="839613"/>
            <a:ext cx="4532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230A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Мера α  для количественной оценки результатов анализа производительности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FECD9-1E85-A949-B7A8-C04C091EB27A}"/>
              </a:ext>
            </a:extLst>
          </p:cNvPr>
          <p:cNvSpPr txBox="1"/>
          <p:nvPr/>
        </p:nvSpPr>
        <p:spPr>
          <a:xfrm>
            <a:off x="5409174" y="2171976"/>
            <a:ext cx="314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230A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Усилие для каждого типа пружин.</a:t>
            </a:r>
          </a:p>
        </p:txBody>
      </p:sp>
    </p:spTree>
    <p:extLst>
      <p:ext uri="{BB962C8B-B14F-4D97-AF65-F5344CB8AC3E}">
        <p14:creationId xmlns:p14="http://schemas.microsoft.com/office/powerpoint/2010/main" val="17102773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4861</TotalTime>
  <Words>301</Words>
  <Application>Microsoft Office PowerPoint</Application>
  <PresentationFormat>Экран (16:9)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Muller Bold</vt:lpstr>
      <vt:lpstr>Times New Roman</vt:lpstr>
      <vt:lpstr>Wingdings</vt:lpstr>
      <vt:lpstr>Cover</vt:lpstr>
      <vt:lpstr>1_Cover</vt:lpstr>
      <vt:lpstr>Модели роботов с приводами переменной жесткости</vt:lpstr>
      <vt:lpstr>Мотивация</vt:lpstr>
      <vt:lpstr>Роботы</vt:lpstr>
      <vt:lpstr>Роботы с приводами переменной жесткости</vt:lpstr>
      <vt:lpstr>Классификация податливого привода</vt:lpstr>
      <vt:lpstr>Классификация податливого привода</vt:lpstr>
      <vt:lpstr>Механизмы антагонисты</vt:lpstr>
      <vt:lpstr>Последовательные механизмы</vt:lpstr>
      <vt:lpstr>Анализ производительности</vt:lpstr>
      <vt:lpstr>Анализ производительности</vt:lpstr>
      <vt:lpstr>Моделирование</vt:lpstr>
      <vt:lpstr>Графики углового положения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евгений хомутов</cp:lastModifiedBy>
  <cp:revision>68</cp:revision>
  <dcterms:created xsi:type="dcterms:W3CDTF">2014-06-27T12:30:22Z</dcterms:created>
  <dcterms:modified xsi:type="dcterms:W3CDTF">2020-06-19T05:33:18Z</dcterms:modified>
</cp:coreProperties>
</file>