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howGuides="1">
      <p:cViewPr varScale="1">
        <p:scale>
          <a:sx n="98" d="100"/>
          <a:sy n="98" d="100"/>
        </p:scale>
        <p:origin x="10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Basic Differential Expression Analysis</a:t>
            </a:r>
            <a:endParaRPr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28-29, 2023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1EDD99B4-ACF2-DFA2-AC7D-B96910F8B0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54C49368-2138-AD08-0C1B-3EA2533A6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761" y="3259788"/>
            <a:ext cx="2211869" cy="1600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dirty="0"/>
              <a:t>By the end of this lecture, you will:</a:t>
            </a:r>
            <a:endParaRPr dirty="0"/>
          </a:p>
          <a:p>
            <a:pPr marL="514350" lvl="1" indent="-171450"/>
            <a:r>
              <a:rPr lang="en-CA" dirty="0"/>
              <a:t>Understand the key steps in identifying differentially expressed genes in </a:t>
            </a:r>
            <a:r>
              <a:rPr lang="en-CA" dirty="0" err="1"/>
              <a:t>RNAseq</a:t>
            </a:r>
            <a:endParaRPr lang="en-CA" dirty="0"/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how to use p-value histograms and QQ-plots to gauge how much signal you have in the data</a:t>
            </a:r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to create volcano plots to visualize results of differential expression analysis</a:t>
            </a:r>
          </a:p>
          <a:p>
            <a:pPr marL="514350" lvl="1" indent="-171450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07B1-FECB-ED31-6804-D575542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7B69E-3287-10B8-5541-AE8686AD269E}"/>
              </a:ext>
            </a:extLst>
          </p:cNvPr>
          <p:cNvSpPr/>
          <p:nvPr/>
        </p:nvSpPr>
        <p:spPr>
          <a:xfrm>
            <a:off x="1321527" y="1558453"/>
            <a:ext cx="2153194" cy="485741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Raw expression count matrix, output of STAR / RSEM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1605B-FBF7-AE52-24F4-953A5308A48B}"/>
              </a:ext>
            </a:extLst>
          </p:cNvPr>
          <p:cNvSpPr txBox="1"/>
          <p:nvPr/>
        </p:nvSpPr>
        <p:spPr>
          <a:xfrm>
            <a:off x="3788229" y="15495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~ 20,000 measures</a:t>
            </a:r>
          </a:p>
          <a:p>
            <a:r>
              <a:rPr lang="en-US" sz="1600" dirty="0"/>
              <a:t>(protein-coding genes)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D596DB-BFD0-6DCE-7292-1D44B73EADF9}"/>
              </a:ext>
            </a:extLst>
          </p:cNvPr>
          <p:cNvGrpSpPr/>
          <p:nvPr/>
        </p:nvGrpSpPr>
        <p:grpSpPr>
          <a:xfrm>
            <a:off x="6220756" y="1545145"/>
            <a:ext cx="2543907" cy="987804"/>
            <a:chOff x="6173374" y="1767865"/>
            <a:chExt cx="2543907" cy="987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AF3C58-DBBF-5DF5-AC56-B4DA8D046344}"/>
                </a:ext>
              </a:extLst>
            </p:cNvPr>
            <p:cNvCxnSpPr>
              <a:cxnSpLocks/>
            </p:cNvCxnSpPr>
            <p:nvPr/>
          </p:nvCxnSpPr>
          <p:spPr>
            <a:xfrm>
              <a:off x="6173374" y="2044194"/>
              <a:ext cx="45131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F6DFB2-B9C7-A040-E552-4DB9F592E469}"/>
                </a:ext>
              </a:extLst>
            </p:cNvPr>
            <p:cNvSpPr txBox="1"/>
            <p:nvPr/>
          </p:nvSpPr>
          <p:spPr>
            <a:xfrm>
              <a:off x="6939230" y="1767865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individual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statistical tests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6E5AC6-6B7B-9BC9-FC13-3F55F43819EB}"/>
                </a:ext>
              </a:extLst>
            </p:cNvPr>
            <p:cNvSpPr txBox="1"/>
            <p:nvPr/>
          </p:nvSpPr>
          <p:spPr>
            <a:xfrm>
              <a:off x="6924024" y="2417115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20,000 p-values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A89607-8AE1-04D5-ED00-123B09D14601}"/>
              </a:ext>
            </a:extLst>
          </p:cNvPr>
          <p:cNvSpPr txBox="1"/>
          <p:nvPr/>
        </p:nvSpPr>
        <p:spPr>
          <a:xfrm>
            <a:off x="9077559" y="1652197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Multiple testing burden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FEA4C-B3EE-5667-3A40-D99296EDCCC1}"/>
              </a:ext>
            </a:extLst>
          </p:cNvPr>
          <p:cNvSpPr/>
          <p:nvPr/>
        </p:nvSpPr>
        <p:spPr>
          <a:xfrm>
            <a:off x="1321527" y="2215354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Exclude genes with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read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642BB-F8F1-E6FB-A698-EC2E73C20BF1}"/>
              </a:ext>
            </a:extLst>
          </p:cNvPr>
          <p:cNvSpPr txBox="1"/>
          <p:nvPr/>
        </p:nvSpPr>
        <p:spPr>
          <a:xfrm>
            <a:off x="3788229" y="2343735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Reduce multiple testing burden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F4310-E50B-5D55-2541-72DE8F937BA1}"/>
              </a:ext>
            </a:extLst>
          </p:cNvPr>
          <p:cNvSpPr/>
          <p:nvPr/>
        </p:nvSpPr>
        <p:spPr>
          <a:xfrm>
            <a:off x="1321527" y="3062937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Normalize for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variation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00A9A-0621-2390-494E-560C8427EEC4}"/>
              </a:ext>
            </a:extLst>
          </p:cNvPr>
          <p:cNvSpPr txBox="1"/>
          <p:nvPr/>
        </p:nvSpPr>
        <p:spPr>
          <a:xfrm>
            <a:off x="3788229" y="3097845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Variation in sequencing depth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F1268-B43B-6596-25F9-8249F4A74437}"/>
              </a:ext>
            </a:extLst>
          </p:cNvPr>
          <p:cNvSpPr/>
          <p:nvPr/>
        </p:nvSpPr>
        <p:spPr>
          <a:xfrm>
            <a:off x="1321527" y="3764200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 statistical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756FE-6822-4735-4DCF-4B66DE869BF9}"/>
              </a:ext>
            </a:extLst>
          </p:cNvPr>
          <p:cNvSpPr/>
          <p:nvPr/>
        </p:nvSpPr>
        <p:spPr>
          <a:xfrm>
            <a:off x="1321527" y="4431419"/>
            <a:ext cx="2153194" cy="435020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multiple hypothesis tests*.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C4776-FC90-2326-D0C7-26113FBFDFCD}"/>
              </a:ext>
            </a:extLst>
          </p:cNvPr>
          <p:cNvSpPr txBox="1"/>
          <p:nvPr/>
        </p:nvSpPr>
        <p:spPr>
          <a:xfrm>
            <a:off x="10456565" y="4223150"/>
            <a:ext cx="130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 in count data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2F42C-19D8-3AE2-029E-F7A1AD95C329}"/>
              </a:ext>
            </a:extLst>
          </p:cNvPr>
          <p:cNvSpPr txBox="1"/>
          <p:nvPr/>
        </p:nvSpPr>
        <p:spPr>
          <a:xfrm>
            <a:off x="8981424" y="4206260"/>
            <a:ext cx="1574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Negative binomial distribution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(class of generalized linear models)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4C63F-CC0A-43C3-36A5-36FF7EAE73D3}"/>
              </a:ext>
            </a:extLst>
          </p:cNvPr>
          <p:cNvSpPr/>
          <p:nvPr/>
        </p:nvSpPr>
        <p:spPr>
          <a:xfrm>
            <a:off x="1321527" y="5151485"/>
            <a:ext cx="2153194" cy="586638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“Differentially expressed genes” = Those passing false discovery rate &lt; 0.05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E21341-6D61-7D4D-1B8A-01861413347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2398124" y="2044194"/>
            <a:ext cx="0" cy="1711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EC932-1986-59B6-26DF-EEC333F1A185}"/>
              </a:ext>
            </a:extLst>
          </p:cNvPr>
          <p:cNvCxnSpPr/>
          <p:nvPr/>
        </p:nvCxnSpPr>
        <p:spPr>
          <a:xfrm>
            <a:off x="2398124" y="2726294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A3A710-D132-020A-4623-EA00830BCCA7}"/>
              </a:ext>
            </a:extLst>
          </p:cNvPr>
          <p:cNvCxnSpPr/>
          <p:nvPr/>
        </p:nvCxnSpPr>
        <p:spPr>
          <a:xfrm>
            <a:off x="2398124" y="3488352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71247A-FDE9-25AF-0EAC-3D9FBEC7EA82}"/>
              </a:ext>
            </a:extLst>
          </p:cNvPr>
          <p:cNvCxnSpPr/>
          <p:nvPr/>
        </p:nvCxnSpPr>
        <p:spPr>
          <a:xfrm>
            <a:off x="2398124" y="4140451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3F42E-D839-01DB-2B6E-7B0B1634A790}"/>
              </a:ext>
            </a:extLst>
          </p:cNvPr>
          <p:cNvCxnSpPr/>
          <p:nvPr/>
        </p:nvCxnSpPr>
        <p:spPr>
          <a:xfrm>
            <a:off x="2398124" y="4814842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7A07E83-E06A-CB9A-9C87-463B72D20F53}"/>
              </a:ext>
            </a:extLst>
          </p:cNvPr>
          <p:cNvSpPr/>
          <p:nvPr/>
        </p:nvSpPr>
        <p:spPr>
          <a:xfrm>
            <a:off x="1321527" y="6030114"/>
            <a:ext cx="2153194" cy="336644"/>
          </a:xfrm>
          <a:prstGeom prst="rect">
            <a:avLst/>
          </a:prstGeom>
          <a:solidFill>
            <a:srgbClr val="FFF4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Evaluate signal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02ABD-3D80-49B6-F00E-368609333847}"/>
              </a:ext>
            </a:extLst>
          </p:cNvPr>
          <p:cNvCxnSpPr/>
          <p:nvPr/>
        </p:nvCxnSpPr>
        <p:spPr>
          <a:xfrm>
            <a:off x="2427870" y="5700879"/>
            <a:ext cx="0" cy="3366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56EC8B-6A13-CA04-662A-58EAB5523EEE}"/>
              </a:ext>
            </a:extLst>
          </p:cNvPr>
          <p:cNvGrpSpPr/>
          <p:nvPr/>
        </p:nvGrpSpPr>
        <p:grpSpPr>
          <a:xfrm>
            <a:off x="3586549" y="4024471"/>
            <a:ext cx="5375419" cy="954107"/>
            <a:chOff x="3586549" y="4024471"/>
            <a:chExt cx="5375419" cy="9541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9DC7B76-5861-C0E3-78A4-F3FCB2250BF6}"/>
                </a:ext>
              </a:extLst>
            </p:cNvPr>
            <p:cNvGrpSpPr/>
            <p:nvPr/>
          </p:nvGrpSpPr>
          <p:grpSpPr>
            <a:xfrm>
              <a:off x="6588091" y="4024471"/>
              <a:ext cx="2373877" cy="954107"/>
              <a:chOff x="6588091" y="4246894"/>
              <a:chExt cx="2373877" cy="95410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72CDA-A8C7-2C17-0EDA-899BDACFA706}"/>
                  </a:ext>
                </a:extLst>
              </p:cNvPr>
              <p:cNvSpPr txBox="1"/>
              <p:nvPr/>
            </p:nvSpPr>
            <p:spPr>
              <a:xfrm>
                <a:off x="6588091" y="4428683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null model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D57A1-197C-9E5A-DB22-A400D9A4D8BD}"/>
                  </a:ext>
                </a:extLst>
              </p:cNvPr>
              <p:cNvSpPr txBox="1"/>
              <p:nvPr/>
            </p:nvSpPr>
            <p:spPr>
              <a:xfrm>
                <a:off x="6588878" y="4814842"/>
                <a:ext cx="1000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full model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E8D8D9-B9D2-4390-AAA9-6A7A96FB2A11}"/>
                  </a:ext>
                </a:extLst>
              </p:cNvPr>
              <p:cNvSpPr txBox="1"/>
              <p:nvPr/>
            </p:nvSpPr>
            <p:spPr>
              <a:xfrm>
                <a:off x="7582127" y="4246894"/>
                <a:ext cx="4251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600" dirty="0"/>
                  <a:t>}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DED76A-3477-7B13-C076-B544D489309B}"/>
                  </a:ext>
                </a:extLst>
              </p:cNvPr>
              <p:cNvSpPr txBox="1"/>
              <p:nvPr/>
            </p:nvSpPr>
            <p:spPr>
              <a:xfrm>
                <a:off x="7970991" y="4545743"/>
                <a:ext cx="9909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Likelihood</a:t>
                </a:r>
              </a:p>
              <a:p>
                <a:r>
                  <a:rPr lang="en-US" dirty="0"/>
                  <a:t>ratio test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9A905AB-FFBB-DD3B-C1E3-EA6C3CC3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6549" y="4597720"/>
              <a:ext cx="2916476" cy="21712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4B263A-37FB-276E-EC65-2CC24448B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1492" y="4323320"/>
              <a:ext cx="1596147" cy="217123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4FEF1627-59A5-62C3-EEC9-7B6436A3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147" y="6105225"/>
            <a:ext cx="1306286" cy="1837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F743459-20C4-4138-2F8E-3E25043BB890}"/>
              </a:ext>
            </a:extLst>
          </p:cNvPr>
          <p:cNvSpPr txBox="1"/>
          <p:nvPr/>
        </p:nvSpPr>
        <p:spPr>
          <a:xfrm>
            <a:off x="5145627" y="427715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877E9E-C78F-99C3-AB0A-02E2BE8BBD7B}"/>
              </a:ext>
            </a:extLst>
          </p:cNvPr>
          <p:cNvSpPr txBox="1"/>
          <p:nvPr/>
        </p:nvSpPr>
        <p:spPr>
          <a:xfrm>
            <a:off x="10423974" y="605404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238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r>
              <a:rPr lang="en-US" dirty="0"/>
              <a:t>Let’s look at a worked example for </a:t>
            </a:r>
            <a:r>
              <a:rPr lang="en-US" dirty="0" err="1"/>
              <a:t>RNAseq</a:t>
            </a:r>
            <a:r>
              <a:rPr lang="en-US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39896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428707"/>
            <a:ext cx="10515600" cy="1325563"/>
          </a:xfrm>
        </p:spPr>
        <p:txBody>
          <a:bodyPr/>
          <a:lstStyle/>
          <a:p>
            <a:r>
              <a:rPr lang="en-US" dirty="0"/>
              <a:t>Exercise time.</a:t>
            </a:r>
          </a:p>
        </p:txBody>
      </p:sp>
    </p:spTree>
    <p:extLst>
      <p:ext uri="{BB962C8B-B14F-4D97-AF65-F5344CB8AC3E}">
        <p14:creationId xmlns:p14="http://schemas.microsoft.com/office/powerpoint/2010/main" val="239013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DEA-00F4-83C6-A4D5-A42D4F93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0"/>
            <a:ext cx="10515600" cy="1325563"/>
          </a:xfrm>
        </p:spPr>
        <p:txBody>
          <a:bodyPr/>
          <a:lstStyle/>
          <a:p>
            <a:r>
              <a:rPr lang="en-US" dirty="0"/>
              <a:t>Recap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9A9E5-8767-6476-5624-4C93F7369999}"/>
              </a:ext>
            </a:extLst>
          </p:cNvPr>
          <p:cNvSpPr txBox="1"/>
          <p:nvPr/>
        </p:nvSpPr>
        <p:spPr>
          <a:xfrm>
            <a:off x="814467" y="1166782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Module 1: Exploring data systematically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63FF5-68AC-C60C-60D7-C768A85FFF71}"/>
              </a:ext>
            </a:extLst>
          </p:cNvPr>
          <p:cNvSpPr/>
          <p:nvPr/>
        </p:nvSpPr>
        <p:spPr>
          <a:xfrm>
            <a:off x="1681637" y="1689956"/>
            <a:ext cx="1871460" cy="1502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B1281-B35B-AC2D-F9B9-A7CBC0549814}"/>
              </a:ext>
            </a:extLst>
          </p:cNvPr>
          <p:cNvSpPr txBox="1"/>
          <p:nvPr/>
        </p:nvSpPr>
        <p:spPr>
          <a:xfrm>
            <a:off x="6090878" y="1170430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Module 2: Dimensionality reduction to identify</a:t>
            </a:r>
          </a:p>
          <a:p>
            <a:pPr algn="ctr"/>
            <a:r>
              <a:rPr lang="en-US" sz="1600" dirty="0"/>
              <a:t>major sources of variation in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30E39-2618-1651-70B2-DAB7D4306584}"/>
              </a:ext>
            </a:extLst>
          </p:cNvPr>
          <p:cNvSpPr txBox="1"/>
          <p:nvPr/>
        </p:nvSpPr>
        <p:spPr>
          <a:xfrm>
            <a:off x="541155" y="3556579"/>
            <a:ext cx="4390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Module 3: Generalized linear models to fit</a:t>
            </a:r>
            <a:br>
              <a:rPr lang="en-US" sz="1600" dirty="0"/>
            </a:br>
            <a:r>
              <a:rPr lang="en-US" sz="1600" dirty="0"/>
              <a:t>binary response variables (and </a:t>
            </a:r>
            <a:r>
              <a:rPr lang="en-US" sz="1600" dirty="0" err="1"/>
              <a:t>RNAseq</a:t>
            </a:r>
            <a:r>
              <a:rPr lang="en-US" sz="1600" dirty="0"/>
              <a:t> data!)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531E1-2475-44B8-9F8F-8137D16A0F5C}"/>
              </a:ext>
            </a:extLst>
          </p:cNvPr>
          <p:cNvSpPr txBox="1"/>
          <p:nvPr/>
        </p:nvSpPr>
        <p:spPr>
          <a:xfrm>
            <a:off x="6046469" y="3556578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Module 4: Differential expression analysis: </a:t>
            </a:r>
            <a:br>
              <a:rPr lang="en-US" sz="1600" dirty="0"/>
            </a:br>
            <a:r>
              <a:rPr lang="en-US" sz="1600" dirty="0"/>
              <a:t>Multiple hypothesis testing, GLM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A3681-1388-4CB1-BF8D-E62602D645C3}"/>
              </a:ext>
            </a:extLst>
          </p:cNvPr>
          <p:cNvSpPr/>
          <p:nvPr/>
        </p:nvSpPr>
        <p:spPr>
          <a:xfrm>
            <a:off x="7310545" y="1755205"/>
            <a:ext cx="1871460" cy="1502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E1818-01E2-1360-E99F-62693B536975}"/>
              </a:ext>
            </a:extLst>
          </p:cNvPr>
          <p:cNvSpPr/>
          <p:nvPr/>
        </p:nvSpPr>
        <p:spPr>
          <a:xfrm>
            <a:off x="7248843" y="4533239"/>
            <a:ext cx="1871460" cy="1502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8CC51-575C-7271-C0F5-FE351E196F48}"/>
              </a:ext>
            </a:extLst>
          </p:cNvPr>
          <p:cNvSpPr/>
          <p:nvPr/>
        </p:nvSpPr>
        <p:spPr>
          <a:xfrm>
            <a:off x="1681637" y="4533239"/>
            <a:ext cx="1871460" cy="1502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 dirty="0"/>
              <a:t>Enjoy exploring your data!</a:t>
            </a:r>
            <a:endParaRPr dirty="0"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248</Words>
  <Application>Microsoft Macintosh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Verdana</vt:lpstr>
      <vt:lpstr>Arial</vt:lpstr>
      <vt:lpstr>Roboto</vt:lpstr>
      <vt:lpstr>Consolas</vt:lpstr>
      <vt:lpstr>Quattrocento Sans</vt:lpstr>
      <vt:lpstr>Calibri</vt:lpstr>
      <vt:lpstr>Office Theme</vt:lpstr>
      <vt:lpstr>PowerPoint Presentation</vt:lpstr>
      <vt:lpstr>PowerPoint Presentation</vt:lpstr>
      <vt:lpstr>Basic Differential Expression Analysis</vt:lpstr>
      <vt:lpstr>Learning Objectives</vt:lpstr>
      <vt:lpstr>RNA-seq analysis</vt:lpstr>
      <vt:lpstr>Let’s look at a worked example for RNAseq analysis.</vt:lpstr>
      <vt:lpstr>Exercise time.</vt:lpstr>
      <vt:lpstr>Recap course</vt:lpstr>
      <vt:lpstr>Enjoy exploring your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27</cp:revision>
  <cp:lastPrinted>2022-12-15T21:01:24Z</cp:lastPrinted>
  <dcterms:created xsi:type="dcterms:W3CDTF">2018-10-31T15:25:31Z</dcterms:created>
  <dcterms:modified xsi:type="dcterms:W3CDTF">2023-06-24T20:44:46Z</dcterms:modified>
</cp:coreProperties>
</file>