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74" r:id="rId7"/>
    <p:sldId id="275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3" r:id="rId21"/>
    <p:sldId id="260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Quattrocento Sans" panose="020B0502050000020003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F965A-9930-102C-C99B-9ECADCE3D257}" v="724" dt="2023-06-26T15:33:5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y, Chaitra" userId="S::chaitra.sarathy@uhn.ca::50c754c8-643c-4b6b-a26d-0ad5b378d64e" providerId="AD" clId="Web-{880F965A-9930-102C-C99B-9ECADCE3D257}"/>
    <pc:docChg chg="addSld delSld modSld sldOrd">
      <pc:chgData name="Sarathy, Chaitra" userId="S::chaitra.sarathy@uhn.ca::50c754c8-643c-4b6b-a26d-0ad5b378d64e" providerId="AD" clId="Web-{880F965A-9930-102C-C99B-9ECADCE3D257}" dt="2023-06-26T15:33:51.546" v="710"/>
      <pc:docMkLst>
        <pc:docMk/>
      </pc:docMkLst>
      <pc:sldChg chg="addSp delSp modSp">
        <pc:chgData name="Sarathy, Chaitra" userId="S::chaitra.sarathy@uhn.ca::50c754c8-643c-4b6b-a26d-0ad5b378d64e" providerId="AD" clId="Web-{880F965A-9930-102C-C99B-9ECADCE3D257}" dt="2023-06-26T13:30:05.673" v="74" actId="20577"/>
        <pc:sldMkLst>
          <pc:docMk/>
          <pc:sldMk cId="0" sldId="261"/>
        </pc:sldMkLst>
        <pc:spChg chg="add mod">
          <ac:chgData name="Sarathy, Chaitra" userId="S::chaitra.sarathy@uhn.ca::50c754c8-643c-4b6b-a26d-0ad5b378d64e" providerId="AD" clId="Web-{880F965A-9930-102C-C99B-9ECADCE3D257}" dt="2023-06-26T13:30:05.673" v="74" actId="20577"/>
          <ac:spMkLst>
            <pc:docMk/>
            <pc:sldMk cId="0" sldId="261"/>
            <ac:spMk id="3" creationId="{7445B8B6-2065-1B8C-18A8-3A7624EAC6B3}"/>
          </ac:spMkLst>
        </pc:spChg>
        <pc:spChg chg="del">
          <ac:chgData name="Sarathy, Chaitra" userId="S::chaitra.sarathy@uhn.ca::50c754c8-643c-4b6b-a26d-0ad5b378d64e" providerId="AD" clId="Web-{880F965A-9930-102C-C99B-9ECADCE3D257}" dt="2023-06-26T13:29:29.345" v="56"/>
          <ac:spMkLst>
            <pc:docMk/>
            <pc:sldMk cId="0" sldId="261"/>
            <ac:spMk id="92" creationId="{00000000-0000-0000-0000-000000000000}"/>
          </ac:spMkLst>
        </pc:spChg>
      </pc:sldChg>
      <pc:sldChg chg="addSp delSp modSp addAnim delAnim">
        <pc:chgData name="Sarathy, Chaitra" userId="S::chaitra.sarathy@uhn.ca::50c754c8-643c-4b6b-a26d-0ad5b378d64e" providerId="AD" clId="Web-{880F965A-9930-102C-C99B-9ECADCE3D257}" dt="2023-06-26T13:55:30.961" v="257" actId="20577"/>
        <pc:sldMkLst>
          <pc:docMk/>
          <pc:sldMk cId="0" sldId="262"/>
        </pc:sldMkLst>
        <pc:spChg chg="add del mod">
          <ac:chgData name="Sarathy, Chaitra" userId="S::chaitra.sarathy@uhn.ca::50c754c8-643c-4b6b-a26d-0ad5b378d64e" providerId="AD" clId="Web-{880F965A-9930-102C-C99B-9ECADCE3D257}" dt="2023-06-26T13:55:30.961" v="257" actId="20577"/>
          <ac:spMkLst>
            <pc:docMk/>
            <pc:sldMk cId="0" sldId="262"/>
            <ac:spMk id="3" creationId="{2D794421-FF3E-E2ED-60AA-49B3D5B33511}"/>
          </ac:spMkLst>
        </pc:spChg>
        <pc:spChg chg="add del">
          <ac:chgData name="Sarathy, Chaitra" userId="S::chaitra.sarathy@uhn.ca::50c754c8-643c-4b6b-a26d-0ad5b378d64e" providerId="AD" clId="Web-{880F965A-9930-102C-C99B-9ECADCE3D257}" dt="2023-06-26T13:28:42.188" v="49"/>
          <ac:spMkLst>
            <pc:docMk/>
            <pc:sldMk cId="0" sldId="262"/>
            <ac:spMk id="5" creationId="{36535DF7-A49C-F645-1849-AF6DC6FB5D46}"/>
          </ac:spMkLst>
        </pc:spChg>
        <pc:spChg chg="add del mod">
          <ac:chgData name="Sarathy, Chaitra" userId="S::chaitra.sarathy@uhn.ca::50c754c8-643c-4b6b-a26d-0ad5b378d64e" providerId="AD" clId="Web-{880F965A-9930-102C-C99B-9ECADCE3D257}" dt="2023-06-26T13:28:52" v="52"/>
          <ac:spMkLst>
            <pc:docMk/>
            <pc:sldMk cId="0" sldId="262"/>
            <ac:spMk id="7" creationId="{3434F37F-33D8-2907-ED62-4A97241FE27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30:26.892" v="85" actId="20577"/>
          <ac:spMkLst>
            <pc:docMk/>
            <pc:sldMk cId="0" sldId="262"/>
            <ac:spMk id="97" creationId="{00000000-0000-0000-0000-000000000000}"/>
          </ac:spMkLst>
        </pc:spChg>
        <pc:picChg chg="del">
          <ac:chgData name="Sarathy, Chaitra" userId="S::chaitra.sarathy@uhn.ca::50c754c8-643c-4b6b-a26d-0ad5b378d64e" providerId="AD" clId="Web-{880F965A-9930-102C-C99B-9ECADCE3D257}" dt="2023-06-26T13:14:37.097" v="9"/>
          <ac:picMkLst>
            <pc:docMk/>
            <pc:sldMk cId="0" sldId="262"/>
            <ac:picMk id="98" creationId="{00000000-0000-0000-0000-000000000000}"/>
          </ac:picMkLst>
        </pc:picChg>
      </pc:sldChg>
      <pc:sldChg chg="modSp">
        <pc:chgData name="Sarathy, Chaitra" userId="S::chaitra.sarathy@uhn.ca::50c754c8-643c-4b6b-a26d-0ad5b378d64e" providerId="AD" clId="Web-{880F965A-9930-102C-C99B-9ECADCE3D257}" dt="2023-06-26T13:16:55.677" v="39" actId="14100"/>
        <pc:sldMkLst>
          <pc:docMk/>
          <pc:sldMk cId="0" sldId="263"/>
        </pc:sldMkLst>
        <pc:spChg chg="mod">
          <ac:chgData name="Sarathy, Chaitra" userId="S::chaitra.sarathy@uhn.ca::50c754c8-643c-4b6b-a26d-0ad5b378d64e" providerId="AD" clId="Web-{880F965A-9930-102C-C99B-9ECADCE3D257}" dt="2023-06-26T13:16:55.677" v="39" actId="14100"/>
          <ac:spMkLst>
            <pc:docMk/>
            <pc:sldMk cId="0" sldId="263"/>
            <ac:spMk id="105" creationId="{00000000-0000-0000-0000-000000000000}"/>
          </ac:spMkLst>
        </pc:spChg>
        <pc:spChg chg="ord">
          <ac:chgData name="Sarathy, Chaitra" userId="S::chaitra.sarathy@uhn.ca::50c754c8-643c-4b6b-a26d-0ad5b378d64e" providerId="AD" clId="Web-{880F965A-9930-102C-C99B-9ECADCE3D257}" dt="2023-06-26T13:16:39.115" v="34"/>
          <ac:spMkLst>
            <pc:docMk/>
            <pc:sldMk cId="0" sldId="263"/>
            <ac:spMk id="106" creationId="{00000000-0000-0000-0000-000000000000}"/>
          </ac:spMkLst>
        </pc:spChg>
      </pc:sldChg>
      <pc:sldChg chg="modSp">
        <pc:chgData name="Sarathy, Chaitra" userId="S::chaitra.sarathy@uhn.ca::50c754c8-643c-4b6b-a26d-0ad5b378d64e" providerId="AD" clId="Web-{880F965A-9930-102C-C99B-9ECADCE3D257}" dt="2023-06-26T15:22:40.927" v="637" actId="20577"/>
        <pc:sldMkLst>
          <pc:docMk/>
          <pc:sldMk cId="0" sldId="267"/>
        </pc:sldMkLst>
        <pc:spChg chg="mod">
          <ac:chgData name="Sarathy, Chaitra" userId="S::chaitra.sarathy@uhn.ca::50c754c8-643c-4b6b-a26d-0ad5b378d64e" providerId="AD" clId="Web-{880F965A-9930-102C-C99B-9ECADCE3D257}" dt="2023-06-26T15:22:40.927" v="6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7:34.226" v="620" actId="14100"/>
        <pc:sldMkLst>
          <pc:docMk/>
          <pc:sldMk cId="1656383220" sldId="274"/>
        </pc:sldMkLst>
        <pc:spChg chg="add mod">
          <ac:chgData name="Sarathy, Chaitra" userId="S::chaitra.sarathy@uhn.ca::50c754c8-643c-4b6b-a26d-0ad5b378d64e" providerId="AD" clId="Web-{880F965A-9930-102C-C99B-9ECADCE3D257}" dt="2023-06-26T15:07:24.288" v="618" actId="14100"/>
          <ac:spMkLst>
            <pc:docMk/>
            <pc:sldMk cId="1656383220" sldId="274"/>
            <ac:spMk id="3" creationId="{FF0C5EC8-A632-C1E0-1077-4BE6E1E918DC}"/>
          </ac:spMkLst>
        </pc:spChg>
        <pc:spChg chg="mod">
          <ac:chgData name="Sarathy, Chaitra" userId="S::chaitra.sarathy@uhn.ca::50c754c8-643c-4b6b-a26d-0ad5b378d64e" providerId="AD" clId="Web-{880F965A-9930-102C-C99B-9ECADCE3D257}" dt="2023-06-26T14:05:54.829" v="306" actId="20577"/>
          <ac:spMkLst>
            <pc:docMk/>
            <pc:sldMk cId="1656383220" sldId="274"/>
            <ac:spMk id="97" creationId="{00000000-0000-0000-0000-000000000000}"/>
          </ac:spMkLst>
        </pc:spChg>
        <pc:picChg chg="add mod">
          <ac:chgData name="Sarathy, Chaitra" userId="S::chaitra.sarathy@uhn.ca::50c754c8-643c-4b6b-a26d-0ad5b378d64e" providerId="AD" clId="Web-{880F965A-9930-102C-C99B-9ECADCE3D257}" dt="2023-06-26T15:07:34.226" v="620" actId="14100"/>
          <ac:picMkLst>
            <pc:docMk/>
            <pc:sldMk cId="1656383220" sldId="274"/>
            <ac:picMk id="4" creationId="{99AF2950-4868-B4A3-3FDE-0EFADD0AB361}"/>
          </ac:picMkLst>
        </pc:picChg>
        <pc:picChg chg="del mod">
          <ac:chgData name="Sarathy, Chaitra" userId="S::chaitra.sarathy@uhn.ca::50c754c8-643c-4b6b-a26d-0ad5b378d64e" providerId="AD" clId="Web-{880F965A-9930-102C-C99B-9ECADCE3D257}" dt="2023-06-26T15:04:30.927" v="611"/>
          <ac:picMkLst>
            <pc:docMk/>
            <pc:sldMk cId="1656383220" sldId="274"/>
            <ac:picMk id="98" creationId="{00000000-0000-0000-0000-000000000000}"/>
          </ac:picMkLst>
        </pc:pic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3:46.192" v="610" actId="1076"/>
        <pc:sldMkLst>
          <pc:docMk/>
          <pc:sldMk cId="108128927" sldId="275"/>
        </pc:sldMkLst>
        <pc:spChg chg="add del mod">
          <ac:chgData name="Sarathy, Chaitra" userId="S::chaitra.sarathy@uhn.ca::50c754c8-643c-4b6b-a26d-0ad5b378d64e" providerId="AD" clId="Web-{880F965A-9930-102C-C99B-9ECADCE3D257}" dt="2023-06-26T14:00:35.481" v="285"/>
          <ac:spMkLst>
            <pc:docMk/>
            <pc:sldMk cId="108128927" sldId="275"/>
            <ac:spMk id="3" creationId="{E7BA1744-086D-73AB-3A06-5A823E50B8B8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4:50:26.711" v="605" actId="20577"/>
          <ac:spMkLst>
            <pc:docMk/>
            <pc:sldMk cId="108128927" sldId="275"/>
            <ac:spMk id="5" creationId="{8943ECD6-1263-CE39-8098-FC879BC7816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15:10.692" v="21" actId="20577"/>
          <ac:spMkLst>
            <pc:docMk/>
            <pc:sldMk cId="108128927" sldId="275"/>
            <ac:spMk id="97" creationId="{00000000-0000-0000-0000-000000000000}"/>
          </ac:spMkLst>
        </pc:spChg>
        <pc:picChg chg="add del mod">
          <ac:chgData name="Sarathy, Chaitra" userId="S::chaitra.sarathy@uhn.ca::50c754c8-643c-4b6b-a26d-0ad5b378d64e" providerId="AD" clId="Web-{880F965A-9930-102C-C99B-9ECADCE3D257}" dt="2023-06-26T14:47:59.959" v="589"/>
          <ac:picMkLst>
            <pc:docMk/>
            <pc:sldMk cId="108128927" sldId="275"/>
            <ac:picMk id="2" creationId="{A68EBB7D-4464-A41F-81A5-C9AF9387C0BB}"/>
          </ac:picMkLst>
        </pc:picChg>
        <pc:picChg chg="add mod">
          <ac:chgData name="Sarathy, Chaitra" userId="S::chaitra.sarathy@uhn.ca::50c754c8-643c-4b6b-a26d-0ad5b378d64e" providerId="AD" clId="Web-{880F965A-9930-102C-C99B-9ECADCE3D257}" dt="2023-06-26T15:03:46.192" v="610" actId="1076"/>
          <ac:picMkLst>
            <pc:docMk/>
            <pc:sldMk cId="108128927" sldId="275"/>
            <ac:picMk id="6" creationId="{806FE718-EACB-A21E-0B4B-9CD8E3E37A7E}"/>
          </ac:picMkLst>
        </pc:picChg>
        <pc:picChg chg="add del mod">
          <ac:chgData name="Sarathy, Chaitra" userId="S::chaitra.sarathy@uhn.ca::50c754c8-643c-4b6b-a26d-0ad5b378d64e" providerId="AD" clId="Web-{880F965A-9930-102C-C99B-9ECADCE3D257}" dt="2023-06-26T15:03:43.207" v="609"/>
          <ac:picMkLst>
            <pc:docMk/>
            <pc:sldMk cId="108128927" sldId="275"/>
            <ac:picMk id="7" creationId="{2F15431D-9C44-036B-DBAA-BA3EF58417DB}"/>
          </ac:picMkLst>
        </pc:picChg>
        <pc:picChg chg="del">
          <ac:chgData name="Sarathy, Chaitra" userId="S::chaitra.sarathy@uhn.ca::50c754c8-643c-4b6b-a26d-0ad5b378d64e" providerId="AD" clId="Web-{880F965A-9930-102C-C99B-9ECADCE3D257}" dt="2023-06-26T13:18:53.101" v="41"/>
          <ac:picMkLst>
            <pc:docMk/>
            <pc:sldMk cId="108128927" sldId="275"/>
            <ac:picMk id="98" creationId="{00000000-0000-0000-0000-000000000000}"/>
          </ac:picMkLst>
        </pc:picChg>
      </pc:sldChg>
      <pc:sldChg chg="new del">
        <pc:chgData name="Sarathy, Chaitra" userId="S::chaitra.sarathy@uhn.ca::50c754c8-643c-4b6b-a26d-0ad5b378d64e" providerId="AD" clId="Web-{880F965A-9930-102C-C99B-9ECADCE3D257}" dt="2023-06-26T13:14:54.348" v="11"/>
        <pc:sldMkLst>
          <pc:docMk/>
          <pc:sldMk cId="1179812668" sldId="275"/>
        </pc:sldMkLst>
      </pc:sldChg>
      <pc:sldChg chg="add ord replId">
        <pc:chgData name="Sarathy, Chaitra" userId="S::chaitra.sarathy@uhn.ca::50c754c8-643c-4b6b-a26d-0ad5b378d64e" providerId="AD" clId="Web-{880F965A-9930-102C-C99B-9ECADCE3D257}" dt="2023-06-26T13:17:06.693" v="40"/>
        <pc:sldMkLst>
          <pc:docMk/>
          <pc:sldMk cId="2880417124" sldId="276"/>
        </pc:sldMkLst>
      </pc:sldChg>
      <pc:sldChg chg="new del">
        <pc:chgData name="Sarathy, Chaitra" userId="S::chaitra.sarathy@uhn.ca::50c754c8-643c-4b6b-a26d-0ad5b378d64e" providerId="AD" clId="Web-{880F965A-9930-102C-C99B-9ECADCE3D257}" dt="2023-06-26T13:15:51.833" v="23"/>
        <pc:sldMkLst>
          <pc:docMk/>
          <pc:sldMk cId="3178252844" sldId="276"/>
        </pc:sldMkLst>
      </pc:sldChg>
      <pc:sldChg chg="addSp delSp modSp add replId delAnim">
        <pc:chgData name="Sarathy, Chaitra" userId="S::chaitra.sarathy@uhn.ca::50c754c8-643c-4b6b-a26d-0ad5b378d64e" providerId="AD" clId="Web-{880F965A-9930-102C-C99B-9ECADCE3D257}" dt="2023-06-26T15:07:47.476" v="621" actId="1076"/>
        <pc:sldMkLst>
          <pc:docMk/>
          <pc:sldMk cId="1538726095" sldId="277"/>
        </pc:sldMkLst>
        <pc:spChg chg="add del mod">
          <ac:chgData name="Sarathy, Chaitra" userId="S::chaitra.sarathy@uhn.ca::50c754c8-643c-4b6b-a26d-0ad5b378d64e" providerId="AD" clId="Web-{880F965A-9930-102C-C99B-9ECADCE3D257}" dt="2023-06-26T14:47:50.225" v="587"/>
          <ac:spMkLst>
            <pc:docMk/>
            <pc:sldMk cId="1538726095" sldId="277"/>
            <ac:spMk id="4" creationId="{4AD6C6CA-481B-65B1-E238-0D80272D53F1}"/>
          </ac:spMkLst>
        </pc:spChg>
        <pc:spChg chg="del">
          <ac:chgData name="Sarathy, Chaitra" userId="S::chaitra.sarathy@uhn.ca::50c754c8-643c-4b6b-a26d-0ad5b378d64e" providerId="AD" clId="Web-{880F965A-9930-102C-C99B-9ECADCE3D257}" dt="2023-06-26T14:47:46.881" v="586"/>
          <ac:spMkLst>
            <pc:docMk/>
            <pc:sldMk cId="1538726095" sldId="277"/>
            <ac:spMk id="5" creationId="{8943ECD6-1263-CE39-8098-FC879BC7816F}"/>
          </ac:spMkLst>
        </pc:spChg>
        <pc:picChg chg="mod">
          <ac:chgData name="Sarathy, Chaitra" userId="S::chaitra.sarathy@uhn.ca::50c754c8-643c-4b6b-a26d-0ad5b378d64e" providerId="AD" clId="Web-{880F965A-9930-102C-C99B-9ECADCE3D257}" dt="2023-06-26T15:07:47.476" v="621" actId="1076"/>
          <ac:picMkLst>
            <pc:docMk/>
            <pc:sldMk cId="1538726095" sldId="277"/>
            <ac:picMk id="2" creationId="{A68EBB7D-4464-A41F-81A5-C9AF9387C0BB}"/>
          </ac:picMkLst>
        </pc:picChg>
      </pc:sldChg>
      <pc:sldChg chg="addSp delSp modSp new">
        <pc:chgData name="Sarathy, Chaitra" userId="S::chaitra.sarathy@uhn.ca::50c754c8-643c-4b6b-a26d-0ad5b378d64e" providerId="AD" clId="Web-{880F965A-9930-102C-C99B-9ECADCE3D257}" dt="2023-06-26T15:33:51.546" v="710"/>
        <pc:sldMkLst>
          <pc:docMk/>
          <pc:sldMk cId="704294462" sldId="278"/>
        </pc:sldMkLst>
        <pc:spChg chg="del">
          <ac:chgData name="Sarathy, Chaitra" userId="S::chaitra.sarathy@uhn.ca::50c754c8-643c-4b6b-a26d-0ad5b378d64e" providerId="AD" clId="Web-{880F965A-9930-102C-C99B-9ECADCE3D257}" dt="2023-06-26T15:26:31.102" v="640"/>
          <ac:spMkLst>
            <pc:docMk/>
            <pc:sldMk cId="704294462" sldId="278"/>
            <ac:spMk id="2" creationId="{45919048-EF24-3C7C-7E8A-643E2FC0B6CC}"/>
          </ac:spMkLst>
        </pc:spChg>
        <pc:spChg chg="del">
          <ac:chgData name="Sarathy, Chaitra" userId="S::chaitra.sarathy@uhn.ca::50c754c8-643c-4b6b-a26d-0ad5b378d64e" providerId="AD" clId="Web-{880F965A-9930-102C-C99B-9ECADCE3D257}" dt="2023-06-26T15:26:31.102" v="639"/>
          <ac:spMkLst>
            <pc:docMk/>
            <pc:sldMk cId="704294462" sldId="278"/>
            <ac:spMk id="3" creationId="{5226C249-B0B0-5E33-CDC2-E6F9A664E53A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5:33:43.514" v="706" actId="14100"/>
          <ac:spMkLst>
            <pc:docMk/>
            <pc:sldMk cId="704294462" sldId="278"/>
            <ac:spMk id="7" creationId="{7EFF5BFB-6D40-823E-F4AC-2E27322EB655}"/>
          </ac:spMkLst>
        </pc:spChg>
        <pc:graphicFrameChg chg="add mod modGraphic">
          <ac:chgData name="Sarathy, Chaitra" userId="S::chaitra.sarathy@uhn.ca::50c754c8-643c-4b6b-a26d-0ad5b378d64e" providerId="AD" clId="Web-{880F965A-9930-102C-C99B-9ECADCE3D257}" dt="2023-06-26T15:33:51.546" v="710"/>
          <ac:graphicFrameMkLst>
            <pc:docMk/>
            <pc:sldMk cId="704294462" sldId="278"/>
            <ac:graphicFrameMk id="5" creationId="{193002DF-B804-3A8B-D21A-A00D586F26B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7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3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3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5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9/vandermaaten08a/vandermaaten08a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305539" y="1133164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Perform PCA on your mouse gene expression data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48687"/>
          <a:stretch/>
        </p:blipFill>
        <p:spPr>
          <a:xfrm>
            <a:off x="3553564" y="1706465"/>
            <a:ext cx="4019550" cy="51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736" y="2510218"/>
            <a:ext cx="82105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/>
          <p:nvPr/>
        </p:nvSpPr>
        <p:spPr>
          <a:xfrm>
            <a:off x="238866" y="2902998"/>
            <a:ext cx="2438400" cy="11910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Loadings for samples to generate PCs</a:t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238866" y="4608252"/>
            <a:ext cx="2438400" cy="11910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4"/>
          </a:solidFill>
          <a:ln w="28575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Principal components we can extract and use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305539" y="1514906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Plot your mouse gene expression PCA</a:t>
            </a:r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t="71762" r="33804"/>
          <a:stretch/>
        </p:blipFill>
        <p:spPr>
          <a:xfrm>
            <a:off x="4232936" y="2162843"/>
            <a:ext cx="2660805" cy="28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8711" y="2913705"/>
            <a:ext cx="3797495" cy="332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Plot loadings of your samples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581" y="1098291"/>
            <a:ext cx="70675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3393" y="2819573"/>
            <a:ext cx="4489681" cy="3327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2DAAF18E-5D44-498B-B06B-6671F460B15E}"/>
              </a:ext>
            </a:extLst>
          </p:cNvPr>
          <p:cNvSpPr/>
          <p:nvPr/>
        </p:nvSpPr>
        <p:spPr>
          <a:xfrm>
            <a:off x="568151" y="2092960"/>
            <a:ext cx="1584960" cy="944880"/>
          </a:xfrm>
          <a:prstGeom prst="borderCallout1">
            <a:avLst>
              <a:gd name="adj1" fmla="val 18750"/>
              <a:gd name="adj2" fmla="val 123718"/>
              <a:gd name="adj3" fmla="val 20027"/>
              <a:gd name="adj4" fmla="val 9820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May need to library in </a:t>
            </a:r>
            <a:r>
              <a:rPr lang="en-US" err="1"/>
              <a:t>ggplot</a:t>
            </a:r>
            <a:r>
              <a:rPr lang="en-US"/>
              <a:t> as well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Stands for “t-Stochastic Neighbor Embedding”</a:t>
            </a:r>
            <a:endParaRPr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CA"/>
              <a:t>For data that cannot be separated by any straight line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Finds low dimensional embedding (few variables that represent many variables) preserving neighborhood distances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Great for visualizations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Stochastic = random (set seed to make reproducible) 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Difference from PCA </a:t>
            </a:r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CA"/>
              <a:t>focus on local signal (neighborhood) vs global signal (explaining maximum variance)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65314" y="6076950"/>
            <a:ext cx="112884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t-SNE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http://www.jmlr.org/papers/volume9/vandermaaten08a/vandermaaten08a.pdf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46" name="Google Shape;146;p11" descr="3.6.10.5. tSNE to visualize digits — Scipy lecture no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10" y="1597382"/>
            <a:ext cx="48387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/>
          <p:nvPr/>
        </p:nvSpPr>
        <p:spPr>
          <a:xfrm>
            <a:off x="838200" y="3790885"/>
            <a:ext cx="2438400" cy="1325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61047" y="58505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tSNE finds axes that maintain “neighborhoods”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67627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7929465" y="1690688"/>
            <a:ext cx="3967066" cy="1738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4554" y="47538"/>
                </a:moveTo>
                <a:lnTo>
                  <a:pt x="792" y="57660"/>
                </a:lnTo>
              </a:path>
            </a:pathLst>
          </a:custGeom>
          <a:solidFill>
            <a:schemeClr val="accent4"/>
          </a:solidFill>
          <a:ln w="38100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Perplexity parameter determines how to balance attention to neighborhood vs global structure (smaller  =more focus on the neighborhood)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3893" y="460407"/>
            <a:ext cx="14382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0B15B-982F-4044-AA05-BACF4969FF26}"/>
              </a:ext>
            </a:extLst>
          </p:cNvPr>
          <p:cNvSpPr/>
          <p:nvPr/>
        </p:nvSpPr>
        <p:spPr>
          <a:xfrm>
            <a:off x="2836506" y="3713584"/>
            <a:ext cx="414279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If this is easy, try running this more efficiently </a:t>
            </a:r>
          </a:p>
          <a:p>
            <a:pPr algn="ctr"/>
            <a:r>
              <a:rPr lang="en-CA"/>
              <a:t>(i.e. a loop? functions?)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Plot your tsne’s</a:t>
            </a:r>
            <a:endParaRPr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980" y="1690688"/>
            <a:ext cx="4019550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598" y="1434407"/>
            <a:ext cx="3994355" cy="33275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>
            <a:off x="201580" y="2396362"/>
            <a:ext cx="2438400" cy="7760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7731" y="62833"/>
                </a:lnTo>
              </a:path>
            </a:pathLst>
          </a:custGeom>
          <a:solidFill>
            <a:schemeClr val="accent2"/>
          </a:solidFill>
          <a:ln w="38100" cap="flat" cmpd="sng">
            <a:solidFill>
              <a:srgbClr val="8C3A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Function colors vec we set before</a:t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478388" y="3838867"/>
            <a:ext cx="1884783" cy="2281334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rgbClr val="367D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Again, if this is easy – try a loop (or another more efficient way to code this)</a:t>
            </a:r>
            <a:endParaRPr/>
          </a:p>
        </p:txBody>
      </p:sp>
      <p:sp>
        <p:nvSpPr>
          <p:cNvPr id="8" name="Google Shape;163;p13">
            <a:extLst>
              <a:ext uri="{FF2B5EF4-FFF2-40B4-BE49-F238E27FC236}">
                <a16:creationId xmlns:a16="http://schemas.microsoft.com/office/drawing/2014/main" id="{FED6CCAB-62E3-4EFA-A69F-96E7E8BC59AB}"/>
              </a:ext>
            </a:extLst>
          </p:cNvPr>
          <p:cNvSpPr/>
          <p:nvPr/>
        </p:nvSpPr>
        <p:spPr>
          <a:xfrm>
            <a:off x="211739" y="1429327"/>
            <a:ext cx="1961173" cy="7760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7731" y="62833"/>
                </a:lnTo>
              </a:path>
            </a:pathLst>
          </a:custGeom>
          <a:ln w="38100"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Create 2x2 plotting slots</a:t>
            </a:r>
            <a:endParaRPr/>
          </a:p>
        </p:txBody>
      </p:sp>
      <p:sp>
        <p:nvSpPr>
          <p:cNvPr id="9" name="Google Shape;164;p13">
            <a:extLst>
              <a:ext uri="{FF2B5EF4-FFF2-40B4-BE49-F238E27FC236}">
                <a16:creationId xmlns:a16="http://schemas.microsoft.com/office/drawing/2014/main" id="{D5C25E6E-62C8-4FBF-A325-8DA9EE773A2D}"/>
              </a:ext>
            </a:extLst>
          </p:cNvPr>
          <p:cNvSpPr/>
          <p:nvPr/>
        </p:nvSpPr>
        <p:spPr>
          <a:xfrm>
            <a:off x="6936339" y="5039359"/>
            <a:ext cx="4574941" cy="12230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Note that higher perplexity leads to higher spread in your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“Uniform Manifold Approximation and Projection”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Similar neighborhood approach as t-SNE except uses Riemannian geometry (remember Riemann sums?) to approximate the manifold over which your data lies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 Brass tax: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Focuses on local data relationships like t-SNE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faster than t-SNE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dirty="0"/>
              <a:t>sometimes results in a better low dimensional representation of your data e.g. single cell</a:t>
            </a:r>
            <a:endParaRPr dirty="0"/>
          </a:p>
        </p:txBody>
      </p:sp>
      <p:sp>
        <p:nvSpPr>
          <p:cNvPr id="172" name="Google Shape;172;p14"/>
          <p:cNvSpPr txBox="1"/>
          <p:nvPr/>
        </p:nvSpPr>
        <p:spPr>
          <a:xfrm>
            <a:off x="542925" y="6076950"/>
            <a:ext cx="6212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UMAP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https://arxiv.org/abs/1802.03426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94388" y="1589906"/>
            <a:ext cx="2931367" cy="61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Run umap</a:t>
            </a:r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020" y="2303885"/>
            <a:ext cx="42672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4781" y="2035802"/>
            <a:ext cx="3994355" cy="332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002DF-B804-3A8B-D21A-A00D586F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6948"/>
              </p:ext>
            </p:extLst>
          </p:nvPr>
        </p:nvGraphicFramePr>
        <p:xfrm>
          <a:off x="2717800" y="1504950"/>
          <a:ext cx="6826248" cy="42653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5416">
                  <a:extLst>
                    <a:ext uri="{9D8B030D-6E8A-4147-A177-3AD203B41FA5}">
                      <a16:colId xmlns:a16="http://schemas.microsoft.com/office/drawing/2014/main" val="2581351191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3017127322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1141421776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PCA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tSNE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UMAP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3972485"/>
                  </a:ext>
                </a:extLst>
              </a:tr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Linear combination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106068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Lower dimensions are called Principal components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Embeddings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5494825"/>
                  </a:ext>
                </a:extLst>
              </a:tr>
              <a:tr h="370196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Data is projected onto lower-dimensional space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934509595"/>
                  </a:ext>
                </a:extLst>
              </a:tr>
              <a:tr h="58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Visualization, Covariates for statistical modeling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82377406"/>
                  </a:ext>
                </a:extLst>
              </a:tr>
              <a:tr h="177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largest distances, to maximize variance of each PC.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nearest-</a:t>
                      </a:r>
                      <a:r>
                        <a:rPr lang="en-US" sz="1100" u="none" strike="noStrike" err="1">
                          <a:effectLst/>
                          <a:latin typeface="Verdana"/>
                        </a:rPr>
                        <a:t>neighbour</a:t>
                      </a:r>
                      <a:r>
                        <a:rPr lang="en-US" sz="1100" u="none" strike="noStrike">
                          <a:effectLst/>
                          <a:latin typeface="Verdana"/>
                        </a:rPr>
                        <a:t> distances</a:t>
                      </a:r>
                      <a:endParaRPr lang="en-US">
                        <a:effectLst/>
                        <a:latin typeface="Verdan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Tuned with “perplexity” parameter</a:t>
                      </a: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6097251"/>
                  </a:ext>
                </a:extLst>
              </a:tr>
            </a:tbl>
          </a:graphicData>
        </a:graphic>
      </p:graphicFrame>
      <p:sp>
        <p:nvSpPr>
          <p:cNvPr id="7" name="Google Shape;177;p15">
            <a:extLst>
              <a:ext uri="{FF2B5EF4-FFF2-40B4-BE49-F238E27FC236}">
                <a16:creationId xmlns:a16="http://schemas.microsoft.com/office/drawing/2014/main" id="{7EFF5BFB-6D40-823E-F4AC-2E27322E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>
                <a:solidFill>
                  <a:srgbClr val="000000"/>
                </a:solidFill>
                <a:cs typeface="Arial"/>
              </a:rPr>
              <a:t>PCA vs </a:t>
            </a:r>
            <a:r>
              <a:rPr lang="en-CA" err="1">
                <a:solidFill>
                  <a:srgbClr val="000000"/>
                </a:solidFill>
                <a:cs typeface="Arial"/>
              </a:rPr>
              <a:t>tSNE</a:t>
            </a:r>
            <a:r>
              <a:rPr lang="en-CA">
                <a:solidFill>
                  <a:srgbClr val="000000"/>
                </a:solidFill>
                <a:cs typeface="Arial"/>
              </a:rPr>
              <a:t> vs UMAP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Exercise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94F8-7D02-4EE8-9C87-CCCE219F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20" y="1690688"/>
            <a:ext cx="10977880" cy="4486275"/>
          </a:xfrm>
        </p:spPr>
        <p:txBody>
          <a:bodyPr>
            <a:normAutofit/>
          </a:bodyPr>
          <a:lstStyle/>
          <a:p>
            <a:r>
              <a:rPr lang="en-US"/>
              <a:t>Return to your crabs data</a:t>
            </a:r>
          </a:p>
          <a:p>
            <a:r>
              <a:rPr lang="en-US"/>
              <a:t>Compute the principle components (PCs) for the numeric columns </a:t>
            </a:r>
          </a:p>
          <a:p>
            <a:r>
              <a:rPr lang="en-US"/>
              <a:t>Plot these PCs and color them by species (“</a:t>
            </a:r>
            <a:r>
              <a:rPr lang="en-US" err="1"/>
              <a:t>sp</a:t>
            </a:r>
            <a:r>
              <a:rPr lang="en-US"/>
              <a:t>”) and sex </a:t>
            </a:r>
          </a:p>
          <a:p>
            <a:r>
              <a:rPr lang="en-US"/>
              <a:t>Now compute 2 t-SNE components for these data and color by species and sex</a:t>
            </a:r>
          </a:p>
          <a:p>
            <a:r>
              <a:rPr lang="en-CA"/>
              <a:t>Finally compute 2 UMAP components for these data and color by species and sex </a:t>
            </a:r>
          </a:p>
          <a:p>
            <a:r>
              <a:rPr lang="en-CA"/>
              <a:t>Do any of these dimensionality reduction methods seem to segregate sex/species groups? </a:t>
            </a:r>
          </a:p>
        </p:txBody>
      </p:sp>
    </p:spTree>
    <p:extLst>
      <p:ext uri="{BB962C8B-B14F-4D97-AF65-F5344CB8AC3E}">
        <p14:creationId xmlns:p14="http://schemas.microsoft.com/office/powerpoint/2010/main" val="385975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Dimensionality reduction</a:t>
            </a:r>
            <a:endParaRPr lang="en-US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>
                <a:solidFill>
                  <a:schemeClr val="lt1"/>
                </a:solidFill>
              </a:rPr>
              <a:t>Chaitra Sarathy, PhD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Analysis Using R 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June, 28-29, 2023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3CAC99-BE0A-E157-FC9D-D96E697F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3" y="3598365"/>
            <a:ext cx="3183924" cy="17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B8B6-2065-1B8C-18A8-3A7624EAC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CA"/>
              <a:t>What is dimensionality reduction?</a:t>
            </a:r>
          </a:p>
          <a:p>
            <a:pPr>
              <a:spcBef>
                <a:spcPts val="0"/>
              </a:spcBef>
            </a:pPr>
            <a:r>
              <a:rPr lang="en-CA"/>
              <a:t>Why reduce?</a:t>
            </a:r>
          </a:p>
          <a:p>
            <a:pPr>
              <a:spcBef>
                <a:spcPts val="0"/>
              </a:spcBef>
            </a:pPr>
            <a:r>
              <a:rPr lang="en-CA"/>
              <a:t>A few flavors of dimensionality reduction: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PCA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 err="1"/>
              <a:t>tSNE</a:t>
            </a:r>
            <a:endParaRPr lang="en-US" err="1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UMAP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What is dimensionality reduction?</a:t>
            </a:r>
            <a:endParaRPr lang="en-US"/>
          </a:p>
        </p:txBody>
      </p:sp>
      <p:sp>
        <p:nvSpPr>
          <p:cNvPr id="3" name="Google Shape;105;p6">
            <a:extLst>
              <a:ext uri="{FF2B5EF4-FFF2-40B4-BE49-F238E27FC236}">
                <a16:creationId xmlns:a16="http://schemas.microsoft.com/office/drawing/2014/main" id="{2D794421-FF3E-E2ED-60AA-49B3D5B33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167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"/>
              <a:t>Data transformation: high-dimensional space to low-dimensional - 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Retains some meaningful properties of original data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Highlights general gradients or patterns in the data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CA"/>
              <a:t>Consider the global variance of the data set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Example: 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Biological data have complex phenotypes 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Multiple valid clustering classifications may co-exist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Dimension reduction approaches decompose data to a few new variables (called components) - explain most of the differences in observations. 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endParaRPr lang="en"/>
          </a:p>
          <a:p>
            <a:pPr marL="914400" lvl="2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 sz="2100"/>
              <a:t>Applications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Machine learning: Reducing feature set for accurate modelling</a:t>
            </a:r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/>
              <a:t>Bioinformatics: Reduce effect of experimental and biological noise (batch effect)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endParaRPr lang="en-CA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CA"/>
              <a:t>Cluster analysis (Module 1) - investigates pairwise distances between objects looking for fine relationships</a:t>
            </a:r>
            <a:endParaRPr lang="en-US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800"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Google Shape;105;p6">
            <a:extLst>
              <a:ext uri="{FF2B5EF4-FFF2-40B4-BE49-F238E27FC236}">
                <a16:creationId xmlns:a16="http://schemas.microsoft.com/office/drawing/2014/main" id="{FF0C5EC8-A632-C1E0-1077-4BE6E1E91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" y="1529406"/>
            <a:ext cx="5822950" cy="43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Most widely used </a:t>
            </a:r>
            <a:endParaRPr lang="en-US" sz="15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One step in analysis workflow (See Module 1)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"PCA reduces data by geometrically projecting them onto lower dimensions called principal components (PCs), with the goal of finding the best summary of the data using a limited number of PCs"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Find the biggest axes of variation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dirty="0"/>
              <a:t>First principal component - PC1 - direction that maximizes the variance of the projected data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dirty="0"/>
              <a:t>PC2: explain’s second most variance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dirty="0"/>
              <a:t>etc etc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,Sans-Serif"/>
            </a:pPr>
            <a:r>
              <a:rPr lang="en-CA" sz="1500" dirty="0"/>
              <a:t>Shows where the dominant structure in your data is (maybe a missing variable?)</a:t>
            </a:r>
            <a:endParaRPr lang="en-US" sz="1500" dirty="0"/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,Sans-Serif"/>
            </a:pPr>
            <a:r>
              <a:rPr lang="en-CA" sz="1500" dirty="0"/>
              <a:t>Useful for identifying batches, unmeasured variable effect, </a:t>
            </a:r>
            <a:r>
              <a:rPr lang="en-CA" sz="1500" dirty="0" err="1"/>
              <a:t>etc</a:t>
            </a:r>
            <a:r>
              <a:rPr lang="en-CA" sz="1500" dirty="0"/>
              <a:t> </a:t>
            </a:r>
            <a:endParaRPr lang="en-US" sz="15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500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9AF2950-4868-B4A3-3FDE-0EFADD0A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292066"/>
            <a:ext cx="6273800" cy="25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How does PCA work?</a:t>
            </a:r>
            <a:endParaRPr lang="en-US"/>
          </a:p>
        </p:txBody>
      </p: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8943ECD6-1263-CE39-8098-FC879BC78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950" y="1453206"/>
            <a:ext cx="5537200" cy="471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Consider data with </a:t>
            </a:r>
            <a:r>
              <a:rPr lang="en" sz="1500" dirty="0">
                <a:latin typeface="Courier New"/>
              </a:rPr>
              <a:t>p</a:t>
            </a:r>
            <a:r>
              <a:rPr lang="en" sz="1500" dirty="0"/>
              <a:t> variables</a:t>
            </a: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Examine variable correlations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dirty="0"/>
              <a:t>when </a:t>
            </a:r>
            <a:r>
              <a:rPr lang="en" sz="1200" dirty="0">
                <a:latin typeface="Courier New"/>
              </a:rPr>
              <a:t>p=10</a:t>
            </a:r>
            <a:r>
              <a:rPr lang="en" sz="1200" dirty="0"/>
              <a:t> there are</a:t>
            </a:r>
            <a:r>
              <a:rPr lang="en" sz="1200" dirty="0">
                <a:latin typeface="Courier New"/>
              </a:rPr>
              <a:t> p(p−1)/2=45</a:t>
            </a:r>
            <a:r>
              <a:rPr lang="en" sz="1200" dirty="0"/>
              <a:t> scatterplots that could be analyzed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dirty="0"/>
              <a:t>PCA – retains </a:t>
            </a:r>
            <a:r>
              <a:rPr lang="en" sz="1200" i="1" u="sng" dirty="0"/>
              <a:t>interesting</a:t>
            </a:r>
            <a:r>
              <a:rPr lang="en" sz="1200" i="1" dirty="0"/>
              <a:t> </a:t>
            </a:r>
            <a:r>
              <a:rPr lang="en" sz="1200" dirty="0"/>
              <a:t>dimensions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i="1" u="sng" dirty="0"/>
              <a:t>interesting</a:t>
            </a:r>
            <a:r>
              <a:rPr lang="en" sz="1200" dirty="0"/>
              <a:t> is measured by the amount that the observations vary along each dimension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" sz="1200" dirty="0"/>
              <a:t>New axes or dimensions or PCs are a linear combination of the </a:t>
            </a:r>
            <a:r>
              <a:rPr lang="en" sz="1200" i="1" dirty="0"/>
              <a:t>p</a:t>
            </a:r>
            <a:r>
              <a:rPr lang="en" sz="1200" dirty="0"/>
              <a:t> features</a:t>
            </a:r>
          </a:p>
          <a:p>
            <a:pPr marL="285750"/>
            <a:r>
              <a:rPr lang="en" sz="1500" dirty="0"/>
              <a:t>Variables in data set </a:t>
            </a:r>
            <a:r>
              <a:rPr lang="en" sz="1500" dirty="0">
                <a:latin typeface="Courier New"/>
              </a:rPr>
              <a:t>X</a:t>
            </a:r>
            <a:r>
              <a:rPr lang="en" sz="1500" baseline="-25000" dirty="0">
                <a:latin typeface="Courier New"/>
              </a:rPr>
              <a:t>1</a:t>
            </a:r>
            <a:r>
              <a:rPr lang="en" sz="1500" dirty="0">
                <a:latin typeface="Courier New"/>
              </a:rPr>
              <a:t>,X</a:t>
            </a:r>
            <a:r>
              <a:rPr lang="en" sz="1500" baseline="-25000" dirty="0">
                <a:latin typeface="Courier New"/>
              </a:rPr>
              <a:t>2</a:t>
            </a:r>
            <a:r>
              <a:rPr lang="en" sz="1500" dirty="0">
                <a:latin typeface="Courier New"/>
              </a:rPr>
              <a:t>,...,X</a:t>
            </a:r>
            <a:r>
              <a:rPr lang="en" sz="1500" baseline="-25000" dirty="0">
                <a:latin typeface="Courier New"/>
              </a:rPr>
              <a:t>p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dirty="0">
                <a:latin typeface="Courier New"/>
              </a:rPr>
              <a:t>PC1 = ϕ</a:t>
            </a:r>
            <a:r>
              <a:rPr lang="en" sz="1500" baseline="-25000" dirty="0">
                <a:latin typeface="Courier New"/>
              </a:rPr>
              <a:t>11</a:t>
            </a:r>
            <a:r>
              <a:rPr lang="en" sz="1500" dirty="0">
                <a:latin typeface="Courier New"/>
              </a:rPr>
              <a:t>X</a:t>
            </a:r>
            <a:r>
              <a:rPr lang="en" sz="1500" baseline="-25000" dirty="0">
                <a:latin typeface="Courier New"/>
              </a:rPr>
              <a:t>1 </a:t>
            </a:r>
            <a:r>
              <a:rPr lang="en" sz="1500" dirty="0">
                <a:latin typeface="Courier New"/>
              </a:rPr>
              <a:t>+ ϕ</a:t>
            </a:r>
            <a:r>
              <a:rPr lang="en" sz="1500" baseline="-25000" dirty="0">
                <a:latin typeface="Courier New"/>
              </a:rPr>
              <a:t>21</a:t>
            </a:r>
            <a:r>
              <a:rPr lang="en" sz="1500" dirty="0">
                <a:latin typeface="Courier New"/>
              </a:rPr>
              <a:t>X</a:t>
            </a:r>
            <a:r>
              <a:rPr lang="en" sz="1500" baseline="-25000" dirty="0">
                <a:latin typeface="Courier New"/>
              </a:rPr>
              <a:t>2 </a:t>
            </a:r>
            <a:r>
              <a:rPr lang="en" sz="1500" dirty="0">
                <a:latin typeface="Courier New"/>
              </a:rPr>
              <a:t>+ ... + ϕ</a:t>
            </a:r>
            <a:r>
              <a:rPr lang="en" sz="1500" baseline="-25000" dirty="0">
                <a:latin typeface="Courier New"/>
              </a:rPr>
              <a:t>p1</a:t>
            </a:r>
            <a:r>
              <a:rPr lang="en" sz="1500" dirty="0">
                <a:latin typeface="Courier New"/>
              </a:rPr>
              <a:t>X</a:t>
            </a:r>
            <a:r>
              <a:rPr lang="en" sz="1500" baseline="-25000" dirty="0">
                <a:latin typeface="Courier New"/>
              </a:rPr>
              <a:t>p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baseline="-25000" dirty="0"/>
              <a:t>PC1 is the new axis with largest variance</a:t>
            </a:r>
            <a:endParaRPr lang="en" sz="1500" dirty="0"/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baseline="-25000" dirty="0"/>
              <a:t>PC2 another axis that's uncorrelated to PC1.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300" dirty="0">
                <a:latin typeface="Courier New"/>
              </a:rPr>
              <a:t>PC2 = ϕ</a:t>
            </a:r>
            <a:r>
              <a:rPr lang="en" sz="1300" baseline="-25000" dirty="0">
                <a:latin typeface="Courier New"/>
              </a:rPr>
              <a:t>12</a:t>
            </a:r>
            <a:r>
              <a:rPr lang="en" sz="1300" dirty="0">
                <a:latin typeface="Courier New"/>
              </a:rPr>
              <a:t>X</a:t>
            </a:r>
            <a:r>
              <a:rPr lang="en" sz="1300" baseline="-25000" dirty="0">
                <a:latin typeface="Courier New"/>
              </a:rPr>
              <a:t>1 </a:t>
            </a:r>
            <a:r>
              <a:rPr lang="en" sz="1300" dirty="0">
                <a:latin typeface="Courier New"/>
              </a:rPr>
              <a:t>+ ϕ</a:t>
            </a:r>
            <a:r>
              <a:rPr lang="en" sz="1300" baseline="-25000" dirty="0">
                <a:latin typeface="Courier New"/>
              </a:rPr>
              <a:t>22</a:t>
            </a:r>
            <a:r>
              <a:rPr lang="en" sz="1300" dirty="0">
                <a:latin typeface="Courier New"/>
              </a:rPr>
              <a:t>X</a:t>
            </a:r>
            <a:r>
              <a:rPr lang="en" sz="1300" baseline="-25000" dirty="0">
                <a:latin typeface="Courier New"/>
              </a:rPr>
              <a:t>2 </a:t>
            </a:r>
            <a:r>
              <a:rPr lang="en" sz="1300" dirty="0">
                <a:latin typeface="Courier New"/>
              </a:rPr>
              <a:t>+ ...+  ϕ</a:t>
            </a:r>
            <a:r>
              <a:rPr lang="en" sz="1300" baseline="-25000" dirty="0">
                <a:latin typeface="Courier New"/>
              </a:rPr>
              <a:t>p2</a:t>
            </a:r>
            <a:r>
              <a:rPr lang="en" sz="1300" dirty="0">
                <a:latin typeface="Courier New"/>
              </a:rPr>
              <a:t>X</a:t>
            </a:r>
            <a:r>
              <a:rPr lang="en" sz="1300" baseline="-25000" dirty="0">
                <a:latin typeface="Courier New"/>
              </a:rPr>
              <a:t>p</a:t>
            </a: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500" baseline="-25000" dirty="0"/>
              <a:t>Coefficients are stored in a ‘PCA loading matrix’</a:t>
            </a:r>
            <a:endParaRPr lang="en" sz="1500" dirty="0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06FE718-EACB-A21E-0B4B-9CD8E3E3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461280"/>
            <a:ext cx="6210300" cy="227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838200" y="15167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Finds new coordinate axis with each “principal component” explaining the maximum amount of remaining variance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PC1: explains most variance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PC2: </a:t>
            </a:r>
            <a:r>
              <a:rPr lang="en-CA" err="1"/>
              <a:t>explain’s</a:t>
            </a:r>
            <a:r>
              <a:rPr lang="en-CA"/>
              <a:t> second most variance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err="1"/>
              <a:t>etc</a:t>
            </a:r>
            <a:r>
              <a:rPr lang="en-CA"/>
              <a:t>, </a:t>
            </a:r>
            <a:r>
              <a:rPr lang="en-CA" err="1"/>
              <a:t>etc</a:t>
            </a:r>
            <a:r>
              <a:rPr lang="en-CA"/>
              <a:t> 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Shows where the dominant structure in your data is (maybe a missing variable?)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Useful for identifying batches, unmeasured variable effect, </a:t>
            </a:r>
            <a:r>
              <a:rPr lang="en-CA" err="1"/>
              <a:t>etc</a:t>
            </a:r>
            <a:r>
              <a:rPr lang="en-CA"/>
              <a:t> 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04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3352800" y="2266006"/>
            <a:ext cx="353695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SzPts val="2800"/>
              <a:buNone/>
            </a:pPr>
            <a:r>
              <a:rPr lang="en-CA" sz="2800"/>
              <a:t>Switch to exercise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989</Words>
  <Application>Microsoft Office PowerPoint</Application>
  <PresentationFormat>Widescreen</PresentationFormat>
  <Paragraphs>133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Arial,Sans-Serif</vt:lpstr>
      <vt:lpstr>Courier New</vt:lpstr>
      <vt:lpstr>Verdana</vt:lpstr>
      <vt:lpstr>Arial</vt:lpstr>
      <vt:lpstr>Quattrocento Sans</vt:lpstr>
      <vt:lpstr>Consolas</vt:lpstr>
      <vt:lpstr>Calibri</vt:lpstr>
      <vt:lpstr>Office Theme</vt:lpstr>
      <vt:lpstr>PowerPoint Presentation</vt:lpstr>
      <vt:lpstr>PowerPoint Presentation</vt:lpstr>
      <vt:lpstr>Dimensionality reduction</vt:lpstr>
      <vt:lpstr>Overview</vt:lpstr>
      <vt:lpstr>What is dimensionality reduction?</vt:lpstr>
      <vt:lpstr>Principal Component Analysis (PCA)</vt:lpstr>
      <vt:lpstr>How does PCA work?</vt:lpstr>
      <vt:lpstr>PCA: base r function “prcomp”</vt:lpstr>
      <vt:lpstr>PCA: base r function “prcomp”</vt:lpstr>
      <vt:lpstr>PCA: base r function “prcomp”</vt:lpstr>
      <vt:lpstr>PCA: base r function “prcomp”</vt:lpstr>
      <vt:lpstr>Plot loadings of your samples</vt:lpstr>
      <vt:lpstr>tSNE: R package “tsne”</vt:lpstr>
      <vt:lpstr>tSNE: R package “tsne”</vt:lpstr>
      <vt:lpstr>tSNE: R package “tsne”</vt:lpstr>
      <vt:lpstr>Plot your tsne’s</vt:lpstr>
      <vt:lpstr>UMAP: R package “umap”</vt:lpstr>
      <vt:lpstr>UMAP: R package “umap”</vt:lpstr>
      <vt:lpstr>PCA vs tSNE vs UMAP</vt:lpstr>
      <vt:lpstr>Exercise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Sarathy, Chaitra</cp:lastModifiedBy>
  <cp:revision>4</cp:revision>
  <cp:lastPrinted>2022-12-15T21:01:24Z</cp:lastPrinted>
  <dcterms:created xsi:type="dcterms:W3CDTF">2018-10-31T15:25:31Z</dcterms:created>
  <dcterms:modified xsi:type="dcterms:W3CDTF">2023-06-26T20:38:49Z</dcterms:modified>
</cp:coreProperties>
</file>