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8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6" r:id="rId15"/>
    <p:sldId id="294" r:id="rId16"/>
    <p:sldId id="297" r:id="rId17"/>
    <p:sldId id="298" r:id="rId18"/>
    <p:sldId id="300" r:id="rId19"/>
    <p:sldId id="301" r:id="rId20"/>
    <p:sldId id="274" r:id="rId21"/>
    <p:sldId id="303" r:id="rId22"/>
    <p:sldId id="305" r:id="rId23"/>
    <p:sldId id="306" r:id="rId24"/>
    <p:sldId id="304" r:id="rId25"/>
    <p:sldId id="307" r:id="rId26"/>
    <p:sldId id="264" r:id="rId27"/>
    <p:sldId id="309" r:id="rId28"/>
    <p:sldId id="308" r:id="rId29"/>
    <p:sldId id="263" r:id="rId30"/>
    <p:sldId id="310" r:id="rId31"/>
    <p:sldId id="311" r:id="rId32"/>
    <p:sldId id="312" r:id="rId33"/>
    <p:sldId id="267" r:id="rId34"/>
    <p:sldId id="268" r:id="rId35"/>
    <p:sldId id="269" r:id="rId36"/>
    <p:sldId id="270" r:id="rId37"/>
    <p:sldId id="271" r:id="rId38"/>
    <p:sldId id="272" r:id="rId39"/>
    <p:sldId id="278" r:id="rId40"/>
    <p:sldId id="273" r:id="rId41"/>
    <p:sldId id="260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Quattrocento Sans" panose="020B0502050000020003" pitchFamily="3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F965A-9930-102C-C99B-9ECADCE3D257}" v="724" dt="2023-06-26T15:33:5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78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y, Chaitra" userId="S::chaitra.sarathy@uhn.ca::50c754c8-643c-4b6b-a26d-0ad5b378d64e" providerId="AD" clId="Web-{880F965A-9930-102C-C99B-9ECADCE3D257}"/>
    <pc:docChg chg="addSld delSld modSld sldOrd">
      <pc:chgData name="Sarathy, Chaitra" userId="S::chaitra.sarathy@uhn.ca::50c754c8-643c-4b6b-a26d-0ad5b378d64e" providerId="AD" clId="Web-{880F965A-9930-102C-C99B-9ECADCE3D257}" dt="2023-06-26T15:33:51.546" v="710"/>
      <pc:docMkLst>
        <pc:docMk/>
      </pc:docMkLst>
      <pc:sldChg chg="addSp delSp modSp">
        <pc:chgData name="Sarathy, Chaitra" userId="S::chaitra.sarathy@uhn.ca::50c754c8-643c-4b6b-a26d-0ad5b378d64e" providerId="AD" clId="Web-{880F965A-9930-102C-C99B-9ECADCE3D257}" dt="2023-06-26T13:30:05.673" v="74" actId="20577"/>
        <pc:sldMkLst>
          <pc:docMk/>
          <pc:sldMk cId="0" sldId="261"/>
        </pc:sldMkLst>
        <pc:spChg chg="add mod">
          <ac:chgData name="Sarathy, Chaitra" userId="S::chaitra.sarathy@uhn.ca::50c754c8-643c-4b6b-a26d-0ad5b378d64e" providerId="AD" clId="Web-{880F965A-9930-102C-C99B-9ECADCE3D257}" dt="2023-06-26T13:30:05.673" v="74" actId="20577"/>
          <ac:spMkLst>
            <pc:docMk/>
            <pc:sldMk cId="0" sldId="261"/>
            <ac:spMk id="3" creationId="{7445B8B6-2065-1B8C-18A8-3A7624EAC6B3}"/>
          </ac:spMkLst>
        </pc:spChg>
        <pc:spChg chg="del">
          <ac:chgData name="Sarathy, Chaitra" userId="S::chaitra.sarathy@uhn.ca::50c754c8-643c-4b6b-a26d-0ad5b378d64e" providerId="AD" clId="Web-{880F965A-9930-102C-C99B-9ECADCE3D257}" dt="2023-06-26T13:29:29.345" v="56"/>
          <ac:spMkLst>
            <pc:docMk/>
            <pc:sldMk cId="0" sldId="261"/>
            <ac:spMk id="92" creationId="{00000000-0000-0000-0000-000000000000}"/>
          </ac:spMkLst>
        </pc:spChg>
      </pc:sldChg>
      <pc:sldChg chg="addSp delSp modSp addAnim delAnim">
        <pc:chgData name="Sarathy, Chaitra" userId="S::chaitra.sarathy@uhn.ca::50c754c8-643c-4b6b-a26d-0ad5b378d64e" providerId="AD" clId="Web-{880F965A-9930-102C-C99B-9ECADCE3D257}" dt="2023-06-26T13:55:30.961" v="257" actId="20577"/>
        <pc:sldMkLst>
          <pc:docMk/>
          <pc:sldMk cId="0" sldId="262"/>
        </pc:sldMkLst>
        <pc:spChg chg="add del mod">
          <ac:chgData name="Sarathy, Chaitra" userId="S::chaitra.sarathy@uhn.ca::50c754c8-643c-4b6b-a26d-0ad5b378d64e" providerId="AD" clId="Web-{880F965A-9930-102C-C99B-9ECADCE3D257}" dt="2023-06-26T13:55:30.961" v="257" actId="20577"/>
          <ac:spMkLst>
            <pc:docMk/>
            <pc:sldMk cId="0" sldId="262"/>
            <ac:spMk id="3" creationId="{2D794421-FF3E-E2ED-60AA-49B3D5B33511}"/>
          </ac:spMkLst>
        </pc:spChg>
        <pc:spChg chg="add del">
          <ac:chgData name="Sarathy, Chaitra" userId="S::chaitra.sarathy@uhn.ca::50c754c8-643c-4b6b-a26d-0ad5b378d64e" providerId="AD" clId="Web-{880F965A-9930-102C-C99B-9ECADCE3D257}" dt="2023-06-26T13:28:42.188" v="49"/>
          <ac:spMkLst>
            <pc:docMk/>
            <pc:sldMk cId="0" sldId="262"/>
            <ac:spMk id="5" creationId="{36535DF7-A49C-F645-1849-AF6DC6FB5D46}"/>
          </ac:spMkLst>
        </pc:spChg>
        <pc:spChg chg="add del mod">
          <ac:chgData name="Sarathy, Chaitra" userId="S::chaitra.sarathy@uhn.ca::50c754c8-643c-4b6b-a26d-0ad5b378d64e" providerId="AD" clId="Web-{880F965A-9930-102C-C99B-9ECADCE3D257}" dt="2023-06-26T13:28:52" v="52"/>
          <ac:spMkLst>
            <pc:docMk/>
            <pc:sldMk cId="0" sldId="262"/>
            <ac:spMk id="7" creationId="{3434F37F-33D8-2907-ED62-4A97241FE27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30:26.892" v="85" actId="20577"/>
          <ac:spMkLst>
            <pc:docMk/>
            <pc:sldMk cId="0" sldId="262"/>
            <ac:spMk id="97" creationId="{00000000-0000-0000-0000-000000000000}"/>
          </ac:spMkLst>
        </pc:spChg>
        <pc:picChg chg="del">
          <ac:chgData name="Sarathy, Chaitra" userId="S::chaitra.sarathy@uhn.ca::50c754c8-643c-4b6b-a26d-0ad5b378d64e" providerId="AD" clId="Web-{880F965A-9930-102C-C99B-9ECADCE3D257}" dt="2023-06-26T13:14:37.097" v="9"/>
          <ac:picMkLst>
            <pc:docMk/>
            <pc:sldMk cId="0" sldId="262"/>
            <ac:picMk id="98" creationId="{00000000-0000-0000-0000-000000000000}"/>
          </ac:picMkLst>
        </pc:picChg>
      </pc:sldChg>
      <pc:sldChg chg="modSp">
        <pc:chgData name="Sarathy, Chaitra" userId="S::chaitra.sarathy@uhn.ca::50c754c8-643c-4b6b-a26d-0ad5b378d64e" providerId="AD" clId="Web-{880F965A-9930-102C-C99B-9ECADCE3D257}" dt="2023-06-26T13:16:55.677" v="39" actId="14100"/>
        <pc:sldMkLst>
          <pc:docMk/>
          <pc:sldMk cId="0" sldId="263"/>
        </pc:sldMkLst>
        <pc:spChg chg="mod">
          <ac:chgData name="Sarathy, Chaitra" userId="S::chaitra.sarathy@uhn.ca::50c754c8-643c-4b6b-a26d-0ad5b378d64e" providerId="AD" clId="Web-{880F965A-9930-102C-C99B-9ECADCE3D257}" dt="2023-06-26T13:16:55.677" v="39" actId="14100"/>
          <ac:spMkLst>
            <pc:docMk/>
            <pc:sldMk cId="0" sldId="263"/>
            <ac:spMk id="105" creationId="{00000000-0000-0000-0000-000000000000}"/>
          </ac:spMkLst>
        </pc:spChg>
        <pc:spChg chg="ord">
          <ac:chgData name="Sarathy, Chaitra" userId="S::chaitra.sarathy@uhn.ca::50c754c8-643c-4b6b-a26d-0ad5b378d64e" providerId="AD" clId="Web-{880F965A-9930-102C-C99B-9ECADCE3D257}" dt="2023-06-26T13:16:39.115" v="34"/>
          <ac:spMkLst>
            <pc:docMk/>
            <pc:sldMk cId="0" sldId="263"/>
            <ac:spMk id="106" creationId="{00000000-0000-0000-0000-000000000000}"/>
          </ac:spMkLst>
        </pc:spChg>
      </pc:sldChg>
      <pc:sldChg chg="modSp">
        <pc:chgData name="Sarathy, Chaitra" userId="S::chaitra.sarathy@uhn.ca::50c754c8-643c-4b6b-a26d-0ad5b378d64e" providerId="AD" clId="Web-{880F965A-9930-102C-C99B-9ECADCE3D257}" dt="2023-06-26T15:22:40.927" v="637" actId="20577"/>
        <pc:sldMkLst>
          <pc:docMk/>
          <pc:sldMk cId="0" sldId="267"/>
        </pc:sldMkLst>
        <pc:spChg chg="mod">
          <ac:chgData name="Sarathy, Chaitra" userId="S::chaitra.sarathy@uhn.ca::50c754c8-643c-4b6b-a26d-0ad5b378d64e" providerId="AD" clId="Web-{880F965A-9930-102C-C99B-9ECADCE3D257}" dt="2023-06-26T15:22:40.927" v="6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7:34.226" v="620" actId="14100"/>
        <pc:sldMkLst>
          <pc:docMk/>
          <pc:sldMk cId="1656383220" sldId="274"/>
        </pc:sldMkLst>
        <pc:spChg chg="add mod">
          <ac:chgData name="Sarathy, Chaitra" userId="S::chaitra.sarathy@uhn.ca::50c754c8-643c-4b6b-a26d-0ad5b378d64e" providerId="AD" clId="Web-{880F965A-9930-102C-C99B-9ECADCE3D257}" dt="2023-06-26T15:07:24.288" v="618" actId="14100"/>
          <ac:spMkLst>
            <pc:docMk/>
            <pc:sldMk cId="1656383220" sldId="274"/>
            <ac:spMk id="3" creationId="{FF0C5EC8-A632-C1E0-1077-4BE6E1E918DC}"/>
          </ac:spMkLst>
        </pc:spChg>
        <pc:spChg chg="mod">
          <ac:chgData name="Sarathy, Chaitra" userId="S::chaitra.sarathy@uhn.ca::50c754c8-643c-4b6b-a26d-0ad5b378d64e" providerId="AD" clId="Web-{880F965A-9930-102C-C99B-9ECADCE3D257}" dt="2023-06-26T14:05:54.829" v="306" actId="20577"/>
          <ac:spMkLst>
            <pc:docMk/>
            <pc:sldMk cId="1656383220" sldId="274"/>
            <ac:spMk id="97" creationId="{00000000-0000-0000-0000-000000000000}"/>
          </ac:spMkLst>
        </pc:spChg>
        <pc:picChg chg="add mod">
          <ac:chgData name="Sarathy, Chaitra" userId="S::chaitra.sarathy@uhn.ca::50c754c8-643c-4b6b-a26d-0ad5b378d64e" providerId="AD" clId="Web-{880F965A-9930-102C-C99B-9ECADCE3D257}" dt="2023-06-26T15:07:34.226" v="620" actId="14100"/>
          <ac:picMkLst>
            <pc:docMk/>
            <pc:sldMk cId="1656383220" sldId="274"/>
            <ac:picMk id="4" creationId="{99AF2950-4868-B4A3-3FDE-0EFADD0AB361}"/>
          </ac:picMkLst>
        </pc:picChg>
        <pc:picChg chg="del mod">
          <ac:chgData name="Sarathy, Chaitra" userId="S::chaitra.sarathy@uhn.ca::50c754c8-643c-4b6b-a26d-0ad5b378d64e" providerId="AD" clId="Web-{880F965A-9930-102C-C99B-9ECADCE3D257}" dt="2023-06-26T15:04:30.927" v="611"/>
          <ac:picMkLst>
            <pc:docMk/>
            <pc:sldMk cId="1656383220" sldId="274"/>
            <ac:picMk id="98" creationId="{00000000-0000-0000-0000-000000000000}"/>
          </ac:picMkLst>
        </pc:picChg>
      </pc:sldChg>
      <pc:sldChg chg="addSp delSp modSp add replId addAnim">
        <pc:chgData name="Sarathy, Chaitra" userId="S::chaitra.sarathy@uhn.ca::50c754c8-643c-4b6b-a26d-0ad5b378d64e" providerId="AD" clId="Web-{880F965A-9930-102C-C99B-9ECADCE3D257}" dt="2023-06-26T15:03:46.192" v="610" actId="1076"/>
        <pc:sldMkLst>
          <pc:docMk/>
          <pc:sldMk cId="108128927" sldId="275"/>
        </pc:sldMkLst>
        <pc:spChg chg="add del mod">
          <ac:chgData name="Sarathy, Chaitra" userId="S::chaitra.sarathy@uhn.ca::50c754c8-643c-4b6b-a26d-0ad5b378d64e" providerId="AD" clId="Web-{880F965A-9930-102C-C99B-9ECADCE3D257}" dt="2023-06-26T14:00:35.481" v="285"/>
          <ac:spMkLst>
            <pc:docMk/>
            <pc:sldMk cId="108128927" sldId="275"/>
            <ac:spMk id="3" creationId="{E7BA1744-086D-73AB-3A06-5A823E50B8B8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4:50:26.711" v="605" actId="20577"/>
          <ac:spMkLst>
            <pc:docMk/>
            <pc:sldMk cId="108128927" sldId="275"/>
            <ac:spMk id="5" creationId="{8943ECD6-1263-CE39-8098-FC879BC7816F}"/>
          </ac:spMkLst>
        </pc:spChg>
        <pc:spChg chg="mod">
          <ac:chgData name="Sarathy, Chaitra" userId="S::chaitra.sarathy@uhn.ca::50c754c8-643c-4b6b-a26d-0ad5b378d64e" providerId="AD" clId="Web-{880F965A-9930-102C-C99B-9ECADCE3D257}" dt="2023-06-26T13:15:10.692" v="21" actId="20577"/>
          <ac:spMkLst>
            <pc:docMk/>
            <pc:sldMk cId="108128927" sldId="275"/>
            <ac:spMk id="97" creationId="{00000000-0000-0000-0000-000000000000}"/>
          </ac:spMkLst>
        </pc:spChg>
        <pc:picChg chg="add del mod">
          <ac:chgData name="Sarathy, Chaitra" userId="S::chaitra.sarathy@uhn.ca::50c754c8-643c-4b6b-a26d-0ad5b378d64e" providerId="AD" clId="Web-{880F965A-9930-102C-C99B-9ECADCE3D257}" dt="2023-06-26T14:47:59.959" v="589"/>
          <ac:picMkLst>
            <pc:docMk/>
            <pc:sldMk cId="108128927" sldId="275"/>
            <ac:picMk id="2" creationId="{A68EBB7D-4464-A41F-81A5-C9AF9387C0BB}"/>
          </ac:picMkLst>
        </pc:picChg>
        <pc:picChg chg="add mod">
          <ac:chgData name="Sarathy, Chaitra" userId="S::chaitra.sarathy@uhn.ca::50c754c8-643c-4b6b-a26d-0ad5b378d64e" providerId="AD" clId="Web-{880F965A-9930-102C-C99B-9ECADCE3D257}" dt="2023-06-26T15:03:46.192" v="610" actId="1076"/>
          <ac:picMkLst>
            <pc:docMk/>
            <pc:sldMk cId="108128927" sldId="275"/>
            <ac:picMk id="6" creationId="{806FE718-EACB-A21E-0B4B-9CD8E3E37A7E}"/>
          </ac:picMkLst>
        </pc:picChg>
        <pc:picChg chg="add del mod">
          <ac:chgData name="Sarathy, Chaitra" userId="S::chaitra.sarathy@uhn.ca::50c754c8-643c-4b6b-a26d-0ad5b378d64e" providerId="AD" clId="Web-{880F965A-9930-102C-C99B-9ECADCE3D257}" dt="2023-06-26T15:03:43.207" v="609"/>
          <ac:picMkLst>
            <pc:docMk/>
            <pc:sldMk cId="108128927" sldId="275"/>
            <ac:picMk id="7" creationId="{2F15431D-9C44-036B-DBAA-BA3EF58417DB}"/>
          </ac:picMkLst>
        </pc:picChg>
        <pc:picChg chg="del">
          <ac:chgData name="Sarathy, Chaitra" userId="S::chaitra.sarathy@uhn.ca::50c754c8-643c-4b6b-a26d-0ad5b378d64e" providerId="AD" clId="Web-{880F965A-9930-102C-C99B-9ECADCE3D257}" dt="2023-06-26T13:18:53.101" v="41"/>
          <ac:picMkLst>
            <pc:docMk/>
            <pc:sldMk cId="108128927" sldId="275"/>
            <ac:picMk id="98" creationId="{00000000-0000-0000-0000-000000000000}"/>
          </ac:picMkLst>
        </pc:picChg>
      </pc:sldChg>
      <pc:sldChg chg="new del">
        <pc:chgData name="Sarathy, Chaitra" userId="S::chaitra.sarathy@uhn.ca::50c754c8-643c-4b6b-a26d-0ad5b378d64e" providerId="AD" clId="Web-{880F965A-9930-102C-C99B-9ECADCE3D257}" dt="2023-06-26T13:14:54.348" v="11"/>
        <pc:sldMkLst>
          <pc:docMk/>
          <pc:sldMk cId="1179812668" sldId="275"/>
        </pc:sldMkLst>
      </pc:sldChg>
      <pc:sldChg chg="add ord replId">
        <pc:chgData name="Sarathy, Chaitra" userId="S::chaitra.sarathy@uhn.ca::50c754c8-643c-4b6b-a26d-0ad5b378d64e" providerId="AD" clId="Web-{880F965A-9930-102C-C99B-9ECADCE3D257}" dt="2023-06-26T13:17:06.693" v="40"/>
        <pc:sldMkLst>
          <pc:docMk/>
          <pc:sldMk cId="2880417124" sldId="276"/>
        </pc:sldMkLst>
      </pc:sldChg>
      <pc:sldChg chg="new del">
        <pc:chgData name="Sarathy, Chaitra" userId="S::chaitra.sarathy@uhn.ca::50c754c8-643c-4b6b-a26d-0ad5b378d64e" providerId="AD" clId="Web-{880F965A-9930-102C-C99B-9ECADCE3D257}" dt="2023-06-26T13:15:51.833" v="23"/>
        <pc:sldMkLst>
          <pc:docMk/>
          <pc:sldMk cId="3178252844" sldId="276"/>
        </pc:sldMkLst>
      </pc:sldChg>
      <pc:sldChg chg="addSp delSp modSp add replId delAnim">
        <pc:chgData name="Sarathy, Chaitra" userId="S::chaitra.sarathy@uhn.ca::50c754c8-643c-4b6b-a26d-0ad5b378d64e" providerId="AD" clId="Web-{880F965A-9930-102C-C99B-9ECADCE3D257}" dt="2023-06-26T15:07:47.476" v="621" actId="1076"/>
        <pc:sldMkLst>
          <pc:docMk/>
          <pc:sldMk cId="1538726095" sldId="277"/>
        </pc:sldMkLst>
        <pc:spChg chg="add del mod">
          <ac:chgData name="Sarathy, Chaitra" userId="S::chaitra.sarathy@uhn.ca::50c754c8-643c-4b6b-a26d-0ad5b378d64e" providerId="AD" clId="Web-{880F965A-9930-102C-C99B-9ECADCE3D257}" dt="2023-06-26T14:47:50.225" v="587"/>
          <ac:spMkLst>
            <pc:docMk/>
            <pc:sldMk cId="1538726095" sldId="277"/>
            <ac:spMk id="4" creationId="{4AD6C6CA-481B-65B1-E238-0D80272D53F1}"/>
          </ac:spMkLst>
        </pc:spChg>
        <pc:spChg chg="del">
          <ac:chgData name="Sarathy, Chaitra" userId="S::chaitra.sarathy@uhn.ca::50c754c8-643c-4b6b-a26d-0ad5b378d64e" providerId="AD" clId="Web-{880F965A-9930-102C-C99B-9ECADCE3D257}" dt="2023-06-26T14:47:46.881" v="586"/>
          <ac:spMkLst>
            <pc:docMk/>
            <pc:sldMk cId="1538726095" sldId="277"/>
            <ac:spMk id="5" creationId="{8943ECD6-1263-CE39-8098-FC879BC7816F}"/>
          </ac:spMkLst>
        </pc:spChg>
        <pc:picChg chg="mod">
          <ac:chgData name="Sarathy, Chaitra" userId="S::chaitra.sarathy@uhn.ca::50c754c8-643c-4b6b-a26d-0ad5b378d64e" providerId="AD" clId="Web-{880F965A-9930-102C-C99B-9ECADCE3D257}" dt="2023-06-26T15:07:47.476" v="621" actId="1076"/>
          <ac:picMkLst>
            <pc:docMk/>
            <pc:sldMk cId="1538726095" sldId="277"/>
            <ac:picMk id="2" creationId="{A68EBB7D-4464-A41F-81A5-C9AF9387C0BB}"/>
          </ac:picMkLst>
        </pc:picChg>
      </pc:sldChg>
      <pc:sldChg chg="addSp delSp modSp new">
        <pc:chgData name="Sarathy, Chaitra" userId="S::chaitra.sarathy@uhn.ca::50c754c8-643c-4b6b-a26d-0ad5b378d64e" providerId="AD" clId="Web-{880F965A-9930-102C-C99B-9ECADCE3D257}" dt="2023-06-26T15:33:51.546" v="710"/>
        <pc:sldMkLst>
          <pc:docMk/>
          <pc:sldMk cId="704294462" sldId="278"/>
        </pc:sldMkLst>
        <pc:spChg chg="del">
          <ac:chgData name="Sarathy, Chaitra" userId="S::chaitra.sarathy@uhn.ca::50c754c8-643c-4b6b-a26d-0ad5b378d64e" providerId="AD" clId="Web-{880F965A-9930-102C-C99B-9ECADCE3D257}" dt="2023-06-26T15:26:31.102" v="640"/>
          <ac:spMkLst>
            <pc:docMk/>
            <pc:sldMk cId="704294462" sldId="278"/>
            <ac:spMk id="2" creationId="{45919048-EF24-3C7C-7E8A-643E2FC0B6CC}"/>
          </ac:spMkLst>
        </pc:spChg>
        <pc:spChg chg="del">
          <ac:chgData name="Sarathy, Chaitra" userId="S::chaitra.sarathy@uhn.ca::50c754c8-643c-4b6b-a26d-0ad5b378d64e" providerId="AD" clId="Web-{880F965A-9930-102C-C99B-9ECADCE3D257}" dt="2023-06-26T15:26:31.102" v="639"/>
          <ac:spMkLst>
            <pc:docMk/>
            <pc:sldMk cId="704294462" sldId="278"/>
            <ac:spMk id="3" creationId="{5226C249-B0B0-5E33-CDC2-E6F9A664E53A}"/>
          </ac:spMkLst>
        </pc:spChg>
        <pc:spChg chg="add mod">
          <ac:chgData name="Sarathy, Chaitra" userId="S::chaitra.sarathy@uhn.ca::50c754c8-643c-4b6b-a26d-0ad5b378d64e" providerId="AD" clId="Web-{880F965A-9930-102C-C99B-9ECADCE3D257}" dt="2023-06-26T15:33:43.514" v="706" actId="14100"/>
          <ac:spMkLst>
            <pc:docMk/>
            <pc:sldMk cId="704294462" sldId="278"/>
            <ac:spMk id="7" creationId="{7EFF5BFB-6D40-823E-F4AC-2E27322EB655}"/>
          </ac:spMkLst>
        </pc:spChg>
        <pc:graphicFrameChg chg="add mod modGraphic">
          <ac:chgData name="Sarathy, Chaitra" userId="S::chaitra.sarathy@uhn.ca::50c754c8-643c-4b6b-a26d-0ad5b378d64e" providerId="AD" clId="Web-{880F965A-9930-102C-C99B-9ECADCE3D257}" dt="2023-06-26T15:33:51.546" v="710"/>
          <ac:graphicFrameMkLst>
            <pc:docMk/>
            <pc:sldMk cId="704294462" sldId="278"/>
            <ac:graphicFrameMk id="5" creationId="{193002DF-B804-3A8B-D21A-A00D586F26B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09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41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91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641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3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56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2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05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600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77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30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457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8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076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606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83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65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28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350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896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334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7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03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5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52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6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46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elaw/papers/pca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apers/volume9/vandermaaten08a/vandermaaten08a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3426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1EB722-9C97-1ED0-5A72-30C2E409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45224"/>
              </p:ext>
            </p:extLst>
          </p:nvPr>
        </p:nvGraphicFramePr>
        <p:xfrm>
          <a:off x="482723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06664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F1EB722-9C97-1ED0-5A72-30C2E4093DB8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Cell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1E9C8B8-46AA-4DD8-486E-E9E690FF07EE}"/>
              </a:ext>
            </a:extLst>
          </p:cNvPr>
          <p:cNvGraphicFramePr>
            <a:graphicFrameLocks noGrp="1"/>
          </p:cNvGraphicFramePr>
          <p:nvPr/>
        </p:nvGraphicFramePr>
        <p:xfrm>
          <a:off x="6432808" y="4400663"/>
          <a:ext cx="5544000" cy="1407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9" name="Google Shape;105;p6">
            <a:extLst>
              <a:ext uri="{FF2B5EF4-FFF2-40B4-BE49-F238E27FC236}">
                <a16:creationId xmlns:a16="http://schemas.microsoft.com/office/drawing/2014/main" id="{02DEF5E0-FF17-EA4A-1936-A8C4A5ECE02C}"/>
              </a:ext>
            </a:extLst>
          </p:cNvPr>
          <p:cNvSpPr txBox="1">
            <a:spLocks/>
          </p:cNvSpPr>
          <p:nvPr/>
        </p:nvSpPr>
        <p:spPr>
          <a:xfrm>
            <a:off x="482722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Other biological data</a:t>
            </a:r>
            <a:endParaRPr lang="en" sz="1500" dirty="0"/>
          </a:p>
        </p:txBody>
      </p:sp>
      <p:sp>
        <p:nvSpPr>
          <p:cNvPr id="10" name="Google Shape;105;p6">
            <a:extLst>
              <a:ext uri="{FF2B5EF4-FFF2-40B4-BE49-F238E27FC236}">
                <a16:creationId xmlns:a16="http://schemas.microsoft.com/office/drawing/2014/main" id="{0B7EA9C3-6FFB-25AF-DD6C-C43AE11AA2C4}"/>
              </a:ext>
            </a:extLst>
          </p:cNvPr>
          <p:cNvSpPr txBox="1">
            <a:spLocks/>
          </p:cNvSpPr>
          <p:nvPr/>
        </p:nvSpPr>
        <p:spPr>
          <a:xfrm>
            <a:off x="6432808" y="384436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Non-</a:t>
            </a:r>
            <a:r>
              <a:rPr lang="en-CA" sz="1500" dirty="0" err="1"/>
              <a:t>omic</a:t>
            </a:r>
            <a:r>
              <a:rPr lang="en-CA" sz="1500" dirty="0"/>
              <a:t>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221122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7B7E63EA-A03A-8720-B187-05AA61E74C62}"/>
              </a:ext>
            </a:extLst>
          </p:cNvPr>
          <p:cNvSpPr txBox="1">
            <a:spLocks/>
          </p:cNvSpPr>
          <p:nvPr/>
        </p:nvSpPr>
        <p:spPr>
          <a:xfrm>
            <a:off x="2743095" y="4280071"/>
            <a:ext cx="6705808" cy="86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400" dirty="0"/>
              <a:t>How to visualise differences in samples?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4942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07808"/>
              </p:ext>
            </p:extLst>
          </p:nvPr>
        </p:nvGraphicFramePr>
        <p:xfrm>
          <a:off x="482723" y="2028217"/>
          <a:ext cx="5544000" cy="889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250349" y="2503251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11115472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10322076" y="23930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9834586" y="2393002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7334578" y="241245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7762556" y="24124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8127974" y="241245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834586" y="2594039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332165" y="19913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9EB90A3D-CE2D-7B4F-D518-8F930D351A06}"/>
              </a:ext>
            </a:extLst>
          </p:cNvPr>
          <p:cNvSpPr txBox="1">
            <a:spLocks/>
          </p:cNvSpPr>
          <p:nvPr/>
        </p:nvSpPr>
        <p:spPr>
          <a:xfrm>
            <a:off x="8572626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number line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082CBD79-B5CE-243F-3A6B-597B98041D84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9" name="Google Shape;105;p6">
            <a:extLst>
              <a:ext uri="{FF2B5EF4-FFF2-40B4-BE49-F238E27FC236}">
                <a16:creationId xmlns:a16="http://schemas.microsoft.com/office/drawing/2014/main" id="{A082504E-E507-5161-1D97-3DD1535A9DAE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4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2D73F119-24AA-D23E-B1B7-D578D0ABC5AD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21653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9369141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959164" y="450238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607205" y="5000586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661501" y="2626758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984699" y="2759365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320749" y="2850157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166263" y="216341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7593825" y="419213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two dimensional </a:t>
            </a:r>
            <a:r>
              <a:rPr lang="en-CA" sz="1500" b="1" dirty="0" err="1">
                <a:solidFill>
                  <a:srgbClr val="00B050"/>
                </a:solidFill>
              </a:rPr>
              <a:t>xy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9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96391"/>
              </p:ext>
            </p:extLst>
          </p:nvPr>
        </p:nvGraphicFramePr>
        <p:xfrm>
          <a:off x="482723" y="2028217"/>
          <a:ext cx="5544000" cy="1630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F3CC89-2907-63B5-5E4B-901309EC0894}"/>
              </a:ext>
            </a:extLst>
          </p:cNvPr>
          <p:cNvCxnSpPr/>
          <p:nvPr/>
        </p:nvCxnSpPr>
        <p:spPr>
          <a:xfrm>
            <a:off x="7438410" y="5480014"/>
            <a:ext cx="42477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9ACA8E-E221-BCA7-5677-93C2021B8C19}"/>
              </a:ext>
            </a:extLst>
          </p:cNvPr>
          <p:cNvSpPr/>
          <p:nvPr/>
        </p:nvSpPr>
        <p:spPr>
          <a:xfrm>
            <a:off x="7691476" y="29031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067F5-B359-8AD0-5A2A-C85733160244}"/>
              </a:ext>
            </a:extLst>
          </p:cNvPr>
          <p:cNvSpPr/>
          <p:nvPr/>
        </p:nvSpPr>
        <p:spPr>
          <a:xfrm>
            <a:off x="8220852" y="3026401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EE094-0C68-D347-E221-A19D717AF261}"/>
              </a:ext>
            </a:extLst>
          </p:cNvPr>
          <p:cNvSpPr/>
          <p:nvPr/>
        </p:nvSpPr>
        <p:spPr>
          <a:xfrm>
            <a:off x="8051220" y="3409703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51D816-94E6-26D2-DB64-F20DC4FD8597}"/>
              </a:ext>
            </a:extLst>
          </p:cNvPr>
          <p:cNvSpPr/>
          <p:nvPr/>
        </p:nvSpPr>
        <p:spPr>
          <a:xfrm>
            <a:off x="10536844" y="3805570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07D64-14C1-F1AA-6078-DB4FB772FDBE}"/>
              </a:ext>
            </a:extLst>
          </p:cNvPr>
          <p:cNvSpPr/>
          <p:nvPr/>
        </p:nvSpPr>
        <p:spPr>
          <a:xfrm>
            <a:off x="10255712" y="3744924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E688B1-00A7-175A-6ACB-2905F3AE284E}"/>
              </a:ext>
            </a:extLst>
          </p:cNvPr>
          <p:cNvSpPr/>
          <p:nvPr/>
        </p:nvSpPr>
        <p:spPr>
          <a:xfrm>
            <a:off x="10280820" y="4101339"/>
            <a:ext cx="181583" cy="181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Google Shape;105;p6">
            <a:extLst>
              <a:ext uri="{FF2B5EF4-FFF2-40B4-BE49-F238E27FC236}">
                <a16:creationId xmlns:a16="http://schemas.microsoft.com/office/drawing/2014/main" id="{8784DCF9-800B-DB48-5AE0-08D4D8B4925D}"/>
              </a:ext>
            </a:extLst>
          </p:cNvPr>
          <p:cNvSpPr txBox="1">
            <a:spLocks/>
          </p:cNvSpPr>
          <p:nvPr/>
        </p:nvSpPr>
        <p:spPr>
          <a:xfrm>
            <a:off x="9060351" y="3871377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1,2,3</a:t>
            </a:r>
            <a:endParaRPr lang="en" sz="1500" dirty="0"/>
          </a:p>
        </p:txBody>
      </p:sp>
      <p:sp>
        <p:nvSpPr>
          <p:cNvPr id="16" name="Google Shape;105;p6">
            <a:extLst>
              <a:ext uri="{FF2B5EF4-FFF2-40B4-BE49-F238E27FC236}">
                <a16:creationId xmlns:a16="http://schemas.microsoft.com/office/drawing/2014/main" id="{9A9783FE-30F9-425C-6A67-51935053C698}"/>
              </a:ext>
            </a:extLst>
          </p:cNvPr>
          <p:cNvSpPr txBox="1">
            <a:spLocks/>
          </p:cNvSpPr>
          <p:nvPr/>
        </p:nvSpPr>
        <p:spPr>
          <a:xfrm>
            <a:off x="8021757" y="2500304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Mice 4,5,6</a:t>
            </a:r>
            <a:endParaRPr lang="en" sz="1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EC612EE-9C0F-714E-44D8-8E0E1467458F}"/>
              </a:ext>
            </a:extLst>
          </p:cNvPr>
          <p:cNvCxnSpPr>
            <a:cxnSpLocks/>
          </p:cNvCxnSpPr>
          <p:nvPr/>
        </p:nvCxnSpPr>
        <p:spPr>
          <a:xfrm flipV="1">
            <a:off x="7438410" y="2163411"/>
            <a:ext cx="0" cy="3316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105;p6">
            <a:extLst>
              <a:ext uri="{FF2B5EF4-FFF2-40B4-BE49-F238E27FC236}">
                <a16:creationId xmlns:a16="http://schemas.microsoft.com/office/drawing/2014/main" id="{7EFBAD34-B2A6-4E43-A5FA-DF02177AD4C2}"/>
              </a:ext>
            </a:extLst>
          </p:cNvPr>
          <p:cNvSpPr txBox="1">
            <a:spLocks/>
          </p:cNvSpPr>
          <p:nvPr/>
        </p:nvSpPr>
        <p:spPr>
          <a:xfrm>
            <a:off x="10536844" y="5480012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1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4420767F-816E-010F-54BE-7895F6FFD826}"/>
              </a:ext>
            </a:extLst>
          </p:cNvPr>
          <p:cNvSpPr txBox="1">
            <a:spLocks/>
          </p:cNvSpPr>
          <p:nvPr/>
        </p:nvSpPr>
        <p:spPr>
          <a:xfrm>
            <a:off x="6410840" y="199628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2</a:t>
            </a:r>
            <a:endParaRPr lang="en" sz="1500" dirty="0"/>
          </a:p>
        </p:txBody>
      </p:sp>
      <p:sp>
        <p:nvSpPr>
          <p:cNvPr id="18" name="Google Shape;105;p6">
            <a:extLst>
              <a:ext uri="{FF2B5EF4-FFF2-40B4-BE49-F238E27FC236}">
                <a16:creationId xmlns:a16="http://schemas.microsoft.com/office/drawing/2014/main" id="{D2291372-A250-2882-4CA1-04F3C71CAA27}"/>
              </a:ext>
            </a:extLst>
          </p:cNvPr>
          <p:cNvSpPr txBox="1">
            <a:spLocks/>
          </p:cNvSpPr>
          <p:nvPr/>
        </p:nvSpPr>
        <p:spPr>
          <a:xfrm>
            <a:off x="7782268" y="1377986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>
                <a:solidFill>
                  <a:srgbClr val="00B050"/>
                </a:solidFill>
              </a:rPr>
              <a:t>Plot on three dimensional </a:t>
            </a:r>
            <a:r>
              <a:rPr lang="en-CA" sz="1500" b="1" dirty="0" err="1">
                <a:solidFill>
                  <a:srgbClr val="00B050"/>
                </a:solidFill>
              </a:rPr>
              <a:t>xyz</a:t>
            </a:r>
            <a:r>
              <a:rPr lang="en-CA" sz="1500" b="1" dirty="0">
                <a:solidFill>
                  <a:srgbClr val="00B050"/>
                </a:solidFill>
              </a:rPr>
              <a:t> axis</a:t>
            </a:r>
            <a:endParaRPr lang="en" sz="1500" b="1" dirty="0">
              <a:solidFill>
                <a:srgbClr val="00B05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6E3C9343-97DE-0B56-0CF5-FB2ABC5CF541}"/>
              </a:ext>
            </a:extLst>
          </p:cNvPr>
          <p:cNvSpPr txBox="1">
            <a:spLocks/>
          </p:cNvSpPr>
          <p:nvPr/>
        </p:nvSpPr>
        <p:spPr>
          <a:xfrm>
            <a:off x="10087426" y="4532343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X- axis: one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17" name="Google Shape;105;p6">
            <a:extLst>
              <a:ext uri="{FF2B5EF4-FFF2-40B4-BE49-F238E27FC236}">
                <a16:creationId xmlns:a16="http://schemas.microsoft.com/office/drawing/2014/main" id="{AEA64724-206F-EBA5-C2ED-9ED9D58A7B6C}"/>
              </a:ext>
            </a:extLst>
          </p:cNvPr>
          <p:cNvSpPr txBox="1">
            <a:spLocks/>
          </p:cNvSpPr>
          <p:nvPr/>
        </p:nvSpPr>
        <p:spPr>
          <a:xfrm>
            <a:off x="6335517" y="2289754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Y- axis: second dimension</a:t>
            </a:r>
            <a:endParaRPr lang="en" sz="15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31C8CD-50CF-E45B-051B-5A49517D986F}"/>
              </a:ext>
            </a:extLst>
          </p:cNvPr>
          <p:cNvCxnSpPr>
            <a:cxnSpLocks/>
          </p:cNvCxnSpPr>
          <p:nvPr/>
        </p:nvCxnSpPr>
        <p:spPr>
          <a:xfrm flipV="1">
            <a:off x="7438410" y="4192131"/>
            <a:ext cx="3404674" cy="1287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105;p6">
            <a:extLst>
              <a:ext uri="{FF2B5EF4-FFF2-40B4-BE49-F238E27FC236}">
                <a16:creationId xmlns:a16="http://schemas.microsoft.com/office/drawing/2014/main" id="{8ED11E29-9553-37D7-D433-93915686EAD7}"/>
              </a:ext>
            </a:extLst>
          </p:cNvPr>
          <p:cNvSpPr txBox="1">
            <a:spLocks/>
          </p:cNvSpPr>
          <p:nvPr/>
        </p:nvSpPr>
        <p:spPr>
          <a:xfrm>
            <a:off x="10835220" y="403330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Gene 3</a:t>
            </a:r>
            <a:endParaRPr lang="en" sz="1500" dirty="0"/>
          </a:p>
        </p:txBody>
      </p:sp>
      <p:sp>
        <p:nvSpPr>
          <p:cNvPr id="25" name="Google Shape;105;p6">
            <a:extLst>
              <a:ext uri="{FF2B5EF4-FFF2-40B4-BE49-F238E27FC236}">
                <a16:creationId xmlns:a16="http://schemas.microsoft.com/office/drawing/2014/main" id="{97F584F9-62DB-8AF8-7427-A11433FFD7E3}"/>
              </a:ext>
            </a:extLst>
          </p:cNvPr>
          <p:cNvSpPr txBox="1">
            <a:spLocks/>
          </p:cNvSpPr>
          <p:nvPr/>
        </p:nvSpPr>
        <p:spPr>
          <a:xfrm>
            <a:off x="10748491" y="3108182"/>
            <a:ext cx="1976127" cy="91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Z- axis: third dimension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0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32762"/>
              </p:ext>
            </p:extLst>
          </p:nvPr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0" name="Google Shape;105;p6">
            <a:extLst>
              <a:ext uri="{FF2B5EF4-FFF2-40B4-BE49-F238E27FC236}">
                <a16:creationId xmlns:a16="http://schemas.microsoft.com/office/drawing/2014/main" id="{399361F7-7A7F-D29C-D8FE-5A93B373557C}"/>
              </a:ext>
            </a:extLst>
          </p:cNvPr>
          <p:cNvSpPr txBox="1">
            <a:spLocks/>
          </p:cNvSpPr>
          <p:nvPr/>
        </p:nvSpPr>
        <p:spPr>
          <a:xfrm>
            <a:off x="7315341" y="3602378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four dimensions</a:t>
            </a:r>
            <a:endParaRPr lang="en" sz="1500" b="1" dirty="0"/>
          </a:p>
        </p:txBody>
      </p:sp>
      <p:sp>
        <p:nvSpPr>
          <p:cNvPr id="21" name="Google Shape;105;p6">
            <a:extLst>
              <a:ext uri="{FF2B5EF4-FFF2-40B4-BE49-F238E27FC236}">
                <a16:creationId xmlns:a16="http://schemas.microsoft.com/office/drawing/2014/main" id="{34241100-C1CA-BCDE-0F64-E819F84AF920}"/>
              </a:ext>
            </a:extLst>
          </p:cNvPr>
          <p:cNvSpPr txBox="1">
            <a:spLocks/>
          </p:cNvSpPr>
          <p:nvPr/>
        </p:nvSpPr>
        <p:spPr>
          <a:xfrm>
            <a:off x="7315340" y="4796731"/>
            <a:ext cx="4348333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b="1" dirty="0"/>
              <a:t>Plot on 10000 dimensions</a:t>
            </a:r>
            <a:endParaRPr lang="en" sz="15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15C0B2-EA33-4688-2F35-F2E78ECF0789}"/>
              </a:ext>
            </a:extLst>
          </p:cNvPr>
          <p:cNvSpPr/>
          <p:nvPr/>
        </p:nvSpPr>
        <p:spPr>
          <a:xfrm>
            <a:off x="5914417" y="3843721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E33A48F-F3DF-4489-32F6-6C30374C787F}"/>
              </a:ext>
            </a:extLst>
          </p:cNvPr>
          <p:cNvSpPr/>
          <p:nvPr/>
        </p:nvSpPr>
        <p:spPr>
          <a:xfrm>
            <a:off x="5914416" y="501116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3364502" y="5551880"/>
            <a:ext cx="5462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</a:rPr>
              <a:t>Dimensionality reduction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16189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3251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4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229351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26" name="Google Shape;105;p6">
            <a:extLst>
              <a:ext uri="{FF2B5EF4-FFF2-40B4-BE49-F238E27FC236}">
                <a16:creationId xmlns:a16="http://schemas.microsoft.com/office/drawing/2014/main" id="{8FB143D5-1DFC-2840-AA9F-10AC14CFE432}"/>
              </a:ext>
            </a:extLst>
          </p:cNvPr>
          <p:cNvSpPr txBox="1">
            <a:spLocks/>
          </p:cNvSpPr>
          <p:nvPr/>
        </p:nvSpPr>
        <p:spPr>
          <a:xfrm>
            <a:off x="5262247" y="157837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7" name="Google Shape;105;p6">
            <a:extLst>
              <a:ext uri="{FF2B5EF4-FFF2-40B4-BE49-F238E27FC236}">
                <a16:creationId xmlns:a16="http://schemas.microsoft.com/office/drawing/2014/main" id="{DA7B4496-FCA1-8AE2-7FEC-00AF7A0539D3}"/>
              </a:ext>
            </a:extLst>
          </p:cNvPr>
          <p:cNvSpPr txBox="1">
            <a:spLocks/>
          </p:cNvSpPr>
          <p:nvPr/>
        </p:nvSpPr>
        <p:spPr>
          <a:xfrm>
            <a:off x="1131234" y="4714780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6B287-C488-5E61-56C4-3F8D319690A3}"/>
              </a:ext>
            </a:extLst>
          </p:cNvPr>
          <p:cNvSpPr txBox="1"/>
          <p:nvPr/>
        </p:nvSpPr>
        <p:spPr>
          <a:xfrm>
            <a:off x="6548128" y="2603454"/>
            <a:ext cx="4777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Dimensionality reduction: </a:t>
            </a:r>
            <a:r>
              <a:rPr lang="en" sz="2000" dirty="0">
                <a:latin typeface="Verdana" panose="020B0604030504040204" pitchFamily="34" charset="0"/>
                <a:ea typeface="Verdana" panose="020B0604030504040204" pitchFamily="34" charset="0"/>
              </a:rPr>
              <a:t>transform data to a few new variables which explain most of the differences in observations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608564CE-E7A8-AB9E-8E52-C600D0140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49" y="1529406"/>
            <a:ext cx="7629525" cy="43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Most widely used method for dimension reduction</a:t>
            </a:r>
            <a:endParaRPr lang="en-US" sz="15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500" dirty="0"/>
              <a:t>One step in analysis pipeline (Refer flowchart in Module 1)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" sz="1200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65638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9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7B99C-55DE-A720-0A27-F6E648751D10}"/>
              </a:ext>
            </a:extLst>
          </p:cNvPr>
          <p:cNvCxnSpPr/>
          <p:nvPr/>
        </p:nvCxnSpPr>
        <p:spPr>
          <a:xfrm>
            <a:off x="6720225" y="4053489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4DE2CA-DF6E-2CB8-504A-94395EFEC6F6}"/>
              </a:ext>
            </a:extLst>
          </p:cNvPr>
          <p:cNvCxnSpPr>
            <a:cxnSpLocks/>
          </p:cNvCxnSpPr>
          <p:nvPr/>
        </p:nvCxnSpPr>
        <p:spPr>
          <a:xfrm flipV="1">
            <a:off x="8510925" y="1765586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E3AB68-43EF-B700-F1B1-3C755F9581A4}"/>
              </a:ext>
            </a:extLst>
          </p:cNvPr>
          <p:cNvSpPr/>
          <p:nvPr/>
        </p:nvSpPr>
        <p:spPr>
          <a:xfrm>
            <a:off x="8467672" y="32897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B99C4-4911-A113-BAB7-D2473234AE5B}"/>
              </a:ext>
            </a:extLst>
          </p:cNvPr>
          <p:cNvSpPr/>
          <p:nvPr/>
        </p:nvSpPr>
        <p:spPr>
          <a:xfrm>
            <a:off x="8700466" y="34832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24426-577C-8AEC-F907-2A7D1AA06CB3}"/>
              </a:ext>
            </a:extLst>
          </p:cNvPr>
          <p:cNvSpPr/>
          <p:nvPr/>
        </p:nvSpPr>
        <p:spPr>
          <a:xfrm>
            <a:off x="8488228" y="371322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3326C-2030-7DB7-12E4-51FD7440055D}"/>
              </a:ext>
            </a:extLst>
          </p:cNvPr>
          <p:cNvSpPr/>
          <p:nvPr/>
        </p:nvSpPr>
        <p:spPr>
          <a:xfrm>
            <a:off x="8873698" y="37344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C28727-688F-7A11-859F-53B1528D9D6D}"/>
              </a:ext>
            </a:extLst>
          </p:cNvPr>
          <p:cNvSpPr/>
          <p:nvPr/>
        </p:nvSpPr>
        <p:spPr>
          <a:xfrm>
            <a:off x="8286090" y="372960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47715-55C6-DFC6-3D51-C37CC9D7D167}"/>
              </a:ext>
            </a:extLst>
          </p:cNvPr>
          <p:cNvSpPr/>
          <p:nvPr/>
        </p:nvSpPr>
        <p:spPr>
          <a:xfrm>
            <a:off x="8576009" y="39458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98784B-D011-9078-7523-5081417E2CE9}"/>
              </a:ext>
            </a:extLst>
          </p:cNvPr>
          <p:cNvSpPr/>
          <p:nvPr/>
        </p:nvSpPr>
        <p:spPr>
          <a:xfrm>
            <a:off x="8348625" y="401023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6A2C9E-2650-6949-E824-B40AF2505D7C}"/>
              </a:ext>
            </a:extLst>
          </p:cNvPr>
          <p:cNvSpPr/>
          <p:nvPr/>
        </p:nvSpPr>
        <p:spPr>
          <a:xfrm>
            <a:off x="8586720" y="417225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385FE9-3514-0B83-4918-30B4B3DEBCF6}"/>
              </a:ext>
            </a:extLst>
          </p:cNvPr>
          <p:cNvSpPr/>
          <p:nvPr/>
        </p:nvSpPr>
        <p:spPr>
          <a:xfrm>
            <a:off x="7885665" y="411823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115502-7CFB-C7D3-7AAE-901E6896F082}"/>
              </a:ext>
            </a:extLst>
          </p:cNvPr>
          <p:cNvSpPr/>
          <p:nvPr/>
        </p:nvSpPr>
        <p:spPr>
          <a:xfrm>
            <a:off x="8183470" y="40871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311C3-124B-F842-1319-3D108C579059}"/>
              </a:ext>
            </a:extLst>
          </p:cNvPr>
          <p:cNvSpPr/>
          <p:nvPr/>
        </p:nvSpPr>
        <p:spPr>
          <a:xfrm>
            <a:off x="8001821" y="423828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A20352-72D4-D058-0B53-2E98C0A4CA10}"/>
              </a:ext>
            </a:extLst>
          </p:cNvPr>
          <p:cNvSpPr/>
          <p:nvPr/>
        </p:nvSpPr>
        <p:spPr>
          <a:xfrm>
            <a:off x="8131580" y="421493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3BB68B-6319-B30F-25B7-7628E13955E5}"/>
              </a:ext>
            </a:extLst>
          </p:cNvPr>
          <p:cNvSpPr/>
          <p:nvPr/>
        </p:nvSpPr>
        <p:spPr>
          <a:xfrm>
            <a:off x="7701980" y="435598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951181-592E-AC38-7B4A-70B6D2B004FD}"/>
              </a:ext>
            </a:extLst>
          </p:cNvPr>
          <p:cNvSpPr/>
          <p:nvPr/>
        </p:nvSpPr>
        <p:spPr>
          <a:xfrm>
            <a:off x="7855480" y="44628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E601BB-83D6-F489-2F0B-23C8D06B3B60}"/>
              </a:ext>
            </a:extLst>
          </p:cNvPr>
          <p:cNvSpPr/>
          <p:nvPr/>
        </p:nvSpPr>
        <p:spPr>
          <a:xfrm>
            <a:off x="7450051" y="45828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7DF2-AA58-016C-94BD-44BCE4883728}"/>
              </a:ext>
            </a:extLst>
          </p:cNvPr>
          <p:cNvSpPr/>
          <p:nvPr/>
        </p:nvSpPr>
        <p:spPr>
          <a:xfrm>
            <a:off x="8158415" y="463691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3B8C3A-70C3-9714-D5C5-C5AE5737D3A9}"/>
              </a:ext>
            </a:extLst>
          </p:cNvPr>
          <p:cNvSpPr/>
          <p:nvPr/>
        </p:nvSpPr>
        <p:spPr>
          <a:xfrm>
            <a:off x="9571800" y="27913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FEB0B-8555-D1FE-D104-BB5E872F4ADA}"/>
              </a:ext>
            </a:extLst>
          </p:cNvPr>
          <p:cNvSpPr/>
          <p:nvPr/>
        </p:nvSpPr>
        <p:spPr>
          <a:xfrm>
            <a:off x="9415251" y="31080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2E5754-8BCD-4438-9E0B-E25FF0E9F5CA}"/>
              </a:ext>
            </a:extLst>
          </p:cNvPr>
          <p:cNvSpPr/>
          <p:nvPr/>
        </p:nvSpPr>
        <p:spPr>
          <a:xfrm>
            <a:off x="9020030" y="312751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EB33C4-9334-F524-9B1C-4A7F037DEC2A}"/>
              </a:ext>
            </a:extLst>
          </p:cNvPr>
          <p:cNvSpPr/>
          <p:nvPr/>
        </p:nvSpPr>
        <p:spPr>
          <a:xfrm>
            <a:off x="9247363" y="32140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F3B5BD-3D45-5A9E-6187-68663486368B}"/>
              </a:ext>
            </a:extLst>
          </p:cNvPr>
          <p:cNvSpPr/>
          <p:nvPr/>
        </p:nvSpPr>
        <p:spPr>
          <a:xfrm>
            <a:off x="8749444" y="3089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3E11A2-26B8-DC28-11E2-B047CD2E9432}"/>
              </a:ext>
            </a:extLst>
          </p:cNvPr>
          <p:cNvSpPr/>
          <p:nvPr/>
        </p:nvSpPr>
        <p:spPr>
          <a:xfrm>
            <a:off x="9409483" y="33943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AEAA81-58E8-49E1-2E72-8FD111624F0F}"/>
              </a:ext>
            </a:extLst>
          </p:cNvPr>
          <p:cNvSpPr/>
          <p:nvPr/>
        </p:nvSpPr>
        <p:spPr>
          <a:xfrm>
            <a:off x="8956429" y="337596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E4DA8B-5063-CD74-D219-0D24527A2F52}"/>
              </a:ext>
            </a:extLst>
          </p:cNvPr>
          <p:cNvSpPr/>
          <p:nvPr/>
        </p:nvSpPr>
        <p:spPr>
          <a:xfrm>
            <a:off x="9149525" y="35143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Google Shape;105;p6">
            <a:extLst>
              <a:ext uri="{FF2B5EF4-FFF2-40B4-BE49-F238E27FC236}">
                <a16:creationId xmlns:a16="http://schemas.microsoft.com/office/drawing/2014/main" id="{3CFB0AD0-8C0F-C226-C8A8-970269480D2C}"/>
              </a:ext>
            </a:extLst>
          </p:cNvPr>
          <p:cNvSpPr txBox="1">
            <a:spLocks/>
          </p:cNvSpPr>
          <p:nvPr/>
        </p:nvSpPr>
        <p:spPr>
          <a:xfrm>
            <a:off x="10113059" y="406010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58" name="Google Shape;105;p6">
            <a:extLst>
              <a:ext uri="{FF2B5EF4-FFF2-40B4-BE49-F238E27FC236}">
                <a16:creationId xmlns:a16="http://schemas.microsoft.com/office/drawing/2014/main" id="{DAD45BCE-C03F-7836-1049-2B05E2B0A4BF}"/>
              </a:ext>
            </a:extLst>
          </p:cNvPr>
          <p:cNvSpPr txBox="1">
            <a:spLocks/>
          </p:cNvSpPr>
          <p:nvPr/>
        </p:nvSpPr>
        <p:spPr>
          <a:xfrm>
            <a:off x="7132012" y="166059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05A88-8A99-E49F-73F2-4831DAB95504}"/>
              </a:ext>
            </a:extLst>
          </p:cNvPr>
          <p:cNvCxnSpPr/>
          <p:nvPr/>
        </p:nvCxnSpPr>
        <p:spPr>
          <a:xfrm rot="18900000">
            <a:off x="6637328" y="3821160"/>
            <a:ext cx="4247745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3796A5-7669-ECF9-3DF3-E128DC3399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90" y="2973426"/>
            <a:ext cx="1343285" cy="13432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05;p6">
            <a:extLst>
              <a:ext uri="{FF2B5EF4-FFF2-40B4-BE49-F238E27FC236}">
                <a16:creationId xmlns:a16="http://schemas.microsoft.com/office/drawing/2014/main" id="{BA3265D8-E815-0E8A-7AB7-B8296C7921FB}"/>
              </a:ext>
            </a:extLst>
          </p:cNvPr>
          <p:cNvSpPr txBox="1">
            <a:spLocks/>
          </p:cNvSpPr>
          <p:nvPr/>
        </p:nvSpPr>
        <p:spPr>
          <a:xfrm>
            <a:off x="10300511" y="184722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1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4" name="Google Shape;105;p6">
            <a:extLst>
              <a:ext uri="{FF2B5EF4-FFF2-40B4-BE49-F238E27FC236}">
                <a16:creationId xmlns:a16="http://schemas.microsoft.com/office/drawing/2014/main" id="{A9559BA4-3E6C-0319-1B3B-92FC09653F6C}"/>
              </a:ext>
            </a:extLst>
          </p:cNvPr>
          <p:cNvSpPr txBox="1">
            <a:spLocks/>
          </p:cNvSpPr>
          <p:nvPr/>
        </p:nvSpPr>
        <p:spPr>
          <a:xfrm>
            <a:off x="6794467" y="2703736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2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6D459-DAF7-DB4F-9C0F-0CB774125271}"/>
              </a:ext>
            </a:extLst>
          </p:cNvPr>
          <p:cNvSpPr txBox="1"/>
          <p:nvPr/>
        </p:nvSpPr>
        <p:spPr>
          <a:xfrm>
            <a:off x="170835" y="5298444"/>
            <a:ext cx="9400965" cy="101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into newer axes or dimensions – Principal Components (PC1, PC2, etc)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400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2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205645-6738-28B0-231B-293A9BEB7AC1}"/>
              </a:ext>
            </a:extLst>
          </p:cNvPr>
          <p:cNvCxnSpPr/>
          <p:nvPr/>
        </p:nvCxnSpPr>
        <p:spPr>
          <a:xfrm>
            <a:off x="170835" y="4058602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200FF-521C-28E3-46CD-4A453F4D9A55}"/>
              </a:ext>
            </a:extLst>
          </p:cNvPr>
          <p:cNvCxnSpPr>
            <a:cxnSpLocks/>
          </p:cNvCxnSpPr>
          <p:nvPr/>
        </p:nvCxnSpPr>
        <p:spPr>
          <a:xfrm flipV="1">
            <a:off x="1961535" y="1770699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59BA83-E9B3-E594-3655-A2DDD048599C}"/>
              </a:ext>
            </a:extLst>
          </p:cNvPr>
          <p:cNvSpPr/>
          <p:nvPr/>
        </p:nvSpPr>
        <p:spPr>
          <a:xfrm>
            <a:off x="1918282" y="329484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16B2E5-0BB3-FB80-E2E0-41853D3D3235}"/>
              </a:ext>
            </a:extLst>
          </p:cNvPr>
          <p:cNvSpPr/>
          <p:nvPr/>
        </p:nvSpPr>
        <p:spPr>
          <a:xfrm>
            <a:off x="2151076" y="34883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F40AB-DAF7-A7AA-A9C1-BC6ACDCAF534}"/>
              </a:ext>
            </a:extLst>
          </p:cNvPr>
          <p:cNvSpPr/>
          <p:nvPr/>
        </p:nvSpPr>
        <p:spPr>
          <a:xfrm>
            <a:off x="1938838" y="371833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E7045C-7875-3F4B-DE16-F8E752355E99}"/>
              </a:ext>
            </a:extLst>
          </p:cNvPr>
          <p:cNvSpPr/>
          <p:nvPr/>
        </p:nvSpPr>
        <p:spPr>
          <a:xfrm>
            <a:off x="2324308" y="37396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07CA-8904-A544-1306-7C2A2F60EE33}"/>
              </a:ext>
            </a:extLst>
          </p:cNvPr>
          <p:cNvSpPr/>
          <p:nvPr/>
        </p:nvSpPr>
        <p:spPr>
          <a:xfrm>
            <a:off x="1736700" y="373471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568768-290B-D3FA-F00F-3B8B18779670}"/>
              </a:ext>
            </a:extLst>
          </p:cNvPr>
          <p:cNvSpPr/>
          <p:nvPr/>
        </p:nvSpPr>
        <p:spPr>
          <a:xfrm>
            <a:off x="2026619" y="395098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C977C8-4D9E-4D6F-3CF2-46B16179EA4C}"/>
              </a:ext>
            </a:extLst>
          </p:cNvPr>
          <p:cNvSpPr/>
          <p:nvPr/>
        </p:nvSpPr>
        <p:spPr>
          <a:xfrm>
            <a:off x="1799235" y="401534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6C1B4-5ED3-8668-D07A-ED283CA2D79D}"/>
              </a:ext>
            </a:extLst>
          </p:cNvPr>
          <p:cNvSpPr/>
          <p:nvPr/>
        </p:nvSpPr>
        <p:spPr>
          <a:xfrm>
            <a:off x="2037330" y="41773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0E06E-E0E4-8373-46B4-A65D0987F034}"/>
              </a:ext>
            </a:extLst>
          </p:cNvPr>
          <p:cNvSpPr/>
          <p:nvPr/>
        </p:nvSpPr>
        <p:spPr>
          <a:xfrm>
            <a:off x="1336275" y="412334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965160-CBAD-E626-CA57-37771EA8AF15}"/>
              </a:ext>
            </a:extLst>
          </p:cNvPr>
          <p:cNvSpPr/>
          <p:nvPr/>
        </p:nvSpPr>
        <p:spPr>
          <a:xfrm>
            <a:off x="1634080" y="40922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46AFC1-6DA5-C2C8-36CF-81B749D74845}"/>
              </a:ext>
            </a:extLst>
          </p:cNvPr>
          <p:cNvSpPr/>
          <p:nvPr/>
        </p:nvSpPr>
        <p:spPr>
          <a:xfrm>
            <a:off x="1452431" y="424339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5478B-1068-F6FF-1A51-30491725D6C4}"/>
              </a:ext>
            </a:extLst>
          </p:cNvPr>
          <p:cNvSpPr/>
          <p:nvPr/>
        </p:nvSpPr>
        <p:spPr>
          <a:xfrm>
            <a:off x="1582190" y="422005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8D736C-184F-AE7B-84BF-9A39F3CA7E9F}"/>
              </a:ext>
            </a:extLst>
          </p:cNvPr>
          <p:cNvSpPr/>
          <p:nvPr/>
        </p:nvSpPr>
        <p:spPr>
          <a:xfrm>
            <a:off x="1152590" y="436109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969-F216-8275-A82D-F09114AF1F7F}"/>
              </a:ext>
            </a:extLst>
          </p:cNvPr>
          <p:cNvSpPr/>
          <p:nvPr/>
        </p:nvSpPr>
        <p:spPr>
          <a:xfrm>
            <a:off x="1306090" y="446800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8033-91EF-43C6-CB1D-A6E5242FC3C7}"/>
              </a:ext>
            </a:extLst>
          </p:cNvPr>
          <p:cNvSpPr/>
          <p:nvPr/>
        </p:nvSpPr>
        <p:spPr>
          <a:xfrm>
            <a:off x="900661" y="458795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FC9020-7EFF-EF6D-88C0-E5F5251F4042}"/>
              </a:ext>
            </a:extLst>
          </p:cNvPr>
          <p:cNvSpPr/>
          <p:nvPr/>
        </p:nvSpPr>
        <p:spPr>
          <a:xfrm>
            <a:off x="1609025" y="464202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720165-FEC4-F48A-A375-33B378B53B19}"/>
              </a:ext>
            </a:extLst>
          </p:cNvPr>
          <p:cNvSpPr/>
          <p:nvPr/>
        </p:nvSpPr>
        <p:spPr>
          <a:xfrm>
            <a:off x="3022410" y="27964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0D5F64-3963-AB7A-2928-9313C0262830}"/>
              </a:ext>
            </a:extLst>
          </p:cNvPr>
          <p:cNvSpPr/>
          <p:nvPr/>
        </p:nvSpPr>
        <p:spPr>
          <a:xfrm>
            <a:off x="2865861" y="31131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E15CE7-FF2D-4DCA-AAB3-808B3962CC90}"/>
              </a:ext>
            </a:extLst>
          </p:cNvPr>
          <p:cNvSpPr/>
          <p:nvPr/>
        </p:nvSpPr>
        <p:spPr>
          <a:xfrm>
            <a:off x="2470640" y="313262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0E8ECD-7208-1446-8D0E-8A9354F0577F}"/>
              </a:ext>
            </a:extLst>
          </p:cNvPr>
          <p:cNvSpPr/>
          <p:nvPr/>
        </p:nvSpPr>
        <p:spPr>
          <a:xfrm>
            <a:off x="2697973" y="32191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465DB-6A2F-2F48-ACE6-2D2CC4EF7075}"/>
              </a:ext>
            </a:extLst>
          </p:cNvPr>
          <p:cNvSpPr/>
          <p:nvPr/>
        </p:nvSpPr>
        <p:spPr>
          <a:xfrm>
            <a:off x="2200054" y="309421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0ABAFB-81B1-B5EB-93F8-F4C5F3361E64}"/>
              </a:ext>
            </a:extLst>
          </p:cNvPr>
          <p:cNvSpPr/>
          <p:nvPr/>
        </p:nvSpPr>
        <p:spPr>
          <a:xfrm>
            <a:off x="2860093" y="339949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37D593-0C1E-97AF-8733-86A2E80E1573}"/>
              </a:ext>
            </a:extLst>
          </p:cNvPr>
          <p:cNvSpPr/>
          <p:nvPr/>
        </p:nvSpPr>
        <p:spPr>
          <a:xfrm>
            <a:off x="2407039" y="33810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02AA1E-C5FB-1718-43A4-56053054ED04}"/>
              </a:ext>
            </a:extLst>
          </p:cNvPr>
          <p:cNvSpPr/>
          <p:nvPr/>
        </p:nvSpPr>
        <p:spPr>
          <a:xfrm>
            <a:off x="2600135" y="351944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Google Shape;105;p6">
            <a:extLst>
              <a:ext uri="{FF2B5EF4-FFF2-40B4-BE49-F238E27FC236}">
                <a16:creationId xmlns:a16="http://schemas.microsoft.com/office/drawing/2014/main" id="{44A2B739-17E5-2023-1A01-B1907F876DF6}"/>
              </a:ext>
            </a:extLst>
          </p:cNvPr>
          <p:cNvSpPr txBox="1">
            <a:spLocks/>
          </p:cNvSpPr>
          <p:nvPr/>
        </p:nvSpPr>
        <p:spPr>
          <a:xfrm>
            <a:off x="3563669" y="4065213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33" name="Google Shape;105;p6">
            <a:extLst>
              <a:ext uri="{FF2B5EF4-FFF2-40B4-BE49-F238E27FC236}">
                <a16:creationId xmlns:a16="http://schemas.microsoft.com/office/drawing/2014/main" id="{74E87A9E-2FE9-FF5D-8AF4-6B1AC28AB3EF}"/>
              </a:ext>
            </a:extLst>
          </p:cNvPr>
          <p:cNvSpPr txBox="1">
            <a:spLocks/>
          </p:cNvSpPr>
          <p:nvPr/>
        </p:nvSpPr>
        <p:spPr>
          <a:xfrm>
            <a:off x="582622" y="1665704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sp>
        <p:nvSpPr>
          <p:cNvPr id="34" name="Google Shape;105;p6">
            <a:extLst>
              <a:ext uri="{FF2B5EF4-FFF2-40B4-BE49-F238E27FC236}">
                <a16:creationId xmlns:a16="http://schemas.microsoft.com/office/drawing/2014/main" id="{694AFDC5-2EA9-6920-73AF-4C3389595162}"/>
              </a:ext>
            </a:extLst>
          </p:cNvPr>
          <p:cNvSpPr txBox="1">
            <a:spLocks/>
          </p:cNvSpPr>
          <p:nvPr/>
        </p:nvSpPr>
        <p:spPr>
          <a:xfrm>
            <a:off x="2683975" y="230697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00B0F0"/>
                </a:solidFill>
              </a:rPr>
              <a:t>observations</a:t>
            </a:r>
            <a:endParaRPr lang="en" sz="1500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D7B99C-55DE-A720-0A27-F6E648751D10}"/>
              </a:ext>
            </a:extLst>
          </p:cNvPr>
          <p:cNvCxnSpPr/>
          <p:nvPr/>
        </p:nvCxnSpPr>
        <p:spPr>
          <a:xfrm>
            <a:off x="6720225" y="4053489"/>
            <a:ext cx="424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4DE2CA-DF6E-2CB8-504A-94395EFEC6F6}"/>
              </a:ext>
            </a:extLst>
          </p:cNvPr>
          <p:cNvCxnSpPr>
            <a:cxnSpLocks/>
          </p:cNvCxnSpPr>
          <p:nvPr/>
        </p:nvCxnSpPr>
        <p:spPr>
          <a:xfrm flipV="1">
            <a:off x="8510925" y="1765586"/>
            <a:ext cx="0" cy="33166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E3AB68-43EF-B700-F1B1-3C755F9581A4}"/>
              </a:ext>
            </a:extLst>
          </p:cNvPr>
          <p:cNvSpPr/>
          <p:nvPr/>
        </p:nvSpPr>
        <p:spPr>
          <a:xfrm>
            <a:off x="8467672" y="328973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6B99C4-4911-A113-BAB7-D2473234AE5B}"/>
              </a:ext>
            </a:extLst>
          </p:cNvPr>
          <p:cNvSpPr/>
          <p:nvPr/>
        </p:nvSpPr>
        <p:spPr>
          <a:xfrm>
            <a:off x="8700466" y="34832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324426-577C-8AEC-F907-2A7D1AA06CB3}"/>
              </a:ext>
            </a:extLst>
          </p:cNvPr>
          <p:cNvSpPr/>
          <p:nvPr/>
        </p:nvSpPr>
        <p:spPr>
          <a:xfrm>
            <a:off x="8488228" y="3713220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3326C-2030-7DB7-12E4-51FD7440055D}"/>
              </a:ext>
            </a:extLst>
          </p:cNvPr>
          <p:cNvSpPr/>
          <p:nvPr/>
        </p:nvSpPr>
        <p:spPr>
          <a:xfrm>
            <a:off x="8873698" y="37344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C28727-688F-7A11-859F-53B1528D9D6D}"/>
              </a:ext>
            </a:extLst>
          </p:cNvPr>
          <p:cNvSpPr/>
          <p:nvPr/>
        </p:nvSpPr>
        <p:spPr>
          <a:xfrm>
            <a:off x="8286090" y="372960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47715-55C6-DFC6-3D51-C37CC9D7D167}"/>
              </a:ext>
            </a:extLst>
          </p:cNvPr>
          <p:cNvSpPr/>
          <p:nvPr/>
        </p:nvSpPr>
        <p:spPr>
          <a:xfrm>
            <a:off x="8576009" y="3945868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98784B-D011-9078-7523-5081417E2CE9}"/>
              </a:ext>
            </a:extLst>
          </p:cNvPr>
          <p:cNvSpPr/>
          <p:nvPr/>
        </p:nvSpPr>
        <p:spPr>
          <a:xfrm>
            <a:off x="8348625" y="401023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26A2C9E-2650-6949-E824-B40AF2505D7C}"/>
              </a:ext>
            </a:extLst>
          </p:cNvPr>
          <p:cNvSpPr/>
          <p:nvPr/>
        </p:nvSpPr>
        <p:spPr>
          <a:xfrm>
            <a:off x="8586720" y="417225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385FE9-3514-0B83-4918-30B4B3DEBCF6}"/>
              </a:ext>
            </a:extLst>
          </p:cNvPr>
          <p:cNvSpPr/>
          <p:nvPr/>
        </p:nvSpPr>
        <p:spPr>
          <a:xfrm>
            <a:off x="7885665" y="411823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115502-7CFB-C7D3-7AAE-901E6896F082}"/>
              </a:ext>
            </a:extLst>
          </p:cNvPr>
          <p:cNvSpPr/>
          <p:nvPr/>
        </p:nvSpPr>
        <p:spPr>
          <a:xfrm>
            <a:off x="8183470" y="40871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D311C3-124B-F842-1319-3D108C579059}"/>
              </a:ext>
            </a:extLst>
          </p:cNvPr>
          <p:cNvSpPr/>
          <p:nvPr/>
        </p:nvSpPr>
        <p:spPr>
          <a:xfrm>
            <a:off x="8001821" y="4238282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A20352-72D4-D058-0B53-2E98C0A4CA10}"/>
              </a:ext>
            </a:extLst>
          </p:cNvPr>
          <p:cNvSpPr/>
          <p:nvPr/>
        </p:nvSpPr>
        <p:spPr>
          <a:xfrm>
            <a:off x="8131580" y="421493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B3BB68B-6319-B30F-25B7-7628E13955E5}"/>
              </a:ext>
            </a:extLst>
          </p:cNvPr>
          <p:cNvSpPr/>
          <p:nvPr/>
        </p:nvSpPr>
        <p:spPr>
          <a:xfrm>
            <a:off x="7701980" y="4355986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951181-592E-AC38-7B4A-70B6D2B004FD}"/>
              </a:ext>
            </a:extLst>
          </p:cNvPr>
          <p:cNvSpPr/>
          <p:nvPr/>
        </p:nvSpPr>
        <p:spPr>
          <a:xfrm>
            <a:off x="7855480" y="446289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E601BB-83D6-F489-2F0B-23C8D06B3B60}"/>
              </a:ext>
            </a:extLst>
          </p:cNvPr>
          <p:cNvSpPr/>
          <p:nvPr/>
        </p:nvSpPr>
        <p:spPr>
          <a:xfrm>
            <a:off x="7450051" y="4582843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327DF2-AA58-016C-94BD-44BCE4883728}"/>
              </a:ext>
            </a:extLst>
          </p:cNvPr>
          <p:cNvSpPr/>
          <p:nvPr/>
        </p:nvSpPr>
        <p:spPr>
          <a:xfrm>
            <a:off x="8158415" y="463691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3B8C3A-70C3-9714-D5C5-C5AE5737D3A9}"/>
              </a:ext>
            </a:extLst>
          </p:cNvPr>
          <p:cNvSpPr/>
          <p:nvPr/>
        </p:nvSpPr>
        <p:spPr>
          <a:xfrm>
            <a:off x="9571800" y="27913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FEB0B-8555-D1FE-D104-BB5E872F4ADA}"/>
              </a:ext>
            </a:extLst>
          </p:cNvPr>
          <p:cNvSpPr/>
          <p:nvPr/>
        </p:nvSpPr>
        <p:spPr>
          <a:xfrm>
            <a:off x="9415251" y="31080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2E5754-8BCD-4438-9E0B-E25FF0E9F5CA}"/>
              </a:ext>
            </a:extLst>
          </p:cNvPr>
          <p:cNvSpPr/>
          <p:nvPr/>
        </p:nvSpPr>
        <p:spPr>
          <a:xfrm>
            <a:off x="9020030" y="3127515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1EB33C4-9334-F524-9B1C-4A7F037DEC2A}"/>
              </a:ext>
            </a:extLst>
          </p:cNvPr>
          <p:cNvSpPr/>
          <p:nvPr/>
        </p:nvSpPr>
        <p:spPr>
          <a:xfrm>
            <a:off x="9247363" y="3214021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F3B5BD-3D45-5A9E-6187-68663486368B}"/>
              </a:ext>
            </a:extLst>
          </p:cNvPr>
          <p:cNvSpPr/>
          <p:nvPr/>
        </p:nvSpPr>
        <p:spPr>
          <a:xfrm>
            <a:off x="8749444" y="3089099"/>
            <a:ext cx="86506" cy="865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3E11A2-26B8-DC28-11E2-B047CD2E9432}"/>
              </a:ext>
            </a:extLst>
          </p:cNvPr>
          <p:cNvSpPr/>
          <p:nvPr/>
        </p:nvSpPr>
        <p:spPr>
          <a:xfrm>
            <a:off x="9409483" y="3394377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AEAA81-58E8-49E1-2E72-8FD111624F0F}"/>
              </a:ext>
            </a:extLst>
          </p:cNvPr>
          <p:cNvSpPr/>
          <p:nvPr/>
        </p:nvSpPr>
        <p:spPr>
          <a:xfrm>
            <a:off x="8956429" y="3375964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E4DA8B-5063-CD74-D219-0D24527A2F52}"/>
              </a:ext>
            </a:extLst>
          </p:cNvPr>
          <p:cNvSpPr/>
          <p:nvPr/>
        </p:nvSpPr>
        <p:spPr>
          <a:xfrm>
            <a:off x="9149525" y="3514329"/>
            <a:ext cx="86506" cy="865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Google Shape;105;p6">
            <a:extLst>
              <a:ext uri="{FF2B5EF4-FFF2-40B4-BE49-F238E27FC236}">
                <a16:creationId xmlns:a16="http://schemas.microsoft.com/office/drawing/2014/main" id="{3CFB0AD0-8C0F-C226-C8A8-970269480D2C}"/>
              </a:ext>
            </a:extLst>
          </p:cNvPr>
          <p:cNvSpPr txBox="1">
            <a:spLocks/>
          </p:cNvSpPr>
          <p:nvPr/>
        </p:nvSpPr>
        <p:spPr>
          <a:xfrm>
            <a:off x="10113059" y="4060100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1</a:t>
            </a:r>
            <a:endParaRPr lang="en" sz="1500" dirty="0"/>
          </a:p>
        </p:txBody>
      </p:sp>
      <p:sp>
        <p:nvSpPr>
          <p:cNvPr id="58" name="Google Shape;105;p6">
            <a:extLst>
              <a:ext uri="{FF2B5EF4-FFF2-40B4-BE49-F238E27FC236}">
                <a16:creationId xmlns:a16="http://schemas.microsoft.com/office/drawing/2014/main" id="{DAD45BCE-C03F-7836-1049-2B05E2B0A4BF}"/>
              </a:ext>
            </a:extLst>
          </p:cNvPr>
          <p:cNvSpPr txBox="1">
            <a:spLocks/>
          </p:cNvSpPr>
          <p:nvPr/>
        </p:nvSpPr>
        <p:spPr>
          <a:xfrm>
            <a:off x="7132012" y="166059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Variable 2</a:t>
            </a:r>
            <a:endParaRPr lang="en" sz="15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05A88-8A99-E49F-73F2-4831DAB95504}"/>
              </a:ext>
            </a:extLst>
          </p:cNvPr>
          <p:cNvCxnSpPr/>
          <p:nvPr/>
        </p:nvCxnSpPr>
        <p:spPr>
          <a:xfrm rot="18900000">
            <a:off x="6637328" y="3821160"/>
            <a:ext cx="4247745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3796A5-7669-ECF9-3DF3-E128DC339986}"/>
              </a:ext>
            </a:extLst>
          </p:cNvPr>
          <p:cNvCxnSpPr>
            <a:cxnSpLocks/>
          </p:cNvCxnSpPr>
          <p:nvPr/>
        </p:nvCxnSpPr>
        <p:spPr>
          <a:xfrm flipH="1" flipV="1">
            <a:off x="7442290" y="2973426"/>
            <a:ext cx="1343285" cy="134328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Google Shape;105;p6">
            <a:extLst>
              <a:ext uri="{FF2B5EF4-FFF2-40B4-BE49-F238E27FC236}">
                <a16:creationId xmlns:a16="http://schemas.microsoft.com/office/drawing/2014/main" id="{BA3265D8-E815-0E8A-7AB7-B8296C7921FB}"/>
              </a:ext>
            </a:extLst>
          </p:cNvPr>
          <p:cNvSpPr txBox="1">
            <a:spLocks/>
          </p:cNvSpPr>
          <p:nvPr/>
        </p:nvSpPr>
        <p:spPr>
          <a:xfrm>
            <a:off x="10300511" y="1847221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1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4" name="Google Shape;105;p6">
            <a:extLst>
              <a:ext uri="{FF2B5EF4-FFF2-40B4-BE49-F238E27FC236}">
                <a16:creationId xmlns:a16="http://schemas.microsoft.com/office/drawing/2014/main" id="{A9559BA4-3E6C-0319-1B3B-92FC09653F6C}"/>
              </a:ext>
            </a:extLst>
          </p:cNvPr>
          <p:cNvSpPr txBox="1">
            <a:spLocks/>
          </p:cNvSpPr>
          <p:nvPr/>
        </p:nvSpPr>
        <p:spPr>
          <a:xfrm>
            <a:off x="6794467" y="2703736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PC 2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F6A4FF-AA94-73B1-BD77-10E9E2B8A0B6}"/>
              </a:ext>
            </a:extLst>
          </p:cNvPr>
          <p:cNvSpPr/>
          <p:nvPr/>
        </p:nvSpPr>
        <p:spPr>
          <a:xfrm>
            <a:off x="5009504" y="3462470"/>
            <a:ext cx="1212715" cy="538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Google Shape;105;p6">
            <a:extLst>
              <a:ext uri="{FF2B5EF4-FFF2-40B4-BE49-F238E27FC236}">
                <a16:creationId xmlns:a16="http://schemas.microsoft.com/office/drawing/2014/main" id="{36A68844-27FF-AEBC-7D62-34E180152086}"/>
              </a:ext>
            </a:extLst>
          </p:cNvPr>
          <p:cNvSpPr txBox="1">
            <a:spLocks/>
          </p:cNvSpPr>
          <p:nvPr/>
        </p:nvSpPr>
        <p:spPr>
          <a:xfrm>
            <a:off x="4885917" y="2724818"/>
            <a:ext cx="1356780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2000" dirty="0"/>
              <a:t>PCA</a:t>
            </a:r>
            <a:endParaRPr lang="en" sz="2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599F7A-4559-0DB1-2B47-2A53EA50C570}"/>
              </a:ext>
            </a:extLst>
          </p:cNvPr>
          <p:cNvCxnSpPr>
            <a:stCxn id="53" idx="4"/>
          </p:cNvCxnSpPr>
          <p:nvPr/>
        </p:nvCxnSpPr>
        <p:spPr>
          <a:xfrm flipH="1">
            <a:off x="8785575" y="3175605"/>
            <a:ext cx="7122" cy="6241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DEE930-74AD-9A24-D437-1E62D777910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7654616" y="3132352"/>
            <a:ext cx="1094828" cy="1893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A36C738-BACD-3FF2-15D2-0B69ADF12F5D}"/>
              </a:ext>
            </a:extLst>
          </p:cNvPr>
          <p:cNvSpPr txBox="1"/>
          <p:nvPr/>
        </p:nvSpPr>
        <p:spPr>
          <a:xfrm>
            <a:off x="170835" y="5298444"/>
            <a:ext cx="9400965" cy="69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Amount by which data points are rotated  loading valu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  <a:endParaRPr lang="e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0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259735" y="4171331"/>
            <a:ext cx="9400965" cy="199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Take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 away: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into newer axes or dimensions –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</a:rPr>
              <a:t>Principal Components (PC1, PC2, etc)</a:t>
            </a:r>
          </a:p>
          <a:p>
            <a:pPr lvl="2">
              <a:lnSpc>
                <a:spcPct val="150000"/>
              </a:lnSpc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PC1 - First principal component – axis with maximum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PC2 – Second principal component – second highest variance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</a:rPr>
              <a:t>Rotate data </a:t>
            </a:r>
            <a:r>
              <a:rPr lang="en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Map data onto new axes  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Projections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" sz="14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Amount by which data points are rotated  </a:t>
            </a:r>
            <a:r>
              <a:rPr lang="en" sz="1400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loading valu</a:t>
            </a:r>
            <a:r>
              <a:rPr lang="en" b="1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es</a:t>
            </a:r>
            <a:endParaRPr lang="e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DAEFB-1D2E-86EB-6005-C07B3C93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9" y="1254346"/>
            <a:ext cx="8340080" cy="26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/>
              <a:t>Principal Component Analysis (PCA)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B3B8-19BF-F9D2-4003-1CEAB0335392}"/>
              </a:ext>
            </a:extLst>
          </p:cNvPr>
          <p:cNvSpPr txBox="1"/>
          <p:nvPr/>
        </p:nvSpPr>
        <p:spPr>
          <a:xfrm>
            <a:off x="482723" y="1641491"/>
            <a:ext cx="9400965" cy="231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CA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Applicable to both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and non-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omic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datasets</a:t>
            </a:r>
            <a:endParaRPr lang="e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Shows where the dominant structure in your data is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Useful for identifying batches, unmeasured variable effect,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Machine learning: Reducing feature set for accurate modelling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06;p6">
            <a:extLst>
              <a:ext uri="{FF2B5EF4-FFF2-40B4-BE49-F238E27FC236}">
                <a16:creationId xmlns:a16="http://schemas.microsoft.com/office/drawing/2014/main" id="{963C221A-B3F0-8A6A-2AEA-29BB46C50B75}"/>
              </a:ext>
            </a:extLst>
          </p:cNvPr>
          <p:cNvSpPr txBox="1"/>
          <p:nvPr/>
        </p:nvSpPr>
        <p:spPr>
          <a:xfrm>
            <a:off x="542925" y="6076950"/>
            <a:ext cx="8476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useful PCA paper: </a:t>
            </a:r>
            <a:r>
              <a:rPr lang="en-CA" sz="18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https://www.cs.cmu.edu/~elaw/papers/pca.pdf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130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/>
              <a:t>PCA: base r function “prcomp”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Perform PCA on your mouse gene expression data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98B0-17F3-F5DC-3ED0-38BF58FA6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839"/>
          <a:stretch/>
        </p:blipFill>
        <p:spPr>
          <a:xfrm>
            <a:off x="3226782" y="1897994"/>
            <a:ext cx="6203218" cy="400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str(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3F967-4C12-85AE-AF97-B3C7ACE25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02" r="6544"/>
          <a:stretch/>
        </p:blipFill>
        <p:spPr>
          <a:xfrm>
            <a:off x="3226782" y="2667000"/>
            <a:ext cx="6203218" cy="2872894"/>
          </a:xfrm>
          <a:prstGeom prst="rect">
            <a:avLst/>
          </a:prstGeom>
        </p:spPr>
      </p:pic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Loading values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D98B0-17F3-F5DC-3ED0-38BF58FA6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839"/>
          <a:stretch/>
        </p:blipFill>
        <p:spPr>
          <a:xfrm>
            <a:off x="3226782" y="1897994"/>
            <a:ext cx="6203218" cy="400182"/>
          </a:xfrm>
          <a:prstGeom prst="rect">
            <a:avLst/>
          </a:prstGeom>
        </p:spPr>
      </p:pic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651760" cy="277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447304"/>
            <a:ext cx="759763" cy="5200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9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22759" y="1131372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summary(</a:t>
            </a:r>
            <a:r>
              <a:rPr lang="en-CA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pc_out</a:t>
            </a:r>
            <a:r>
              <a:rPr lang="en-CA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5" name="Google Shape;115;p7"/>
          <p:cNvSpPr/>
          <p:nvPr/>
        </p:nvSpPr>
        <p:spPr>
          <a:xfrm>
            <a:off x="1361243" y="3625603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Variance explained</a:t>
            </a:r>
            <a:endParaRPr dirty="0"/>
          </a:p>
        </p:txBody>
      </p:sp>
      <p:sp>
        <p:nvSpPr>
          <p:cNvPr id="6" name="Google Shape;115;p7">
            <a:extLst>
              <a:ext uri="{FF2B5EF4-FFF2-40B4-BE49-F238E27FC236}">
                <a16:creationId xmlns:a16="http://schemas.microsoft.com/office/drawing/2014/main" id="{85AAC7D6-BBF3-38BF-35FE-298FE76C4333}"/>
              </a:ext>
            </a:extLst>
          </p:cNvPr>
          <p:cNvSpPr/>
          <p:nvPr/>
        </p:nvSpPr>
        <p:spPr>
          <a:xfrm>
            <a:off x="1362566" y="2458727"/>
            <a:ext cx="1399434" cy="6835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48190" y="47410"/>
                </a:lnTo>
              </a:path>
            </a:pathLst>
          </a:custGeom>
          <a:solidFill>
            <a:schemeClr val="accent1"/>
          </a:solidFill>
          <a:ln w="381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Standard deviation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D23EE-3EE9-1506-9055-5B1B85B5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59" y="2702774"/>
            <a:ext cx="6508044" cy="11202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8016-41EF-064A-180B-716FCC6C6FCF}"/>
              </a:ext>
            </a:extLst>
          </p:cNvPr>
          <p:cNvCxnSpPr>
            <a:cxnSpLocks/>
          </p:cNvCxnSpPr>
          <p:nvPr/>
        </p:nvCxnSpPr>
        <p:spPr>
          <a:xfrm>
            <a:off x="2762000" y="2800519"/>
            <a:ext cx="804160" cy="4837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1E320-304A-2450-3376-287D0946990B}"/>
              </a:ext>
            </a:extLst>
          </p:cNvPr>
          <p:cNvCxnSpPr>
            <a:cxnSpLocks/>
          </p:cNvCxnSpPr>
          <p:nvPr/>
        </p:nvCxnSpPr>
        <p:spPr>
          <a:xfrm flipV="1">
            <a:off x="2760677" y="3520440"/>
            <a:ext cx="805483" cy="4469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8AA01A-1DB2-86DF-1596-F0987DCFB948}"/>
              </a:ext>
            </a:extLst>
          </p:cNvPr>
          <p:cNvSpPr txBox="1"/>
          <p:nvPr/>
        </p:nvSpPr>
        <p:spPr>
          <a:xfrm>
            <a:off x="3361159" y="4309187"/>
            <a:ext cx="68572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Verdana" panose="020B0604030504040204" pitchFamily="34" charset="0"/>
                <a:ea typeface="Verdana" panose="020B0604030504040204" pitchFamily="34" charset="0"/>
              </a:rPr>
              <a:t>First principal component explains 89.16% of the total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Second principal component explains 8.9% of the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Amount of variance explained reduces further down with each component</a:t>
            </a:r>
            <a:endParaRPr lang="en-CA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11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601CF-B52E-F16D-C15B-731D79EB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00" y="1899737"/>
            <a:ext cx="5189123" cy="3202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E6392-70D5-9CFA-5AC8-774DE64EF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620" y="1516706"/>
            <a:ext cx="2599198" cy="3463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1A305-78AC-4929-6218-9299C96D2035}"/>
              </a:ext>
            </a:extLst>
          </p:cNvPr>
          <p:cNvSpPr txBox="1"/>
          <p:nvPr/>
        </p:nvSpPr>
        <p:spPr>
          <a:xfrm>
            <a:off x="164219" y="536278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Wikipedia: Scree is a collection of broken rock fragments at the base of a cliff or other steep rocky mass that has accumulated through periodic rockfall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1.Scree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Dimensionality reduction</a:t>
            </a:r>
            <a:endParaRPr lang="en-US"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CA">
                <a:solidFill>
                  <a:schemeClr val="lt1"/>
                </a:solidFill>
              </a:rPr>
              <a:t>Chaitra Sarathy, PhD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Analysis Using R </a:t>
            </a:r>
            <a:endParaRPr/>
          </a:p>
          <a:p>
            <a:pPr marL="0" indent="0"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June, 28-29, 2023</a:t>
            </a:r>
            <a:endParaRPr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881674"/>
            <a:ext cx="3270700" cy="3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3CAC99-BE0A-E157-FC9D-D96E697F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3598365"/>
            <a:ext cx="3183924" cy="17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882E6E-D74B-053B-5AF1-33368E27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9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2.Scatter 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00D1C-8AA7-62E9-B7F9-EF608324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2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49423" y="1911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lang="en-CA" sz="4000" dirty="0"/>
              <a:t>PCA: Visualising results of “</a:t>
            </a:r>
            <a:r>
              <a:rPr lang="en-CA" sz="4000" dirty="0" err="1"/>
              <a:t>prcomp</a:t>
            </a:r>
            <a:r>
              <a:rPr lang="en-CA" sz="4000" dirty="0"/>
              <a:t>”</a:t>
            </a:r>
            <a:endParaRPr dirty="0"/>
          </a:p>
        </p:txBody>
      </p:sp>
      <p:sp>
        <p:nvSpPr>
          <p:cNvPr id="12" name="Google Shape;112;p7">
            <a:extLst>
              <a:ext uri="{FF2B5EF4-FFF2-40B4-BE49-F238E27FC236}">
                <a16:creationId xmlns:a16="http://schemas.microsoft.com/office/drawing/2014/main" id="{E7A7F54C-3D32-EF2F-FEE7-DFFF2C101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219" y="1510388"/>
            <a:ext cx="10515600" cy="5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3.Biplot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44E030-5C6F-4E39-EF49-74113BDC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00" y="108900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“t-Stochastic Neighbor Embedding”</a:t>
            </a:r>
            <a:endParaRPr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CA" dirty="0"/>
              <a:t>For data that cannot be separated by any straight line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Finds few variables that represent many variables preserving neighborhood distances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Great for visualizations (</a:t>
            </a:r>
            <a:r>
              <a:rPr lang="en-CA" dirty="0" err="1"/>
              <a:t>scRNA</a:t>
            </a:r>
            <a:r>
              <a:rPr lang="en-CA" dirty="0"/>
              <a:t>-seq)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Stochastic = random (set seed to make reproducible) 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Difference from PCA 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CA" dirty="0"/>
              <a:t>focus on local signal (neighborhood) vs global signal (explaining maximum variance)</a:t>
            </a:r>
            <a:endParaRPr dirty="0"/>
          </a:p>
        </p:txBody>
      </p:sp>
      <p:sp>
        <p:nvSpPr>
          <p:cNvPr id="140" name="Google Shape;140;p10"/>
          <p:cNvSpPr txBox="1"/>
          <p:nvPr/>
        </p:nvSpPr>
        <p:spPr>
          <a:xfrm>
            <a:off x="65314" y="6076950"/>
            <a:ext cx="1128848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t-SNE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http://www.jmlr.org/papers/volume9/vandermaaten08a/vandermaaten08a.pdf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46" name="Google Shape;146;p11" descr="3.6.10.5. tSNE to visualize digits — Scipy lecture not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310" y="1597382"/>
            <a:ext cx="4838700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1"/>
          <p:cNvSpPr/>
          <p:nvPr/>
        </p:nvSpPr>
        <p:spPr>
          <a:xfrm>
            <a:off x="838200" y="3790885"/>
            <a:ext cx="2438400" cy="1325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426" y="62796"/>
                </a:moveTo>
                <a:lnTo>
                  <a:pt x="161047" y="58505"/>
                </a:lnTo>
              </a:path>
            </a:pathLst>
          </a:custGeom>
          <a:solidFill>
            <a:schemeClr val="accent1"/>
          </a:solidFill>
          <a:ln w="381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tSNE finds axes that maintain “neighborhoods”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tSNE: R package “tsne”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6762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7929465" y="1690688"/>
            <a:ext cx="3967066" cy="1738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24554" y="47538"/>
                </a:moveTo>
                <a:lnTo>
                  <a:pt x="792" y="57660"/>
                </a:lnTo>
              </a:path>
            </a:pathLst>
          </a:custGeom>
          <a:solidFill>
            <a:schemeClr val="accent4"/>
          </a:solidFill>
          <a:ln w="38100" cap="flat" cmpd="sng">
            <a:solidFill>
              <a:srgbClr val="5D4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Perplexity parameter determines how to balance attention to neighborhood vs global structure (smaller=more focus on the neighborhood)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Plot your tsne’s</a:t>
            </a:r>
            <a:endParaRPr/>
          </a:p>
        </p:txBody>
      </p:sp>
      <p:sp>
        <p:nvSpPr>
          <p:cNvPr id="9" name="Google Shape;164;p13">
            <a:extLst>
              <a:ext uri="{FF2B5EF4-FFF2-40B4-BE49-F238E27FC236}">
                <a16:creationId xmlns:a16="http://schemas.microsoft.com/office/drawing/2014/main" id="{D5C25E6E-62C8-4FBF-A325-8DA9EE773A2D}"/>
              </a:ext>
            </a:extLst>
          </p:cNvPr>
          <p:cNvSpPr/>
          <p:nvPr/>
        </p:nvSpPr>
        <p:spPr>
          <a:xfrm>
            <a:off x="6717899" y="3174964"/>
            <a:ext cx="4574941" cy="12230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Note that higher perplexity leads to higher spread in your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FE5D-102E-7335-AC2E-C25AB2F0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1249045"/>
            <a:ext cx="5074920" cy="507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838200" y="15290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Stands for “Uniform Manifold Approximation and Projection”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 dirty="0"/>
              <a:t>Similar neighborhood approach as t-SNE 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542925" y="6076950"/>
            <a:ext cx="62124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UMAP paper: </a:t>
            </a:r>
            <a:r>
              <a:rPr lang="en-CA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https://arxiv.org/abs/1802.03426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UMAP: R package “umap”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94388" y="1589906"/>
            <a:ext cx="2931367" cy="61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Run umap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0019E-C08B-5A20-6BF7-D0F7A4DC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82" y="1318260"/>
            <a:ext cx="6476118" cy="399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905BAA-62DA-0BB4-9050-AFB8DF1D4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31" y="2714573"/>
            <a:ext cx="2735817" cy="60203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002DF-B804-3A8B-D21A-A00D586F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6948"/>
              </p:ext>
            </p:extLst>
          </p:nvPr>
        </p:nvGraphicFramePr>
        <p:xfrm>
          <a:off x="2717800" y="1504950"/>
          <a:ext cx="6826248" cy="42653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5416">
                  <a:extLst>
                    <a:ext uri="{9D8B030D-6E8A-4147-A177-3AD203B41FA5}">
                      <a16:colId xmlns:a16="http://schemas.microsoft.com/office/drawing/2014/main" val="2581351191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3017127322"/>
                    </a:ext>
                  </a:extLst>
                </a:gridCol>
                <a:gridCol w="2275416">
                  <a:extLst>
                    <a:ext uri="{9D8B030D-6E8A-4147-A177-3AD203B41FA5}">
                      <a16:colId xmlns:a16="http://schemas.microsoft.com/office/drawing/2014/main" val="1141421776"/>
                    </a:ext>
                  </a:extLst>
                </a:gridCol>
              </a:tblGrid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PCA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tSNE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UMAP</a:t>
                      </a:r>
                      <a:endParaRPr lang="en-US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93972485"/>
                  </a:ext>
                </a:extLst>
              </a:tr>
              <a:tr h="3701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Linear combination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Non-linear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61060685"/>
                  </a:ext>
                </a:extLst>
              </a:tr>
              <a:tr h="7967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Lower dimensions are called Principal components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Embeddings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25494825"/>
                  </a:ext>
                </a:extLst>
              </a:tr>
              <a:tr h="370196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Data is projected onto lower-dimensional space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934509595"/>
                  </a:ext>
                </a:extLst>
              </a:tr>
              <a:tr h="5874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Visualization, Covariates for statistical modeling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Visualization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82377406"/>
                  </a:ext>
                </a:extLst>
              </a:tr>
              <a:tr h="177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largest distances, to maximize variance of each PC.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Concerned with preserving nearest-</a:t>
                      </a:r>
                      <a:r>
                        <a:rPr lang="en-US" sz="1100" u="none" strike="noStrike" err="1">
                          <a:effectLst/>
                          <a:latin typeface="Verdana"/>
                        </a:rPr>
                        <a:t>neighbour</a:t>
                      </a:r>
                      <a:r>
                        <a:rPr lang="en-US" sz="1100" u="none" strike="noStrike">
                          <a:effectLst/>
                          <a:latin typeface="Verdana"/>
                        </a:rPr>
                        <a:t> distances</a:t>
                      </a:r>
                      <a:endParaRPr lang="en-US">
                        <a:effectLst/>
                        <a:latin typeface="Verdan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Tuned with “perplexity” parameter</a:t>
                      </a: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Verdana"/>
                        </a:rPr>
                        <a:t>TBA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86097251"/>
                  </a:ext>
                </a:extLst>
              </a:tr>
            </a:tbl>
          </a:graphicData>
        </a:graphic>
      </p:graphicFrame>
      <p:sp>
        <p:nvSpPr>
          <p:cNvPr id="7" name="Google Shape;177;p15">
            <a:extLst>
              <a:ext uri="{FF2B5EF4-FFF2-40B4-BE49-F238E27FC236}">
                <a16:creationId xmlns:a16="http://schemas.microsoft.com/office/drawing/2014/main" id="{7EFF5BFB-6D40-823E-F4AC-2E27322E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2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>
                <a:solidFill>
                  <a:srgbClr val="000000"/>
                </a:solidFill>
                <a:cs typeface="Arial"/>
              </a:rPr>
              <a:t>PCA vs </a:t>
            </a:r>
            <a:r>
              <a:rPr lang="en-CA" err="1">
                <a:solidFill>
                  <a:srgbClr val="000000"/>
                </a:solidFill>
                <a:cs typeface="Arial"/>
              </a:rPr>
              <a:t>tSNE</a:t>
            </a:r>
            <a:r>
              <a:rPr lang="en-CA">
                <a:solidFill>
                  <a:srgbClr val="000000"/>
                </a:solidFill>
                <a:cs typeface="Arial"/>
              </a:rPr>
              <a:t> vs UMAP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9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B8B6-2065-1B8C-18A8-3A7624EA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/>
              <a:t>What is dimensionality reduction?</a:t>
            </a:r>
          </a:p>
          <a:p>
            <a:pPr>
              <a:spcBef>
                <a:spcPts val="0"/>
              </a:spcBef>
            </a:pPr>
            <a:r>
              <a:rPr lang="en-CA"/>
              <a:t>Why reduce?</a:t>
            </a:r>
          </a:p>
          <a:p>
            <a:pPr>
              <a:spcBef>
                <a:spcPts val="0"/>
              </a:spcBef>
            </a:pPr>
            <a:r>
              <a:rPr lang="en-CA"/>
              <a:t>A few flavors of dimensionality reduction: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PCA</a:t>
            </a:r>
            <a:endParaRPr lang="en-US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 err="1"/>
              <a:t>tSNE</a:t>
            </a:r>
            <a:endParaRPr lang="en-US" err="1"/>
          </a:p>
          <a:p>
            <a:pPr marL="685800" lvl="1">
              <a:spcBef>
                <a:spcPts val="1000"/>
              </a:spcBef>
              <a:buFont typeface="Arial,Sans-Serif"/>
            </a:pPr>
            <a:r>
              <a:rPr lang="en-CA"/>
              <a:t>UMAP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CA"/>
              <a:t>Exercise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4F8-7D02-4EE8-9C87-CCCE219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90688"/>
            <a:ext cx="10977880" cy="4486275"/>
          </a:xfrm>
        </p:spPr>
        <p:txBody>
          <a:bodyPr>
            <a:normAutofit/>
          </a:bodyPr>
          <a:lstStyle/>
          <a:p>
            <a:r>
              <a:rPr lang="en-US"/>
              <a:t>Return to your crabs data</a:t>
            </a:r>
          </a:p>
          <a:p>
            <a:r>
              <a:rPr lang="en-US"/>
              <a:t>Compute the principle components (PCs) for the numeric columns </a:t>
            </a:r>
          </a:p>
          <a:p>
            <a:r>
              <a:rPr lang="en-US"/>
              <a:t>Plot these PCs and color them by species (“</a:t>
            </a:r>
            <a:r>
              <a:rPr lang="en-US" err="1"/>
              <a:t>sp</a:t>
            </a:r>
            <a:r>
              <a:rPr lang="en-US"/>
              <a:t>”) and sex </a:t>
            </a:r>
          </a:p>
          <a:p>
            <a:r>
              <a:rPr lang="en-US"/>
              <a:t>Now compute 2 t-SNE components for these data and color by species and sex</a:t>
            </a:r>
          </a:p>
          <a:p>
            <a:r>
              <a:rPr lang="en-CA"/>
              <a:t>Finally compute 2 UMAP components for these data and color by species and sex </a:t>
            </a:r>
          </a:p>
          <a:p>
            <a:r>
              <a:rPr lang="en-CA"/>
              <a:t>Do any of these dimensionality reduction methods seem to segregate sex/species groups? </a:t>
            </a:r>
          </a:p>
        </p:txBody>
      </p:sp>
    </p:spTree>
    <p:extLst>
      <p:ext uri="{BB962C8B-B14F-4D97-AF65-F5344CB8AC3E}">
        <p14:creationId xmlns:p14="http://schemas.microsoft.com/office/powerpoint/2010/main" val="385975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sp>
        <p:nvSpPr>
          <p:cNvPr id="2" name="Google Shape;105;p6">
            <a:extLst>
              <a:ext uri="{FF2B5EF4-FFF2-40B4-BE49-F238E27FC236}">
                <a16:creationId xmlns:a16="http://schemas.microsoft.com/office/drawing/2014/main" id="{F780356C-998F-D99A-BBB4-8A6D22F21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8799" y="1453206"/>
            <a:ext cx="5537200" cy="24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What is dimension?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CA" sz="1600" dirty="0"/>
              <a:t>Define terms using data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7884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6357"/>
              </p:ext>
            </p:extLst>
          </p:nvPr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371249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82723" y="178694"/>
            <a:ext cx="112265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CA" sz="4000" dirty="0"/>
              <a:t>Dimensionality reduction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B4151D-013C-E471-DD44-E3116812F907}"/>
              </a:ext>
            </a:extLst>
          </p:cNvPr>
          <p:cNvGraphicFramePr>
            <a:graphicFrameLocks noGrp="1"/>
          </p:cNvGraphicFramePr>
          <p:nvPr/>
        </p:nvGraphicFramePr>
        <p:xfrm>
          <a:off x="482723" y="2028217"/>
          <a:ext cx="5544000" cy="1259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21171588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3526822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238787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7490701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1914354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554894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4606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Mouse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6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32814"/>
                  </a:ext>
                </a:extLst>
              </a:tr>
            </a:tbl>
          </a:graphicData>
        </a:graphic>
      </p:graphicFrame>
      <p:sp>
        <p:nvSpPr>
          <p:cNvPr id="4" name="Google Shape;105;p6">
            <a:extLst>
              <a:ext uri="{FF2B5EF4-FFF2-40B4-BE49-F238E27FC236}">
                <a16:creationId xmlns:a16="http://schemas.microsoft.com/office/drawing/2014/main" id="{B1601EA5-705D-C639-6B71-F822237D7D7C}"/>
              </a:ext>
            </a:extLst>
          </p:cNvPr>
          <p:cNvSpPr txBox="1">
            <a:spLocks/>
          </p:cNvSpPr>
          <p:nvPr/>
        </p:nvSpPr>
        <p:spPr>
          <a:xfrm>
            <a:off x="482723" y="1377986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/>
              <a:t>Simple example data</a:t>
            </a:r>
            <a:endParaRPr lang="en" sz="1500" dirty="0"/>
          </a:p>
        </p:txBody>
      </p:sp>
      <p:sp>
        <p:nvSpPr>
          <p:cNvPr id="6" name="Google Shape;105;p6">
            <a:extLst>
              <a:ext uri="{FF2B5EF4-FFF2-40B4-BE49-F238E27FC236}">
                <a16:creationId xmlns:a16="http://schemas.microsoft.com/office/drawing/2014/main" id="{3DA78785-FD96-C7FF-C211-0331966A61FE}"/>
              </a:ext>
            </a:extLst>
          </p:cNvPr>
          <p:cNvSpPr txBox="1">
            <a:spLocks/>
          </p:cNvSpPr>
          <p:nvPr/>
        </p:nvSpPr>
        <p:spPr>
          <a:xfrm>
            <a:off x="4685072" y="1386111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6 mice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samples</a:t>
            </a:r>
            <a:endParaRPr lang="en" sz="1500" dirty="0">
              <a:solidFill>
                <a:srgbClr val="FF0000"/>
              </a:solidFill>
            </a:endParaRPr>
          </a:p>
        </p:txBody>
      </p:sp>
      <p:sp>
        <p:nvSpPr>
          <p:cNvPr id="7" name="Google Shape;105;p6">
            <a:extLst>
              <a:ext uri="{FF2B5EF4-FFF2-40B4-BE49-F238E27FC236}">
                <a16:creationId xmlns:a16="http://schemas.microsoft.com/office/drawing/2014/main" id="{BB4AA916-51BE-AD2B-14D6-C8AF938B454C}"/>
              </a:ext>
            </a:extLst>
          </p:cNvPr>
          <p:cNvSpPr txBox="1">
            <a:spLocks/>
          </p:cNvSpPr>
          <p:nvPr/>
        </p:nvSpPr>
        <p:spPr>
          <a:xfrm>
            <a:off x="482723" y="3288057"/>
            <a:ext cx="2230117" cy="48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500" dirty="0">
                <a:solidFill>
                  <a:srgbClr val="FF0000"/>
                </a:solidFill>
              </a:rPr>
              <a:t>2 genes </a:t>
            </a:r>
            <a:r>
              <a:rPr lang="en-CA" sz="1500" dirty="0">
                <a:solidFill>
                  <a:srgbClr val="FF0000"/>
                </a:solidFill>
                <a:sym typeface="Wingdings" panose="05000000000000000000" pitchFamily="2" charset="2"/>
              </a:rPr>
              <a:t> variables</a:t>
            </a:r>
            <a:endParaRPr lang="en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8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1575</Words>
  <Application>Microsoft Office PowerPoint</Application>
  <PresentationFormat>Widescreen</PresentationFormat>
  <Paragraphs>590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Verdana</vt:lpstr>
      <vt:lpstr>Arial</vt:lpstr>
      <vt:lpstr>Consolas</vt:lpstr>
      <vt:lpstr>Arial,Sans-Serif</vt:lpstr>
      <vt:lpstr>Calibri</vt:lpstr>
      <vt:lpstr>Quattrocento Sans</vt:lpstr>
      <vt:lpstr>Courier New</vt:lpstr>
      <vt:lpstr>Office Theme</vt:lpstr>
      <vt:lpstr>PowerPoint Presentation</vt:lpstr>
      <vt:lpstr>PowerPoint Presentation</vt:lpstr>
      <vt:lpstr>Dimensionality reduction</vt:lpstr>
      <vt:lpstr>Overview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Dimensionality reduction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Principal Component Analysis (PCA)</vt:lpstr>
      <vt:lpstr>PCA: base r function “prcomp”</vt:lpstr>
      <vt:lpstr>PCA: Results of “prcomp”</vt:lpstr>
      <vt:lpstr>PCA: Results of “prcomp”</vt:lpstr>
      <vt:lpstr>PCA: Visualising results of “prcomp”</vt:lpstr>
      <vt:lpstr>PCA: Visualising results of “prcomp”</vt:lpstr>
      <vt:lpstr>PCA: Visualising results of “prcomp”</vt:lpstr>
      <vt:lpstr>PCA: Visualising results of “prcomp”</vt:lpstr>
      <vt:lpstr>tSNE: R package “tsne”</vt:lpstr>
      <vt:lpstr>tSNE: R package “tsne”</vt:lpstr>
      <vt:lpstr>tSNE: R package “tsne”</vt:lpstr>
      <vt:lpstr>Plot your tsne’s</vt:lpstr>
      <vt:lpstr>UMAP: R package “umap”</vt:lpstr>
      <vt:lpstr>UMAP: R package “umap”</vt:lpstr>
      <vt:lpstr>PCA vs tSNE vs UMAP</vt:lpstr>
      <vt:lpstr>Exercise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Sarathy, Chaitra</cp:lastModifiedBy>
  <cp:revision>7</cp:revision>
  <cp:lastPrinted>2022-12-15T21:01:24Z</cp:lastPrinted>
  <dcterms:created xsi:type="dcterms:W3CDTF">2018-10-31T15:25:31Z</dcterms:created>
  <dcterms:modified xsi:type="dcterms:W3CDTF">2023-06-27T00:30:29Z</dcterms:modified>
</cp:coreProperties>
</file>