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onsolas" panose="020B0609020204030204" pitchFamily="49" charset="0"/>
      <p:regular r:id="rId13"/>
      <p:bold r:id="rId14"/>
      <p:italic r:id="rId15"/>
      <p:boldItalic r:id="rId16"/>
    </p:embeddedFont>
    <p:embeddedFont>
      <p:font typeface="Quattrocento Sans" panose="020B0502050000020003" pitchFamily="34" charset="0"/>
      <p:regular r:id="rId17"/>
      <p:bold r:id="rId18"/>
      <p:italic r:id="rId19"/>
      <p:boldItalic r:id="rId20"/>
    </p:embeddedFont>
    <p:embeddedFont>
      <p:font typeface="Verdana" panose="020B060403050404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jJUqhzRCG90pmUVeTJ3qvI+i8a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8"/>
  </p:normalViewPr>
  <p:slideViewPr>
    <p:cSldViewPr snapToGrid="0" showGuides="1">
      <p:cViewPr varScale="1">
        <p:scale>
          <a:sx n="99" d="100"/>
          <a:sy n="99" d="100"/>
        </p:scale>
        <p:origin x="96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8" name="Google Shape;7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>
            <a:spLocks noGrp="1"/>
          </p:cNvSpPr>
          <p:nvPr>
            <p:ph type="ctrTitle"/>
          </p:nvPr>
        </p:nvSpPr>
        <p:spPr>
          <a:xfrm>
            <a:off x="1524000" y="205962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nsolas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subTitle" idx="1"/>
          </p:nvPr>
        </p:nvSpPr>
        <p:spPr>
          <a:xfrm>
            <a:off x="1524000" y="453929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7"/>
          <p:cNvSpPr/>
          <p:nvPr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" name="Google Shape;20;p7" descr="bioinformatics.ca-logo-white-tex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20" y="1649673"/>
            <a:ext cx="1620520" cy="72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>
            <a:spLocks noGrp="1"/>
          </p:cNvSpPr>
          <p:nvPr>
            <p:ph type="title"/>
          </p:nvPr>
        </p:nvSpPr>
        <p:spPr>
          <a:xfrm rot="5400000">
            <a:off x="7133430" y="1956595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body" idx="1"/>
          </p:nvPr>
        </p:nvSpPr>
        <p:spPr>
          <a:xfrm rot="5400000">
            <a:off x="1799430" y="-596105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nsolas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3"/>
          </p:nvPr>
        </p:nvSpPr>
        <p:spPr>
          <a:xfrm>
            <a:off x="6172202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4"/>
          </p:nvPr>
        </p:nvSpPr>
        <p:spPr>
          <a:xfrm>
            <a:off x="6172202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body" idx="1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>
            <a:spLocks noGrp="1"/>
          </p:cNvSpPr>
          <p:nvPr>
            <p:ph type="pic" idx="2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onsolas"/>
              <a:buNone/>
              <a:defRPr sz="33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/>
          <p:nvPr/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89898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" name="Google Shape;13;p6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" name="Google Shape;15;p6"/>
          <p:cNvSpPr txBox="1"/>
          <p:nvPr/>
        </p:nvSpPr>
        <p:spPr>
          <a:xfrm>
            <a:off x="9326882" y="6400800"/>
            <a:ext cx="26746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bio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informatics</a:t>
            </a:r>
            <a:r>
              <a:rPr lang="en-U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.ca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/>
        </p:nvSpPr>
        <p:spPr>
          <a:xfrm>
            <a:off x="2222416" y="2724338"/>
            <a:ext cx="7721190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>
              <a:lnSpc>
                <a:spcPct val="90000"/>
              </a:lnSpc>
              <a:buClr>
                <a:srgbClr val="9A3334"/>
              </a:buClr>
              <a:buSzPts val="3300"/>
            </a:pPr>
            <a:r>
              <a:rPr lang="en-US" sz="3300">
                <a:solidFill>
                  <a:srgbClr val="9A3334"/>
                </a:solidFill>
                <a:latin typeface="Verdana"/>
                <a:ea typeface="Verdana"/>
                <a:cs typeface="Verdana"/>
                <a:sym typeface="Verdana"/>
              </a:rPr>
              <a:t>Canadian Bioinformatics Workshops</a:t>
            </a:r>
            <a:endParaRPr/>
          </a:p>
        </p:txBody>
      </p:sp>
      <p:sp>
        <p:nvSpPr>
          <p:cNvPr id="69" name="Google Shape;69;p1"/>
          <p:cNvSpPr txBox="1"/>
          <p:nvPr/>
        </p:nvSpPr>
        <p:spPr>
          <a:xfrm>
            <a:off x="3068167" y="3646841"/>
            <a:ext cx="6029688" cy="144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www.bioinformatics.ca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bioinformaticsdotca.github.io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2" descr="Picture 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40936" y="857250"/>
            <a:ext cx="4888871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>
            <a:spLocks noGrp="1"/>
          </p:cNvSpPr>
          <p:nvPr>
            <p:ph type="ctrTitle"/>
          </p:nvPr>
        </p:nvSpPr>
        <p:spPr>
          <a:xfrm>
            <a:off x="3661719" y="104555"/>
            <a:ext cx="6858000" cy="1341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algn="r">
              <a:buClr>
                <a:schemeClr val="lt1"/>
              </a:buClr>
            </a:pPr>
            <a:r>
              <a:rPr lang="en-US" sz="3600" dirty="0">
                <a:solidFill>
                  <a:schemeClr val="lt1"/>
                </a:solidFill>
              </a:rPr>
              <a:t>Generalized Linear Models</a:t>
            </a:r>
            <a:endParaRPr sz="3600" dirty="0"/>
          </a:p>
        </p:txBody>
      </p:sp>
      <p:sp>
        <p:nvSpPr>
          <p:cNvPr id="81" name="Google Shape;81;p3"/>
          <p:cNvSpPr txBox="1">
            <a:spLocks noGrp="1"/>
          </p:cNvSpPr>
          <p:nvPr>
            <p:ph type="subTitle" idx="1"/>
          </p:nvPr>
        </p:nvSpPr>
        <p:spPr>
          <a:xfrm>
            <a:off x="3562868" y="1487443"/>
            <a:ext cx="7105135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r">
              <a:spcBef>
                <a:spcPts val="0"/>
              </a:spcBef>
              <a:buClr>
                <a:schemeClr val="lt1"/>
              </a:buClr>
            </a:pPr>
            <a:r>
              <a:rPr lang="en-CA" dirty="0">
                <a:solidFill>
                  <a:schemeClr val="lt1"/>
                </a:solidFill>
              </a:rPr>
              <a:t>Shraddha Pai</a:t>
            </a:r>
            <a:endParaRPr dirty="0"/>
          </a:p>
          <a:p>
            <a:pPr marL="0" indent="0" algn="r">
              <a:buClr>
                <a:schemeClr val="lt1"/>
              </a:buClr>
            </a:pPr>
            <a:r>
              <a:rPr lang="en-US" dirty="0">
                <a:solidFill>
                  <a:schemeClr val="lt1"/>
                </a:solidFill>
              </a:rPr>
              <a:t>Analysis Using R </a:t>
            </a:r>
            <a:endParaRPr dirty="0"/>
          </a:p>
          <a:p>
            <a:pPr marL="0" indent="0" algn="r">
              <a:buClr>
                <a:schemeClr val="lt1"/>
              </a:buClr>
            </a:pPr>
            <a:r>
              <a:rPr lang="en-US" dirty="0">
                <a:solidFill>
                  <a:schemeClr val="lt1"/>
                </a:solidFill>
              </a:rPr>
              <a:t>June 28-29, 2023</a:t>
            </a:r>
            <a:endParaRPr dirty="0"/>
          </a:p>
        </p:txBody>
      </p:sp>
      <p:pic>
        <p:nvPicPr>
          <p:cNvPr id="83" name="Google Shape;8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00" y="2881674"/>
            <a:ext cx="3270700" cy="327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84;p3" descr="A picture containing food&#10;&#10;Description automatically generated">
            <a:extLst>
              <a:ext uri="{FF2B5EF4-FFF2-40B4-BE49-F238E27FC236}">
                <a16:creationId xmlns:a16="http://schemas.microsoft.com/office/drawing/2014/main" id="{375842F1-9D7A-4395-B5FE-80F510308D3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6071" y="3429000"/>
            <a:ext cx="2701985" cy="126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picture containing graphics, graphic design, circle, screenshot&#10;&#10;Description automatically generated">
            <a:extLst>
              <a:ext uri="{FF2B5EF4-FFF2-40B4-BE49-F238E27FC236}">
                <a16:creationId xmlns:a16="http://schemas.microsoft.com/office/drawing/2014/main" id="{BB80F408-08F3-4B64-7682-A5907A0551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5264" y="3259788"/>
            <a:ext cx="2211869" cy="16007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219422-11ED-B9CE-8D12-E1E05D66AD98}"/>
              </a:ext>
            </a:extLst>
          </p:cNvPr>
          <p:cNvSpPr txBox="1"/>
          <p:nvPr/>
        </p:nvSpPr>
        <p:spPr>
          <a:xfrm>
            <a:off x="7195119" y="6067767"/>
            <a:ext cx="49968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Some material adapted from 2021 lecture by Lauren Erdman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2152650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3300"/>
            </a:pPr>
            <a:r>
              <a:rPr lang="en-US"/>
              <a:t>Learning Objectives</a:t>
            </a:r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2152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indent="-171450">
              <a:spcBef>
                <a:spcPts val="0"/>
              </a:spcBef>
              <a:buSzPts val="2100"/>
            </a:pPr>
            <a:r>
              <a:rPr lang="en-US" dirty="0"/>
              <a:t>By the end of this lecture, you will:</a:t>
            </a:r>
            <a:endParaRPr dirty="0"/>
          </a:p>
          <a:p>
            <a:pPr marL="514350" lvl="1" indent="-171450"/>
            <a:r>
              <a:rPr lang="en-CA" dirty="0"/>
              <a:t>Read files into R</a:t>
            </a:r>
            <a:br>
              <a:rPr lang="en-CA" dirty="0"/>
            </a:br>
            <a:endParaRPr lang="en-CA" dirty="0"/>
          </a:p>
          <a:p>
            <a:pPr marL="514350" lvl="1" indent="-171450"/>
            <a:r>
              <a:rPr lang="en-CA" dirty="0"/>
              <a:t>Merge tables by a column</a:t>
            </a:r>
            <a:br>
              <a:rPr lang="en-CA" dirty="0"/>
            </a:br>
            <a:endParaRPr lang="en-CA" dirty="0"/>
          </a:p>
          <a:p>
            <a:pPr marL="514350" lvl="1" indent="-171450"/>
            <a:r>
              <a:rPr lang="en-CA" dirty="0"/>
              <a:t>Create a variety of publication-quality plots using </a:t>
            </a:r>
            <a:r>
              <a:rPr lang="en-CA" dirty="0" err="1"/>
              <a:t>ggplot</a:t>
            </a:r>
            <a:r>
              <a:rPr lang="en-CA" dirty="0"/>
              <a:t>() and use them to explore data</a:t>
            </a:r>
          </a:p>
          <a:p>
            <a:pPr marL="514350" lvl="1" indent="-171450"/>
            <a:endParaRPr lang="en-CA" dirty="0"/>
          </a:p>
          <a:p>
            <a:pPr marL="514350" lvl="1" indent="-171450"/>
            <a:r>
              <a:rPr lang="en-CA" dirty="0"/>
              <a:t>Learn how to fit a binary response variable using </a:t>
            </a:r>
            <a:r>
              <a:rPr lang="en-CA" dirty="0" err="1"/>
              <a:t>glm</a:t>
            </a:r>
            <a:r>
              <a:rPr lang="en-CA" dirty="0"/>
              <a:t>()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BB605-11F4-AB92-BB93-98E6AEEE7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88" y="2042602"/>
            <a:ext cx="10515600" cy="1325563"/>
          </a:xfrm>
        </p:spPr>
        <p:txBody>
          <a:bodyPr/>
          <a:lstStyle/>
          <a:p>
            <a:r>
              <a:rPr lang="en-US" dirty="0"/>
              <a:t>Follow along with the </a:t>
            </a:r>
            <a:r>
              <a:rPr lang="en-US"/>
              <a:t>worked example for </a:t>
            </a:r>
            <a:br>
              <a:rPr lang="en-US"/>
            </a:br>
            <a:r>
              <a:rPr lang="en-US"/>
              <a:t>Module 3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664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2152650" y="1131097"/>
            <a:ext cx="7886700" cy="25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>
              <a:buSzPts val="3300"/>
            </a:pPr>
            <a:r>
              <a:rPr lang="en-US"/>
              <a:t>We are on a Coffee Break &amp; Networking Session</a:t>
            </a:r>
            <a:endParaRPr/>
          </a:p>
        </p:txBody>
      </p:sp>
      <p:sp>
        <p:nvSpPr>
          <p:cNvPr id="96" name="Google Shape;96;p5"/>
          <p:cNvSpPr txBox="1"/>
          <p:nvPr/>
        </p:nvSpPr>
        <p:spPr>
          <a:xfrm>
            <a:off x="2117124" y="3832139"/>
            <a:ext cx="7951574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1350"/>
            </a:pPr>
            <a:r>
              <a:rPr lang="en-US" sz="13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Workshop Sponsors:</a:t>
            </a:r>
            <a:endParaRPr/>
          </a:p>
        </p:txBody>
      </p:sp>
      <p:pic>
        <p:nvPicPr>
          <p:cNvPr id="97" name="Google Shape;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32834" y="4479553"/>
            <a:ext cx="1105775" cy="79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8513" y="4645705"/>
            <a:ext cx="208597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5732" y="4319015"/>
            <a:ext cx="1869300" cy="124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1E37FBC-10DF-AEEF-153F-C90C3686ED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4670" y="4529349"/>
            <a:ext cx="1143000" cy="685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107</Words>
  <Application>Microsoft Macintosh PowerPoint</Application>
  <PresentationFormat>Widescreen</PresentationFormat>
  <Paragraphs>19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Verdana</vt:lpstr>
      <vt:lpstr>Arial</vt:lpstr>
      <vt:lpstr>Consolas</vt:lpstr>
      <vt:lpstr>Quattrocento Sans</vt:lpstr>
      <vt:lpstr>Calibri</vt:lpstr>
      <vt:lpstr>Office Theme</vt:lpstr>
      <vt:lpstr>PowerPoint Presentation</vt:lpstr>
      <vt:lpstr>PowerPoint Presentation</vt:lpstr>
      <vt:lpstr>Generalized Linear Models</vt:lpstr>
      <vt:lpstr>Learning Objectives</vt:lpstr>
      <vt:lpstr>Follow along with the worked example for  Module 3 …</vt:lpstr>
      <vt:lpstr>We are on a Coffee Break &amp; Networking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Meyer</dc:creator>
  <cp:lastModifiedBy>Shraddha Pai</cp:lastModifiedBy>
  <cp:revision>6</cp:revision>
  <cp:lastPrinted>2022-12-15T21:01:24Z</cp:lastPrinted>
  <dcterms:created xsi:type="dcterms:W3CDTF">2018-10-31T15:25:31Z</dcterms:created>
  <dcterms:modified xsi:type="dcterms:W3CDTF">2023-06-24T19:20:40Z</dcterms:modified>
</cp:coreProperties>
</file>