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Quattrocento Sans" panose="020B0502050000020003" pitchFamily="34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JUqhzRCG90pmUVeTJ3qvI+i8a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>
            <a:spLocks noGrp="1"/>
          </p:cNvSpPr>
          <p:nvPr>
            <p:ph type="pic" idx="2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 sz="3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/>
          <p:nvPr/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89898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6"/>
          <p:cNvSpPr txBox="1"/>
          <p:nvPr/>
        </p:nvSpPr>
        <p:spPr>
          <a:xfrm>
            <a:off x="9326882" y="6400800"/>
            <a:ext cx="26746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informatics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0936" y="857250"/>
            <a:ext cx="4888871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ctrTitle"/>
          </p:nvPr>
        </p:nvSpPr>
        <p:spPr>
          <a:xfrm>
            <a:off x="3661719" y="104555"/>
            <a:ext cx="6858000" cy="13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>
              <a:buClr>
                <a:schemeClr val="lt1"/>
              </a:buClr>
            </a:pPr>
            <a:r>
              <a:rPr lang="en-US" sz="3600" dirty="0">
                <a:solidFill>
                  <a:schemeClr val="lt1"/>
                </a:solidFill>
              </a:rPr>
              <a:t>Generalized Linear Models</a:t>
            </a:r>
            <a:endParaRPr sz="3600" dirty="0"/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3562868" y="1487443"/>
            <a:ext cx="7105135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r">
              <a:spcBef>
                <a:spcPts val="0"/>
              </a:spcBef>
              <a:buClr>
                <a:schemeClr val="lt1"/>
              </a:buClr>
            </a:pPr>
            <a:r>
              <a:rPr lang="en-CA" dirty="0">
                <a:solidFill>
                  <a:schemeClr val="lt1"/>
                </a:solidFill>
              </a:rPr>
              <a:t>Shraddha Pai</a:t>
            </a:r>
            <a:endParaRPr dirty="0"/>
          </a:p>
          <a:p>
            <a:pPr marL="0" indent="0" algn="r"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Analysis Using R </a:t>
            </a:r>
            <a:endParaRPr dirty="0"/>
          </a:p>
          <a:p>
            <a:pPr marL="0" indent="0" algn="r"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June 28-29, 2023</a:t>
            </a:r>
            <a:endParaRPr dirty="0"/>
          </a:p>
        </p:txBody>
      </p:sp>
      <p:pic>
        <p:nvPicPr>
          <p:cNvPr id="83" name="Google Shape;8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881674"/>
            <a:ext cx="3270700" cy="32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84;p3" descr="A picture containing food&#10;&#10;Description automatically generated">
            <a:extLst>
              <a:ext uri="{FF2B5EF4-FFF2-40B4-BE49-F238E27FC236}">
                <a16:creationId xmlns:a16="http://schemas.microsoft.com/office/drawing/2014/main" id="{375842F1-9D7A-4395-B5FE-80F510308D3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6071" y="3429000"/>
            <a:ext cx="2701985" cy="126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s, graphic design, circle, screenshot&#10;&#10;Description automatically generated">
            <a:extLst>
              <a:ext uri="{FF2B5EF4-FFF2-40B4-BE49-F238E27FC236}">
                <a16:creationId xmlns:a16="http://schemas.microsoft.com/office/drawing/2014/main" id="{BB80F408-08F3-4B64-7682-A5907A055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264" y="3259788"/>
            <a:ext cx="2211869" cy="1600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219422-11ED-B9CE-8D12-E1E05D66AD98}"/>
              </a:ext>
            </a:extLst>
          </p:cNvPr>
          <p:cNvSpPr txBox="1"/>
          <p:nvPr/>
        </p:nvSpPr>
        <p:spPr>
          <a:xfrm>
            <a:off x="7195119" y="6067767"/>
            <a:ext cx="4996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Some material adapted from 2021 lecture by Lauren Erdman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152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300"/>
            </a:pPr>
            <a:r>
              <a:rPr lang="en-US"/>
              <a:t>Learning Objectives</a:t>
            </a: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2152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indent="-171450">
              <a:spcBef>
                <a:spcPts val="0"/>
              </a:spcBef>
              <a:buSzPts val="2100"/>
            </a:pPr>
            <a:r>
              <a:rPr lang="en-US" dirty="0"/>
              <a:t>By the end of this lecture, you will:</a:t>
            </a:r>
            <a:endParaRPr dirty="0"/>
          </a:p>
          <a:p>
            <a:pPr marL="514350" lvl="1" indent="-171450"/>
            <a:r>
              <a:rPr lang="en-CA">
                <a:solidFill>
                  <a:schemeClr val="tx1"/>
                </a:solidFill>
              </a:rPr>
              <a:t>Learn to read tables into R and merge tables</a:t>
            </a:r>
            <a:br>
              <a:rPr lang="en-CA" dirty="0"/>
            </a:br>
            <a:endParaRPr lang="en-CA" dirty="0"/>
          </a:p>
          <a:p>
            <a:pPr marL="514350" lvl="1" indent="-171450"/>
            <a:r>
              <a:rPr lang="en-CA" dirty="0"/>
              <a:t>Create a variety of publication-quality plots using </a:t>
            </a:r>
            <a:r>
              <a:rPr lang="en-CA" dirty="0" err="1"/>
              <a:t>ggplot</a:t>
            </a:r>
            <a:r>
              <a:rPr lang="en-CA" dirty="0"/>
              <a:t>() and use them to explore data</a:t>
            </a:r>
          </a:p>
          <a:p>
            <a:pPr marL="514350" lvl="1" indent="-171450"/>
            <a:endParaRPr lang="en-CA" dirty="0"/>
          </a:p>
          <a:p>
            <a:pPr marL="514350" lvl="1" indent="-171450"/>
            <a:r>
              <a:rPr lang="en-CA" dirty="0"/>
              <a:t>Learn how to fit a binary response variable using </a:t>
            </a:r>
            <a:r>
              <a:rPr lang="en-CA" dirty="0" err="1"/>
              <a:t>glm</a:t>
            </a:r>
            <a:r>
              <a:rPr lang="en-CA" dirty="0"/>
              <a:t>()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505F-DB08-A125-5ECA-4C6CCE8A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10" y="8667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Generalized linear models (GLM) for </a:t>
            </a:r>
            <a:br>
              <a:rPr lang="en-US" sz="3200" dirty="0"/>
            </a:br>
            <a:r>
              <a:rPr lang="en-US" sz="3200" dirty="0"/>
              <a:t>binary response &amp; count data</a:t>
            </a:r>
          </a:p>
        </p:txBody>
      </p:sp>
      <p:pic>
        <p:nvPicPr>
          <p:cNvPr id="5" name="Picture 4" descr="A graph with black dots and a blue line&#10;&#10;Description automatically generated with low confidence">
            <a:extLst>
              <a:ext uri="{FF2B5EF4-FFF2-40B4-BE49-F238E27FC236}">
                <a16:creationId xmlns:a16="http://schemas.microsoft.com/office/drawing/2014/main" id="{222C2C9E-5707-F706-DDDA-F562C152C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04" b="10329"/>
          <a:stretch/>
        </p:blipFill>
        <p:spPr>
          <a:xfrm>
            <a:off x="1366375" y="2137638"/>
            <a:ext cx="3722544" cy="33149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1564FB-9D42-ACCC-38AE-9DE8ABCFA561}"/>
              </a:ext>
            </a:extLst>
          </p:cNvPr>
          <p:cNvSpPr txBox="1"/>
          <p:nvPr/>
        </p:nvSpPr>
        <p:spPr>
          <a:xfrm>
            <a:off x="2070118" y="5598127"/>
            <a:ext cx="2315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</a:rPr>
              <a:t>lm</a:t>
            </a:r>
            <a:r>
              <a:rPr lang="en-US" sz="2000" dirty="0">
                <a:solidFill>
                  <a:schemeClr val="accent1"/>
                </a:solidFill>
              </a:rPr>
              <a:t>(y ~ x, data = </a:t>
            </a:r>
            <a:r>
              <a:rPr lang="en-US" sz="2000" dirty="0" err="1">
                <a:solidFill>
                  <a:schemeClr val="accent1"/>
                </a:solidFill>
              </a:rPr>
              <a:t>df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550DC7-1F1D-6476-2AE6-37C822F95B20}"/>
              </a:ext>
            </a:extLst>
          </p:cNvPr>
          <p:cNvSpPr txBox="1"/>
          <p:nvPr/>
        </p:nvSpPr>
        <p:spPr>
          <a:xfrm>
            <a:off x="1503457" y="1429752"/>
            <a:ext cx="3448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Continuous-valued outcome,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fitting a line = </a:t>
            </a:r>
            <a:r>
              <a:rPr lang="en-US" sz="2000" dirty="0" err="1">
                <a:solidFill>
                  <a:schemeClr val="accent1"/>
                </a:solidFill>
              </a:rPr>
              <a:t>lm</a:t>
            </a:r>
            <a:r>
              <a:rPr lang="en-US" sz="2000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7C9E92-8227-C3F3-CAAF-71C1ECA49929}"/>
              </a:ext>
            </a:extLst>
          </p:cNvPr>
          <p:cNvSpPr txBox="1"/>
          <p:nvPr/>
        </p:nvSpPr>
        <p:spPr>
          <a:xfrm>
            <a:off x="6383732" y="1280442"/>
            <a:ext cx="2789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Binary response, 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*-seq assay count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3BD9E9-C0D7-3D19-12EF-7BB50C60EDC9}"/>
              </a:ext>
            </a:extLst>
          </p:cNvPr>
          <p:cNvSpPr txBox="1"/>
          <p:nvPr/>
        </p:nvSpPr>
        <p:spPr>
          <a:xfrm>
            <a:off x="10087564" y="2486043"/>
            <a:ext cx="1638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Still others…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225CA9-28A1-F30D-A7E5-7FE17B2A26FA}"/>
              </a:ext>
            </a:extLst>
          </p:cNvPr>
          <p:cNvSpPr txBox="1"/>
          <p:nvPr/>
        </p:nvSpPr>
        <p:spPr>
          <a:xfrm>
            <a:off x="9591435" y="3075057"/>
            <a:ext cx="243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1"/>
                </a:solidFill>
              </a:rPr>
              <a:t>Important:</a:t>
            </a:r>
            <a:br>
              <a:rPr lang="en-US" sz="2000" i="1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Model selection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must be data driven</a:t>
            </a:r>
          </a:p>
        </p:txBody>
      </p:sp>
      <p:pic>
        <p:nvPicPr>
          <p:cNvPr id="20" name="Picture 19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3AB5968E-CCD2-C218-68AD-EE3601318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370" y="1988328"/>
            <a:ext cx="3060908" cy="36097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FC46E0-9CA3-19E8-8BFF-520F3011BFC3}"/>
              </a:ext>
            </a:extLst>
          </p:cNvPr>
          <p:cNvSpPr txBox="1"/>
          <p:nvPr/>
        </p:nvSpPr>
        <p:spPr>
          <a:xfrm>
            <a:off x="5296669" y="5611992"/>
            <a:ext cx="469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</a:rPr>
              <a:t>glm</a:t>
            </a:r>
            <a:r>
              <a:rPr lang="en-US" sz="2000" dirty="0">
                <a:solidFill>
                  <a:schemeClr val="accent1"/>
                </a:solidFill>
              </a:rPr>
              <a:t>(y ~ x, data = </a:t>
            </a:r>
            <a:r>
              <a:rPr lang="en-US" sz="2000" dirty="0" err="1">
                <a:solidFill>
                  <a:schemeClr val="accent1"/>
                </a:solidFill>
              </a:rPr>
              <a:t>df</a:t>
            </a:r>
            <a:r>
              <a:rPr lang="en-US" sz="2000" dirty="0">
                <a:solidFill>
                  <a:schemeClr val="accent1"/>
                </a:solidFill>
              </a:rPr>
              <a:t>, family = “binomial”)</a:t>
            </a:r>
          </a:p>
        </p:txBody>
      </p:sp>
    </p:spTree>
    <p:extLst>
      <p:ext uri="{BB962C8B-B14F-4D97-AF65-F5344CB8AC3E}">
        <p14:creationId xmlns:p14="http://schemas.microsoft.com/office/powerpoint/2010/main" val="403654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DA4D-59A9-B98B-BD15-CCDC90F1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notation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D3258-A58B-A5D1-3E92-0D1662B01EA8}"/>
              </a:ext>
            </a:extLst>
          </p:cNvPr>
          <p:cNvSpPr txBox="1"/>
          <p:nvPr/>
        </p:nvSpPr>
        <p:spPr>
          <a:xfrm>
            <a:off x="6567816" y="1691863"/>
            <a:ext cx="3698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</a:rPr>
              <a:t>lm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(Income ~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PctLiteracy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, </a:t>
            </a:r>
          </a:p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     data =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dat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4047E-BEF2-D27D-402F-FB0BAC232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9" y="3270792"/>
            <a:ext cx="6384218" cy="3071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3E005B-7453-B85A-5877-9D14C895C1B9}"/>
              </a:ext>
            </a:extLst>
          </p:cNvPr>
          <p:cNvSpPr txBox="1"/>
          <p:nvPr/>
        </p:nvSpPr>
        <p:spPr>
          <a:xfrm>
            <a:off x="6567816" y="3134812"/>
            <a:ext cx="5370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</a:rPr>
              <a:t>glm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(diabetes ~ glucose + pregnancy, </a:t>
            </a:r>
          </a:p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      data =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dat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,</a:t>
            </a:r>
          </a:p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      family = “</a:t>
            </a:r>
            <a:r>
              <a:rPr lang="en-US" sz="2400" b="1" dirty="0">
                <a:solidFill>
                  <a:schemeClr val="accent1"/>
                </a:solidFill>
              </a:rPr>
              <a:t>binomial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”)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13755E-9379-EB5D-96F7-DE10E1A10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" y="1900466"/>
            <a:ext cx="4682305" cy="3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2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B605-11F4-AB92-BB93-98E6AEEE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88" y="2042602"/>
            <a:ext cx="10515600" cy="1325563"/>
          </a:xfrm>
        </p:spPr>
        <p:txBody>
          <a:bodyPr/>
          <a:lstStyle/>
          <a:p>
            <a:r>
              <a:rPr lang="en-US" dirty="0"/>
              <a:t>Follow along with the </a:t>
            </a:r>
            <a:r>
              <a:rPr lang="en-US"/>
              <a:t>worked example for </a:t>
            </a:r>
            <a:br>
              <a:rPr lang="en-US"/>
            </a:br>
            <a:r>
              <a:rPr lang="en-US"/>
              <a:t>Module 3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6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2152650" y="1131097"/>
            <a:ext cx="7886700" cy="25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3300"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83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851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573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E37FBC-10DF-AEEF-153F-C90C3686E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670" y="4529349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209</Words>
  <Application>Microsoft Macintosh PowerPoint</Application>
  <PresentationFormat>Widescreen</PresentationFormat>
  <Paragraphs>33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Quattrocento Sans</vt:lpstr>
      <vt:lpstr>Verdana</vt:lpstr>
      <vt:lpstr>Arial</vt:lpstr>
      <vt:lpstr>Consolas</vt:lpstr>
      <vt:lpstr>Office Theme</vt:lpstr>
      <vt:lpstr>PowerPoint Presentation</vt:lpstr>
      <vt:lpstr>PowerPoint Presentation</vt:lpstr>
      <vt:lpstr>Generalized Linear Models</vt:lpstr>
      <vt:lpstr>Learning Objectives</vt:lpstr>
      <vt:lpstr>Generalized linear models (GLM) for  binary response &amp; count data</vt:lpstr>
      <vt:lpstr>Model fitting notation in R</vt:lpstr>
      <vt:lpstr>Follow along with the worked example for  Module 3 …</vt:lpstr>
      <vt:lpstr>We are on a Coffee Break &amp; Networking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Meyer</dc:creator>
  <cp:lastModifiedBy>Shraddha Pai</cp:lastModifiedBy>
  <cp:revision>16</cp:revision>
  <cp:lastPrinted>2022-12-15T21:01:24Z</cp:lastPrinted>
  <dcterms:created xsi:type="dcterms:W3CDTF">2018-10-31T15:25:31Z</dcterms:created>
  <dcterms:modified xsi:type="dcterms:W3CDTF">2023-06-27T19:25:07Z</dcterms:modified>
</cp:coreProperties>
</file>