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4" r:id="rId11"/>
    <p:sldId id="260" r:id="rId12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26"/>
  </p:normalViewPr>
  <p:slideViewPr>
    <p:cSldViewPr snapToGrid="0" showGuides="1">
      <p:cViewPr varScale="1">
        <p:scale>
          <a:sx n="116" d="100"/>
          <a:sy n="116" d="100"/>
        </p:scale>
        <p:origin x="11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-66102"/>
            <a:ext cx="10515600" cy="1325563"/>
          </a:xfrm>
        </p:spPr>
        <p:txBody>
          <a:bodyPr/>
          <a:lstStyle/>
          <a:p>
            <a:r>
              <a:rPr lang="en-US" dirty="0"/>
              <a:t>Recap course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4E0471-3A8C-13EE-88EC-2F84C37CC57F}"/>
              </a:ext>
            </a:extLst>
          </p:cNvPr>
          <p:cNvGrpSpPr/>
          <p:nvPr/>
        </p:nvGrpSpPr>
        <p:grpSpPr>
          <a:xfrm>
            <a:off x="484796" y="947326"/>
            <a:ext cx="4668266" cy="2481674"/>
            <a:chOff x="484796" y="947326"/>
            <a:chExt cx="4668266" cy="24816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B9A9E5-8767-6476-5624-4C93F7369999}"/>
                </a:ext>
              </a:extLst>
            </p:cNvPr>
            <p:cNvSpPr txBox="1"/>
            <p:nvPr/>
          </p:nvSpPr>
          <p:spPr>
            <a:xfrm>
              <a:off x="484796" y="947326"/>
              <a:ext cx="46682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Module 1: Systematic </a:t>
              </a:r>
              <a:r>
                <a:rPr lang="en-US" sz="1600" b="1" dirty="0">
                  <a:solidFill>
                    <a:schemeClr val="accent1"/>
                  </a:solidFill>
                </a:rPr>
                <a:t>exploratory data analysis</a:t>
              </a:r>
            </a:p>
          </p:txBody>
        </p:sp>
        <p:pic>
          <p:nvPicPr>
            <p:cNvPr id="6" name="Picture 5" descr="A picture containing text, screenshot, font, document&#10;&#10;Description automatically generated">
              <a:extLst>
                <a:ext uri="{FF2B5EF4-FFF2-40B4-BE49-F238E27FC236}">
                  <a16:creationId xmlns:a16="http://schemas.microsoft.com/office/drawing/2014/main" id="{8D566E2A-E785-E01F-B1AE-61AB1B50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9345" y="1505336"/>
              <a:ext cx="1899159" cy="1923664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A314B-6B81-B4B4-DBD0-6F43D83748E2}"/>
              </a:ext>
            </a:extLst>
          </p:cNvPr>
          <p:cNvGrpSpPr/>
          <p:nvPr/>
        </p:nvGrpSpPr>
        <p:grpSpPr>
          <a:xfrm>
            <a:off x="5980271" y="947326"/>
            <a:ext cx="4532010" cy="2447996"/>
            <a:chOff x="5980271" y="947326"/>
            <a:chExt cx="4532010" cy="244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B1281-B35B-AC2D-F9B9-A7CBC0549814}"/>
                </a:ext>
              </a:extLst>
            </p:cNvPr>
            <p:cNvSpPr txBox="1"/>
            <p:nvPr/>
          </p:nvSpPr>
          <p:spPr>
            <a:xfrm>
              <a:off x="5980271" y="947326"/>
              <a:ext cx="45320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Module 2: </a:t>
              </a:r>
              <a:r>
                <a:rPr lang="en-US" sz="1600" b="1" dirty="0">
                  <a:solidFill>
                    <a:schemeClr val="accent1"/>
                  </a:solidFill>
                </a:rPr>
                <a:t>Dimensionality reduction </a:t>
              </a:r>
              <a:r>
                <a:rPr lang="en-US" sz="1600" dirty="0">
                  <a:solidFill>
                    <a:schemeClr val="accent1"/>
                  </a:solidFill>
                </a:rPr>
                <a:t>to identify</a:t>
              </a:r>
            </a:p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major sources of variation in your data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AA14EE6-F83D-CBF6-CD7B-11027D3FC67A}"/>
                </a:ext>
              </a:extLst>
            </p:cNvPr>
            <p:cNvGrpSpPr/>
            <p:nvPr/>
          </p:nvGrpSpPr>
          <p:grpSpPr>
            <a:xfrm>
              <a:off x="6409194" y="1805030"/>
              <a:ext cx="3674162" cy="1590292"/>
              <a:chOff x="6255721" y="1805030"/>
              <a:chExt cx="3674162" cy="159029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7047230-24BA-20DB-59D8-23229110D0E7}"/>
                  </a:ext>
                </a:extLst>
              </p:cNvPr>
              <p:cNvGrpSpPr/>
              <p:nvPr/>
            </p:nvGrpSpPr>
            <p:grpSpPr>
              <a:xfrm>
                <a:off x="6255721" y="2013440"/>
                <a:ext cx="1635551" cy="1110774"/>
                <a:chOff x="6637328" y="1765586"/>
                <a:chExt cx="4330642" cy="3316601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30CA2DE-F546-26D7-C1C3-ACE9EC3AABE4}"/>
                    </a:ext>
                  </a:extLst>
                </p:cNvPr>
                <p:cNvCxnSpPr/>
                <p:nvPr/>
              </p:nvCxnSpPr>
              <p:spPr>
                <a:xfrm>
                  <a:off x="6720225" y="4053489"/>
                  <a:ext cx="4247745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DE81253-B905-5405-C824-C8C43AA60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0925" y="1765586"/>
                  <a:ext cx="0" cy="331660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A139890-4EED-5083-80F6-6900867E77CE}"/>
                    </a:ext>
                  </a:extLst>
                </p:cNvPr>
                <p:cNvSpPr/>
                <p:nvPr/>
              </p:nvSpPr>
              <p:spPr>
                <a:xfrm>
                  <a:off x="8467672" y="3289734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32A1E26-DB0B-9C1B-9BA0-2CFC313A264A}"/>
                    </a:ext>
                  </a:extLst>
                </p:cNvPr>
                <p:cNvSpPr/>
                <p:nvPr/>
              </p:nvSpPr>
              <p:spPr>
                <a:xfrm>
                  <a:off x="8700466" y="3483243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9F84AC2-08B1-3B75-91FF-4F205442CBBD}"/>
                    </a:ext>
                  </a:extLst>
                </p:cNvPr>
                <p:cNvSpPr/>
                <p:nvPr/>
              </p:nvSpPr>
              <p:spPr>
                <a:xfrm>
                  <a:off x="8488228" y="3713220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C1DB485-8ED9-BCA7-BB23-90D9530237D5}"/>
                    </a:ext>
                  </a:extLst>
                </p:cNvPr>
                <p:cNvSpPr/>
                <p:nvPr/>
              </p:nvSpPr>
              <p:spPr>
                <a:xfrm>
                  <a:off x="8873698" y="3734491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D89A0B-455C-62CE-72B2-CF4BAEB662E0}"/>
                    </a:ext>
                  </a:extLst>
                </p:cNvPr>
                <p:cNvSpPr/>
                <p:nvPr/>
              </p:nvSpPr>
              <p:spPr>
                <a:xfrm>
                  <a:off x="8286090" y="3729603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3900FF4-8F64-ED12-2862-F3B2BA95C807}"/>
                    </a:ext>
                  </a:extLst>
                </p:cNvPr>
                <p:cNvSpPr/>
                <p:nvPr/>
              </p:nvSpPr>
              <p:spPr>
                <a:xfrm>
                  <a:off x="8576009" y="3945868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0872384-5CB9-BC12-9C5E-CE3347C6238B}"/>
                    </a:ext>
                  </a:extLst>
                </p:cNvPr>
                <p:cNvSpPr/>
                <p:nvPr/>
              </p:nvSpPr>
              <p:spPr>
                <a:xfrm>
                  <a:off x="8348625" y="4010236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B206364-B727-8C2D-D430-56964E6C820D}"/>
                    </a:ext>
                  </a:extLst>
                </p:cNvPr>
                <p:cNvSpPr/>
                <p:nvPr/>
              </p:nvSpPr>
              <p:spPr>
                <a:xfrm>
                  <a:off x="8586720" y="4172255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8E9915C-007A-9313-4035-190BD22CB401}"/>
                    </a:ext>
                  </a:extLst>
                </p:cNvPr>
                <p:cNvSpPr/>
                <p:nvPr/>
              </p:nvSpPr>
              <p:spPr>
                <a:xfrm>
                  <a:off x="7885665" y="4118232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90B32BD-FC96-BB1D-4AFC-E41990DC0EDB}"/>
                    </a:ext>
                  </a:extLst>
                </p:cNvPr>
                <p:cNvSpPr/>
                <p:nvPr/>
              </p:nvSpPr>
              <p:spPr>
                <a:xfrm>
                  <a:off x="8183470" y="4087177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5CC2C1E-C0CA-D5B1-AC46-43D9338B2F21}"/>
                    </a:ext>
                  </a:extLst>
                </p:cNvPr>
                <p:cNvSpPr/>
                <p:nvPr/>
              </p:nvSpPr>
              <p:spPr>
                <a:xfrm>
                  <a:off x="8001821" y="4238282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321D1E-7DDC-7F24-C9A3-506F6B994AD4}"/>
                    </a:ext>
                  </a:extLst>
                </p:cNvPr>
                <p:cNvSpPr/>
                <p:nvPr/>
              </p:nvSpPr>
              <p:spPr>
                <a:xfrm>
                  <a:off x="8131580" y="4214937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010F02B-8D87-CCFE-7FE6-3FE2EF95B301}"/>
                    </a:ext>
                  </a:extLst>
                </p:cNvPr>
                <p:cNvSpPr/>
                <p:nvPr/>
              </p:nvSpPr>
              <p:spPr>
                <a:xfrm>
                  <a:off x="7701980" y="4355986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3079CC0-C56E-B747-04BF-26B203255646}"/>
                    </a:ext>
                  </a:extLst>
                </p:cNvPr>
                <p:cNvSpPr/>
                <p:nvPr/>
              </p:nvSpPr>
              <p:spPr>
                <a:xfrm>
                  <a:off x="7855480" y="4462891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158464D-2397-BA06-9B69-ED1B5DF945BF}"/>
                    </a:ext>
                  </a:extLst>
                </p:cNvPr>
                <p:cNvSpPr/>
                <p:nvPr/>
              </p:nvSpPr>
              <p:spPr>
                <a:xfrm>
                  <a:off x="7450051" y="4582843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9646385-94CD-EECD-0954-963D9E854635}"/>
                    </a:ext>
                  </a:extLst>
                </p:cNvPr>
                <p:cNvSpPr/>
                <p:nvPr/>
              </p:nvSpPr>
              <p:spPr>
                <a:xfrm>
                  <a:off x="8158415" y="4636911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1A21A16-CCFB-ED97-FC53-995524C44D60}"/>
                    </a:ext>
                  </a:extLst>
                </p:cNvPr>
                <p:cNvSpPr/>
                <p:nvPr/>
              </p:nvSpPr>
              <p:spPr>
                <a:xfrm>
                  <a:off x="9571800" y="2791321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E26D04B-D8FE-6C1D-E415-9AAD82881086}"/>
                    </a:ext>
                  </a:extLst>
                </p:cNvPr>
                <p:cNvSpPr/>
                <p:nvPr/>
              </p:nvSpPr>
              <p:spPr>
                <a:xfrm>
                  <a:off x="9415251" y="3108029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386D5CF-BC57-B3B7-92A0-DF304D4FFADC}"/>
                    </a:ext>
                  </a:extLst>
                </p:cNvPr>
                <p:cNvSpPr/>
                <p:nvPr/>
              </p:nvSpPr>
              <p:spPr>
                <a:xfrm>
                  <a:off x="9020030" y="3127515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639EB60-3724-C542-176B-8FFEDB84D0FF}"/>
                    </a:ext>
                  </a:extLst>
                </p:cNvPr>
                <p:cNvSpPr/>
                <p:nvPr/>
              </p:nvSpPr>
              <p:spPr>
                <a:xfrm>
                  <a:off x="9247363" y="3214021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E314FB5-9558-29FC-D280-3D7138303BB0}"/>
                    </a:ext>
                  </a:extLst>
                </p:cNvPr>
                <p:cNvSpPr/>
                <p:nvPr/>
              </p:nvSpPr>
              <p:spPr>
                <a:xfrm>
                  <a:off x="8749444" y="3089099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28A661D-B0EC-C7BA-AF3F-E38EE209B2D0}"/>
                    </a:ext>
                  </a:extLst>
                </p:cNvPr>
                <p:cNvSpPr/>
                <p:nvPr/>
              </p:nvSpPr>
              <p:spPr>
                <a:xfrm>
                  <a:off x="9409483" y="3394377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CE969CD-9194-FCCF-B5C2-4228D4E44F05}"/>
                    </a:ext>
                  </a:extLst>
                </p:cNvPr>
                <p:cNvSpPr/>
                <p:nvPr/>
              </p:nvSpPr>
              <p:spPr>
                <a:xfrm>
                  <a:off x="8956429" y="3375964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1CF4899-86ED-6392-A967-2FBF905B2BA1}"/>
                    </a:ext>
                  </a:extLst>
                </p:cNvPr>
                <p:cNvSpPr/>
                <p:nvPr/>
              </p:nvSpPr>
              <p:spPr>
                <a:xfrm>
                  <a:off x="9149525" y="3514329"/>
                  <a:ext cx="86506" cy="8650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12A4763-20EF-A9C3-7BA5-C620AB49CD2C}"/>
                    </a:ext>
                  </a:extLst>
                </p:cNvPr>
                <p:cNvCxnSpPr/>
                <p:nvPr/>
              </p:nvCxnSpPr>
              <p:spPr>
                <a:xfrm rot="18900000">
                  <a:off x="6637328" y="3821160"/>
                  <a:ext cx="4247745" cy="0"/>
                </a:xfrm>
                <a:prstGeom prst="line">
                  <a:avLst/>
                </a:prstGeom>
                <a:ln w="2857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6F782DD-F810-E415-1CE3-175D05450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42290" y="2973426"/>
                  <a:ext cx="1343285" cy="1343286"/>
                </a:xfrm>
                <a:prstGeom prst="line">
                  <a:avLst/>
                </a:prstGeom>
                <a:ln w="2857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5" name="Google Shape;146;p11" descr="3.6.10.5. tSNE to visualize digits — Scipy lecture notes">
                <a:extLst>
                  <a:ext uri="{FF2B5EF4-FFF2-40B4-BE49-F238E27FC236}">
                    <a16:creationId xmlns:a16="http://schemas.microsoft.com/office/drawing/2014/main" id="{E309B5E2-A88B-FB7D-7ABD-D357BEF29CED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58423" y="1805030"/>
                <a:ext cx="1871460" cy="1590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5A2A4-3F5F-03FC-E1BC-8ADFF57D523F}"/>
              </a:ext>
            </a:extLst>
          </p:cNvPr>
          <p:cNvGrpSpPr/>
          <p:nvPr/>
        </p:nvGrpSpPr>
        <p:grpSpPr>
          <a:xfrm>
            <a:off x="623451" y="3822712"/>
            <a:ext cx="4390947" cy="2509729"/>
            <a:chOff x="623451" y="3822712"/>
            <a:chExt cx="4390947" cy="25097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130E39-2618-1651-70B2-DAB7D4306584}"/>
                </a:ext>
              </a:extLst>
            </p:cNvPr>
            <p:cNvSpPr txBox="1"/>
            <p:nvPr/>
          </p:nvSpPr>
          <p:spPr>
            <a:xfrm>
              <a:off x="623451" y="3822712"/>
              <a:ext cx="43909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Module 3: </a:t>
              </a:r>
              <a:r>
                <a:rPr lang="en-US" sz="1600" b="1" dirty="0">
                  <a:solidFill>
                    <a:schemeClr val="accent1"/>
                  </a:solidFill>
                </a:rPr>
                <a:t>Generalized linear models </a:t>
              </a:r>
              <a:r>
                <a:rPr lang="en-US" sz="1600" dirty="0">
                  <a:solidFill>
                    <a:schemeClr val="accent1"/>
                  </a:solidFill>
                </a:rPr>
                <a:t>to fit</a:t>
              </a:r>
              <a:br>
                <a:rPr lang="en-US" sz="1600" dirty="0">
                  <a:solidFill>
                    <a:schemeClr val="accent1"/>
                  </a:solidFill>
                </a:rPr>
              </a:br>
              <a:r>
                <a:rPr lang="en-US" sz="1600" dirty="0">
                  <a:solidFill>
                    <a:schemeClr val="accent1"/>
                  </a:solidFill>
                </a:rPr>
                <a:t>binary response variables (and </a:t>
              </a:r>
              <a:r>
                <a:rPr lang="en-US" sz="1600" dirty="0" err="1">
                  <a:solidFill>
                    <a:schemeClr val="accent1"/>
                  </a:solidFill>
                </a:rPr>
                <a:t>RNAseq</a:t>
              </a:r>
              <a:r>
                <a:rPr lang="en-US" sz="1600" dirty="0">
                  <a:solidFill>
                    <a:schemeClr val="accent1"/>
                  </a:solidFill>
                </a:rPr>
                <a:t> data!)</a:t>
              </a:r>
            </a:p>
          </p:txBody>
        </p:sp>
        <p:pic>
          <p:nvPicPr>
            <p:cNvPr id="46" name="Picture 45" descr="A picture containing text, screenshot, line, plot&#10;&#10;Description automatically generated">
              <a:extLst>
                <a:ext uri="{FF2B5EF4-FFF2-40B4-BE49-F238E27FC236}">
                  <a16:creationId xmlns:a16="http://schemas.microsoft.com/office/drawing/2014/main" id="{669DB406-E8B5-E7CD-DBC3-8C47CAB4A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6888" y="4535067"/>
              <a:ext cx="1524073" cy="179737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228070-C5AB-DDEA-144C-284F12FE9AE9}"/>
              </a:ext>
            </a:extLst>
          </p:cNvPr>
          <p:cNvGrpSpPr/>
          <p:nvPr/>
        </p:nvGrpSpPr>
        <p:grpSpPr>
          <a:xfrm>
            <a:off x="6047596" y="3822712"/>
            <a:ext cx="4397359" cy="2466219"/>
            <a:chOff x="6047596" y="3822712"/>
            <a:chExt cx="4397359" cy="24662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B531E1-2475-44B8-9F8F-8137D16A0F5C}"/>
                </a:ext>
              </a:extLst>
            </p:cNvPr>
            <p:cNvSpPr txBox="1"/>
            <p:nvPr/>
          </p:nvSpPr>
          <p:spPr>
            <a:xfrm>
              <a:off x="6047596" y="3822712"/>
              <a:ext cx="4397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Module 4: </a:t>
              </a:r>
              <a:r>
                <a:rPr lang="en-US" sz="1600" b="1" dirty="0">
                  <a:solidFill>
                    <a:schemeClr val="accent1"/>
                  </a:solidFill>
                </a:rPr>
                <a:t>Differential expression analysis</a:t>
              </a:r>
              <a:r>
                <a:rPr lang="en-US" sz="1600" dirty="0">
                  <a:solidFill>
                    <a:schemeClr val="accent1"/>
                  </a:solidFill>
                </a:rPr>
                <a:t>,  </a:t>
              </a:r>
              <a:br>
                <a:rPr lang="en-US" sz="1600" dirty="0">
                  <a:solidFill>
                    <a:schemeClr val="accent1"/>
                  </a:solidFill>
                </a:rPr>
              </a:br>
              <a:r>
                <a:rPr lang="en-US" sz="1600" dirty="0">
                  <a:solidFill>
                    <a:schemeClr val="accent1"/>
                  </a:solidFill>
                </a:rPr>
                <a:t>multiple hypothesis testing</a:t>
              </a:r>
            </a:p>
          </p:txBody>
        </p:sp>
        <p:pic>
          <p:nvPicPr>
            <p:cNvPr id="48" name="Picture 47" descr="A picture containing screenshot, diagram, plot&#10;&#10;Description automatically generated">
              <a:extLst>
                <a:ext uri="{FF2B5EF4-FFF2-40B4-BE49-F238E27FC236}">
                  <a16:creationId xmlns:a16="http://schemas.microsoft.com/office/drawing/2014/main" id="{C2717415-F7B5-88F6-9605-7A7D41744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7114" y="4677327"/>
              <a:ext cx="2758322" cy="1611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1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 dirty="0"/>
              <a:t>Enjoy exploring your data!</a:t>
            </a:r>
            <a:endParaRPr dirty="0"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9303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350" y="4589578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Basic Differential Expression Analysis</a:t>
            </a:r>
            <a:endParaRPr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14, 2024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19" y="2859903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1EDD99B4-ACF2-DFA2-AC7D-B96910F8B0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0" y="359821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54C49368-2138-AD08-0C1B-3EA2533A6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960" y="3429000"/>
            <a:ext cx="2211869" cy="1600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435429" y="35424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435429" y="1825625"/>
            <a:ext cx="108421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sz="2800" dirty="0"/>
              <a:t>By the end of this lecture, you will:</a:t>
            </a:r>
            <a:endParaRPr sz="2800" dirty="0"/>
          </a:p>
          <a:p>
            <a:pPr marL="514350" lvl="1" indent="-171450"/>
            <a:r>
              <a:rPr lang="en-CA" sz="2400" dirty="0"/>
              <a:t>Understand the key steps in identifying differentially expressed genes in </a:t>
            </a:r>
            <a:r>
              <a:rPr lang="en-CA" sz="2400" dirty="0" err="1"/>
              <a:t>RNAseq</a:t>
            </a:r>
            <a:endParaRPr lang="en-CA" sz="2400" dirty="0"/>
          </a:p>
          <a:p>
            <a:pPr marL="514350" lvl="1" indent="-171450"/>
            <a:endParaRPr lang="en-CA" sz="2400" dirty="0"/>
          </a:p>
          <a:p>
            <a:pPr marL="514350" lvl="1" indent="-171450"/>
            <a:r>
              <a:rPr lang="en-CA" sz="2400" dirty="0"/>
              <a:t>Learn how to use p-value histograms and QQ-plots to gauge how much signal you have after multiple hypothesis testing</a:t>
            </a:r>
          </a:p>
          <a:p>
            <a:pPr marL="514350" lvl="1" indent="-171450"/>
            <a:endParaRPr lang="en-CA" sz="2400" dirty="0"/>
          </a:p>
          <a:p>
            <a:pPr marL="514350" lvl="1" indent="-171450"/>
            <a:r>
              <a:rPr lang="en-CA" sz="2400" dirty="0"/>
              <a:t>Learn to create volcano plots to visualize results of differential expression analysis</a:t>
            </a:r>
          </a:p>
          <a:p>
            <a:pPr marL="514350" lvl="1" indent="-171450"/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77EE-66F4-E337-B329-FDC8AAC2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29" y="0"/>
            <a:ext cx="10515600" cy="1325563"/>
          </a:xfrm>
        </p:spPr>
        <p:txBody>
          <a:bodyPr/>
          <a:lstStyle/>
          <a:p>
            <a:r>
              <a:rPr lang="en-US" dirty="0"/>
              <a:t>RNAseq data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6F8CE-FD42-9788-16EB-2D2F21443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24"/>
          <a:stretch/>
        </p:blipFill>
        <p:spPr>
          <a:xfrm>
            <a:off x="394229" y="993218"/>
            <a:ext cx="5315171" cy="487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34B19-5BB3-678B-5430-60B227B4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95"/>
          <a:stretch/>
        </p:blipFill>
        <p:spPr>
          <a:xfrm>
            <a:off x="5933954" y="1286581"/>
            <a:ext cx="6080771" cy="4284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155A7-3219-DE32-0738-058177DEAEAF}"/>
              </a:ext>
            </a:extLst>
          </p:cNvPr>
          <p:cNvSpPr txBox="1"/>
          <p:nvPr/>
        </p:nvSpPr>
        <p:spPr>
          <a:xfrm>
            <a:off x="0" y="6099859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Stark, </a:t>
            </a:r>
            <a:r>
              <a:rPr lang="en-US" sz="1100" dirty="0" err="1"/>
              <a:t>Grzelak</a:t>
            </a:r>
            <a:r>
              <a:rPr lang="en-US" sz="1100" dirty="0"/>
              <a:t>, Hadfield. (2019). </a:t>
            </a:r>
            <a:r>
              <a:rPr lang="en-US" sz="1100" i="1" dirty="0"/>
              <a:t>Nat Rev Gen.</a:t>
            </a:r>
          </a:p>
        </p:txBody>
      </p:sp>
    </p:spTree>
    <p:extLst>
      <p:ext uri="{BB962C8B-B14F-4D97-AF65-F5344CB8AC3E}">
        <p14:creationId xmlns:p14="http://schemas.microsoft.com/office/powerpoint/2010/main" val="41160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6ECD-7574-A6B8-CA2A-67FF75F9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RNAseq data processing: High-level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DBE9-48CE-B0AE-0599-B627E2AB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24" y="1481559"/>
            <a:ext cx="7738054" cy="4502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5FC62-9383-3F86-BCFA-96654D283CFA}"/>
              </a:ext>
            </a:extLst>
          </p:cNvPr>
          <p:cNvSpPr txBox="1"/>
          <p:nvPr/>
        </p:nvSpPr>
        <p:spPr>
          <a:xfrm>
            <a:off x="1543404" y="138291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Raw reads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83CC65-0A26-E985-77CC-852D7C2D739D}"/>
              </a:ext>
            </a:extLst>
          </p:cNvPr>
          <p:cNvGrpSpPr/>
          <p:nvPr/>
        </p:nvGrpSpPr>
        <p:grpSpPr>
          <a:xfrm>
            <a:off x="1076129" y="1744447"/>
            <a:ext cx="1975221" cy="526908"/>
            <a:chOff x="1076129" y="1744447"/>
            <a:chExt cx="1975221" cy="526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8E74D-48E9-5721-EFF9-B167987F253E}"/>
                </a:ext>
              </a:extLst>
            </p:cNvPr>
            <p:cNvSpPr txBox="1"/>
            <p:nvPr/>
          </p:nvSpPr>
          <p:spPr>
            <a:xfrm>
              <a:off x="1076129" y="1963578"/>
              <a:ext cx="1975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 reads to genome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EC1E027C-FD8B-0CAE-7EA1-78CC4C4F8C64}"/>
                </a:ext>
              </a:extLst>
            </p:cNvPr>
            <p:cNvSpPr/>
            <p:nvPr/>
          </p:nvSpPr>
          <p:spPr>
            <a:xfrm>
              <a:off x="1971142" y="1744447"/>
              <a:ext cx="185194" cy="2191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DE1F-92D6-6B22-595D-2562FB3AC3C4}"/>
              </a:ext>
            </a:extLst>
          </p:cNvPr>
          <p:cNvGrpSpPr/>
          <p:nvPr/>
        </p:nvGrpSpPr>
        <p:grpSpPr>
          <a:xfrm>
            <a:off x="1026436" y="2767055"/>
            <a:ext cx="2074607" cy="969722"/>
            <a:chOff x="1026436" y="2767055"/>
            <a:chExt cx="2074607" cy="9697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FB5CAB-61E3-9D47-08E0-0389AD1E6116}"/>
                </a:ext>
              </a:extLst>
            </p:cNvPr>
            <p:cNvSpPr txBox="1"/>
            <p:nvPr/>
          </p:nvSpPr>
          <p:spPr>
            <a:xfrm>
              <a:off x="1026436" y="3429000"/>
              <a:ext cx="2074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Obtain transcript counts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0250EA-707A-1CC5-F4B5-68D88960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131" y="2767055"/>
              <a:ext cx="254000" cy="254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C46DB8-88D9-E0B0-5B13-A5ACE5AC3A68}"/>
              </a:ext>
            </a:extLst>
          </p:cNvPr>
          <p:cNvGrpSpPr/>
          <p:nvPr/>
        </p:nvGrpSpPr>
        <p:grpSpPr>
          <a:xfrm>
            <a:off x="1568251" y="3900097"/>
            <a:ext cx="990977" cy="637263"/>
            <a:chOff x="1568251" y="3900097"/>
            <a:chExt cx="990977" cy="637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9ACB64-E239-CB4C-1B8F-C91FD58299CE}"/>
                </a:ext>
              </a:extLst>
            </p:cNvPr>
            <p:cNvSpPr txBox="1"/>
            <p:nvPr/>
          </p:nvSpPr>
          <p:spPr>
            <a:xfrm>
              <a:off x="1568251" y="4229583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B4D508B5-D9E7-3446-1923-3CCC52E6F0C6}"/>
                </a:ext>
              </a:extLst>
            </p:cNvPr>
            <p:cNvSpPr/>
            <p:nvPr/>
          </p:nvSpPr>
          <p:spPr>
            <a:xfrm>
              <a:off x="1963655" y="3900097"/>
              <a:ext cx="185194" cy="2191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B444A-51D5-A5C0-6648-6E8CA4218176}"/>
              </a:ext>
            </a:extLst>
          </p:cNvPr>
          <p:cNvGrpSpPr/>
          <p:nvPr/>
        </p:nvGrpSpPr>
        <p:grpSpPr>
          <a:xfrm>
            <a:off x="727476" y="4647715"/>
            <a:ext cx="2672526" cy="769927"/>
            <a:chOff x="727476" y="4647715"/>
            <a:chExt cx="2672526" cy="7699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CC270A-C7D4-0C75-70B7-BFCB39DF664C}"/>
                </a:ext>
              </a:extLst>
            </p:cNvPr>
            <p:cNvSpPr txBox="1"/>
            <p:nvPr/>
          </p:nvSpPr>
          <p:spPr>
            <a:xfrm>
              <a:off x="727476" y="4894422"/>
              <a:ext cx="2672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Statistical model for differential </a:t>
              </a:r>
            </a:p>
            <a:p>
              <a:pPr algn="ctr"/>
              <a:r>
                <a:rPr lang="en-US" dirty="0"/>
                <a:t>gene expression analysis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20D53A-6AA3-8952-A36E-9F05BA32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252" y="4647715"/>
              <a:ext cx="2540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0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02ABD-3D80-49B6-F00E-368609333847}"/>
              </a:ext>
            </a:extLst>
          </p:cNvPr>
          <p:cNvCxnSpPr>
            <a:cxnSpLocks/>
          </p:cNvCxnSpPr>
          <p:nvPr/>
        </p:nvCxnSpPr>
        <p:spPr>
          <a:xfrm>
            <a:off x="2398124" y="5376297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A3A710-D132-020A-4623-EA00830BCCA7}"/>
              </a:ext>
            </a:extLst>
          </p:cNvPr>
          <p:cNvCxnSpPr>
            <a:cxnSpLocks/>
          </p:cNvCxnSpPr>
          <p:nvPr/>
        </p:nvCxnSpPr>
        <p:spPr>
          <a:xfrm>
            <a:off x="2398124" y="3108685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71247A-FDE9-25AF-0EAC-3D9FBEC7EA82}"/>
              </a:ext>
            </a:extLst>
          </p:cNvPr>
          <p:cNvCxnSpPr>
            <a:cxnSpLocks/>
          </p:cNvCxnSpPr>
          <p:nvPr/>
        </p:nvCxnSpPr>
        <p:spPr>
          <a:xfrm>
            <a:off x="2398124" y="3760784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D807B1-FECB-ED31-6804-D575542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-91692"/>
            <a:ext cx="10515600" cy="1325563"/>
          </a:xfrm>
        </p:spPr>
        <p:txBody>
          <a:bodyPr/>
          <a:lstStyle/>
          <a:p>
            <a:r>
              <a:rPr lang="en-US" dirty="0"/>
              <a:t>RNA-seq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7B69E-3287-10B8-5541-AE8686AD269E}"/>
              </a:ext>
            </a:extLst>
          </p:cNvPr>
          <p:cNvSpPr/>
          <p:nvPr/>
        </p:nvSpPr>
        <p:spPr>
          <a:xfrm>
            <a:off x="1321527" y="1233871"/>
            <a:ext cx="2153194" cy="485741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Raw expression count matrix, output of STAR / RSEM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1605B-FBF7-AE52-24F4-953A5308A48B}"/>
              </a:ext>
            </a:extLst>
          </p:cNvPr>
          <p:cNvSpPr txBox="1"/>
          <p:nvPr/>
        </p:nvSpPr>
        <p:spPr>
          <a:xfrm>
            <a:off x="3788229" y="12250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~ 20,000 measures</a:t>
            </a:r>
          </a:p>
          <a:p>
            <a:r>
              <a:rPr lang="en-US" sz="1600" dirty="0"/>
              <a:t>(protein-coding genes)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D596DB-BFD0-6DCE-7292-1D44B73EADF9}"/>
              </a:ext>
            </a:extLst>
          </p:cNvPr>
          <p:cNvGrpSpPr/>
          <p:nvPr/>
        </p:nvGrpSpPr>
        <p:grpSpPr>
          <a:xfrm>
            <a:off x="6220756" y="1220563"/>
            <a:ext cx="2543907" cy="987804"/>
            <a:chOff x="6173374" y="1767865"/>
            <a:chExt cx="2543907" cy="987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AF3C58-DBBF-5DF5-AC56-B4DA8D046344}"/>
                </a:ext>
              </a:extLst>
            </p:cNvPr>
            <p:cNvCxnSpPr>
              <a:cxnSpLocks/>
            </p:cNvCxnSpPr>
            <p:nvPr/>
          </p:nvCxnSpPr>
          <p:spPr>
            <a:xfrm>
              <a:off x="6173374" y="2044194"/>
              <a:ext cx="45131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F6DFB2-B9C7-A040-E552-4DB9F592E469}"/>
                </a:ext>
              </a:extLst>
            </p:cNvPr>
            <p:cNvSpPr txBox="1"/>
            <p:nvPr/>
          </p:nvSpPr>
          <p:spPr>
            <a:xfrm>
              <a:off x="6939230" y="1767865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individual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statistical tests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6E5AC6-6B7B-9BC9-FC13-3F55F43819EB}"/>
                </a:ext>
              </a:extLst>
            </p:cNvPr>
            <p:cNvSpPr txBox="1"/>
            <p:nvPr/>
          </p:nvSpPr>
          <p:spPr>
            <a:xfrm>
              <a:off x="6924024" y="2417115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p-values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89607-8AE1-04D5-ED00-123B09D14601}"/>
              </a:ext>
            </a:extLst>
          </p:cNvPr>
          <p:cNvSpPr txBox="1"/>
          <p:nvPr/>
        </p:nvSpPr>
        <p:spPr>
          <a:xfrm>
            <a:off x="9077559" y="132761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Multiple testing burden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FEA4C-B3EE-5667-3A40-D99296EDCCC1}"/>
              </a:ext>
            </a:extLst>
          </p:cNvPr>
          <p:cNvSpPr/>
          <p:nvPr/>
        </p:nvSpPr>
        <p:spPr>
          <a:xfrm>
            <a:off x="1321527" y="1890772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Exclude genes with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read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642BB-F8F1-E6FB-A698-EC2E73C20BF1}"/>
              </a:ext>
            </a:extLst>
          </p:cNvPr>
          <p:cNvSpPr txBox="1"/>
          <p:nvPr/>
        </p:nvSpPr>
        <p:spPr>
          <a:xfrm>
            <a:off x="3788229" y="2019153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Reduce multiple testing burden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F4310-E50B-5D55-2541-72DE8F937BA1}"/>
              </a:ext>
            </a:extLst>
          </p:cNvPr>
          <p:cNvSpPr/>
          <p:nvPr/>
        </p:nvSpPr>
        <p:spPr>
          <a:xfrm>
            <a:off x="1321527" y="2738355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Normalize for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variation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00A9A-0621-2390-494E-560C8427EEC4}"/>
              </a:ext>
            </a:extLst>
          </p:cNvPr>
          <p:cNvSpPr txBox="1"/>
          <p:nvPr/>
        </p:nvSpPr>
        <p:spPr>
          <a:xfrm>
            <a:off x="3788229" y="2773263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Variation in sequencing depth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F1268-B43B-6596-25F9-8249F4A74437}"/>
              </a:ext>
            </a:extLst>
          </p:cNvPr>
          <p:cNvSpPr/>
          <p:nvPr/>
        </p:nvSpPr>
        <p:spPr>
          <a:xfrm>
            <a:off x="1321527" y="3439618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statistical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756FE-6822-4735-4DCF-4B66DE869BF9}"/>
              </a:ext>
            </a:extLst>
          </p:cNvPr>
          <p:cNvSpPr/>
          <p:nvPr/>
        </p:nvSpPr>
        <p:spPr>
          <a:xfrm>
            <a:off x="1321527" y="4106837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multiple hypothesis tests*.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C4776-FC90-2326-D0C7-26113FBFDFCD}"/>
              </a:ext>
            </a:extLst>
          </p:cNvPr>
          <p:cNvSpPr txBox="1"/>
          <p:nvPr/>
        </p:nvSpPr>
        <p:spPr>
          <a:xfrm>
            <a:off x="10456565" y="3898568"/>
            <a:ext cx="130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 in count data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2F42C-19D8-3AE2-029E-F7A1AD95C329}"/>
              </a:ext>
            </a:extLst>
          </p:cNvPr>
          <p:cNvSpPr txBox="1"/>
          <p:nvPr/>
        </p:nvSpPr>
        <p:spPr>
          <a:xfrm>
            <a:off x="9077559" y="3898568"/>
            <a:ext cx="1574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Negative binomial distribution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(class of generalized linear models)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4C63F-CC0A-43C3-36A5-36FF7EAE73D3}"/>
              </a:ext>
            </a:extLst>
          </p:cNvPr>
          <p:cNvSpPr/>
          <p:nvPr/>
        </p:nvSpPr>
        <p:spPr>
          <a:xfrm>
            <a:off x="1321527" y="4826903"/>
            <a:ext cx="2153194" cy="586638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“Differentially expressed genes” = </a:t>
            </a:r>
            <a:b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Adjusted p-value &lt; 0.05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E21341-6D61-7D4D-1B8A-018614133476}"/>
              </a:ext>
            </a:extLst>
          </p:cNvPr>
          <p:cNvCxnSpPr>
            <a:cxnSpLocks/>
          </p:cNvCxnSpPr>
          <p:nvPr/>
        </p:nvCxnSpPr>
        <p:spPr>
          <a:xfrm>
            <a:off x="2398124" y="1719612"/>
            <a:ext cx="0" cy="1711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EC932-1986-59B6-26DF-EEC333F1A185}"/>
              </a:ext>
            </a:extLst>
          </p:cNvPr>
          <p:cNvCxnSpPr>
            <a:cxnSpLocks/>
          </p:cNvCxnSpPr>
          <p:nvPr/>
        </p:nvCxnSpPr>
        <p:spPr>
          <a:xfrm>
            <a:off x="2398124" y="2325792"/>
            <a:ext cx="0" cy="4125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3F42E-D839-01DB-2B6E-7B0B1634A790}"/>
              </a:ext>
            </a:extLst>
          </p:cNvPr>
          <p:cNvCxnSpPr>
            <a:cxnSpLocks/>
          </p:cNvCxnSpPr>
          <p:nvPr/>
        </p:nvCxnSpPr>
        <p:spPr>
          <a:xfrm>
            <a:off x="2398124" y="4490260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7A07E83-E06A-CB9A-9C87-463B72D20F53}"/>
              </a:ext>
            </a:extLst>
          </p:cNvPr>
          <p:cNvSpPr/>
          <p:nvPr/>
        </p:nvSpPr>
        <p:spPr>
          <a:xfrm>
            <a:off x="1321527" y="5745403"/>
            <a:ext cx="2153194" cy="336644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Evaluate signal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56EC8B-6A13-CA04-662A-58EAB5523EEE}"/>
              </a:ext>
            </a:extLst>
          </p:cNvPr>
          <p:cNvGrpSpPr/>
          <p:nvPr/>
        </p:nvGrpSpPr>
        <p:grpSpPr>
          <a:xfrm>
            <a:off x="3586549" y="3699889"/>
            <a:ext cx="5761742" cy="954107"/>
            <a:chOff x="3586549" y="4024471"/>
            <a:chExt cx="5761742" cy="9541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9DC7B76-5861-C0E3-78A4-F3FCB2250BF6}"/>
                </a:ext>
              </a:extLst>
            </p:cNvPr>
            <p:cNvGrpSpPr/>
            <p:nvPr/>
          </p:nvGrpSpPr>
          <p:grpSpPr>
            <a:xfrm>
              <a:off x="6588091" y="4024471"/>
              <a:ext cx="2760200" cy="954107"/>
              <a:chOff x="6588091" y="4246894"/>
              <a:chExt cx="2760200" cy="95410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72CDA-A8C7-2C17-0EDA-899BDACFA706}"/>
                  </a:ext>
                </a:extLst>
              </p:cNvPr>
              <p:cNvSpPr txBox="1"/>
              <p:nvPr/>
            </p:nvSpPr>
            <p:spPr>
              <a:xfrm>
                <a:off x="6588091" y="4428683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null model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D57A1-197C-9E5A-DB22-A400D9A4D8BD}"/>
                  </a:ext>
                </a:extLst>
              </p:cNvPr>
              <p:cNvSpPr txBox="1"/>
              <p:nvPr/>
            </p:nvSpPr>
            <p:spPr>
              <a:xfrm>
                <a:off x="6588878" y="4814842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full model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E8D8D9-B9D2-4390-AAA9-6A7A96FB2A11}"/>
                  </a:ext>
                </a:extLst>
              </p:cNvPr>
              <p:cNvSpPr txBox="1"/>
              <p:nvPr/>
            </p:nvSpPr>
            <p:spPr>
              <a:xfrm>
                <a:off x="7582127" y="4246894"/>
                <a:ext cx="4251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00" dirty="0"/>
                  <a:t>}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DED76A-3477-7B13-C076-B544D489309B}"/>
                  </a:ext>
                </a:extLst>
              </p:cNvPr>
              <p:cNvSpPr txBox="1"/>
              <p:nvPr/>
            </p:nvSpPr>
            <p:spPr>
              <a:xfrm>
                <a:off x="7970991" y="4545743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Likelihood</a:t>
                </a:r>
              </a:p>
              <a:p>
                <a:r>
                  <a:rPr lang="en-US" dirty="0"/>
                  <a:t>ratio test (LRT)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9A905AB-FFBB-DD3B-C1E3-EA6C3CC3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6549" y="4597720"/>
              <a:ext cx="2916476" cy="21712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4B263A-37FB-276E-EC65-2CC24448B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1492" y="4323320"/>
              <a:ext cx="1596147" cy="217123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4FEF1627-59A5-62C3-EEC9-7B6436A3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147" y="5780643"/>
            <a:ext cx="1306286" cy="1837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F743459-20C4-4138-2F8E-3E25043BB890}"/>
              </a:ext>
            </a:extLst>
          </p:cNvPr>
          <p:cNvSpPr txBox="1"/>
          <p:nvPr/>
        </p:nvSpPr>
        <p:spPr>
          <a:xfrm>
            <a:off x="5145627" y="395257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877E9E-C78F-99C3-AB0A-02E2BE8BBD7B}"/>
              </a:ext>
            </a:extLst>
          </p:cNvPr>
          <p:cNvSpPr txBox="1"/>
          <p:nvPr/>
        </p:nvSpPr>
        <p:spPr>
          <a:xfrm>
            <a:off x="10423974" y="5745403"/>
            <a:ext cx="22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7DBCB-AC29-C4AE-3A8F-CED2F95895B1}"/>
              </a:ext>
            </a:extLst>
          </p:cNvPr>
          <p:cNvSpPr txBox="1"/>
          <p:nvPr/>
        </p:nvSpPr>
        <p:spPr>
          <a:xfrm>
            <a:off x="3788229" y="4907099"/>
            <a:ext cx="3497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Correct for multiple tests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  <p:bldP spid="21" grpId="0"/>
      <p:bldP spid="2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a worked example for </a:t>
            </a:r>
            <a:br>
              <a:rPr lang="en-US" dirty="0"/>
            </a:br>
            <a:r>
              <a:rPr lang="en-US" dirty="0"/>
              <a:t>RNAseq analysis.</a:t>
            </a:r>
          </a:p>
        </p:txBody>
      </p:sp>
    </p:spTree>
    <p:extLst>
      <p:ext uri="{BB962C8B-B14F-4D97-AF65-F5344CB8AC3E}">
        <p14:creationId xmlns:p14="http://schemas.microsoft.com/office/powerpoint/2010/main" val="398964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r>
              <a:rPr lang="en-US" dirty="0"/>
              <a:t>Exercise time.</a:t>
            </a:r>
          </a:p>
        </p:txBody>
      </p:sp>
    </p:spTree>
    <p:extLst>
      <p:ext uri="{BB962C8B-B14F-4D97-AF65-F5344CB8AC3E}">
        <p14:creationId xmlns:p14="http://schemas.microsoft.com/office/powerpoint/2010/main" val="239013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292</Words>
  <Application>Microsoft Macintosh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Consolas</vt:lpstr>
      <vt:lpstr>Quattrocento Sans</vt:lpstr>
      <vt:lpstr>Roboto</vt:lpstr>
      <vt:lpstr>Calibri</vt:lpstr>
      <vt:lpstr>Verdana</vt:lpstr>
      <vt:lpstr>Arial</vt:lpstr>
      <vt:lpstr>Office Theme</vt:lpstr>
      <vt:lpstr>PowerPoint Presentation</vt:lpstr>
      <vt:lpstr>PowerPoint Presentation</vt:lpstr>
      <vt:lpstr>Basic Differential Expression Analysis</vt:lpstr>
      <vt:lpstr>Learning Objectives</vt:lpstr>
      <vt:lpstr>RNAseq data generation</vt:lpstr>
      <vt:lpstr>RNAseq data processing: High-level overview</vt:lpstr>
      <vt:lpstr>RNA-seq analysis</vt:lpstr>
      <vt:lpstr>Let’s look at a worked example for  RNAseq analysis.</vt:lpstr>
      <vt:lpstr>Exercise time.</vt:lpstr>
      <vt:lpstr>Recap course</vt:lpstr>
      <vt:lpstr>Enjoy exploring your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36</cp:revision>
  <cp:lastPrinted>2022-12-15T21:01:24Z</cp:lastPrinted>
  <dcterms:created xsi:type="dcterms:W3CDTF">2018-10-31T15:25:31Z</dcterms:created>
  <dcterms:modified xsi:type="dcterms:W3CDTF">2024-06-12T22:28:18Z</dcterms:modified>
</cp:coreProperties>
</file>