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Generalized Linear Models</a:t>
            </a:r>
            <a:endParaRPr sz="3600" dirty="0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Shraddha Pai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Analysis Using R 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June 28-29, 2023</a:t>
            </a:r>
            <a:endParaRPr dirty="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4;p3" descr="A picture containing food&#10;&#10;Description automatically generated">
            <a:extLst>
              <a:ext uri="{FF2B5EF4-FFF2-40B4-BE49-F238E27FC236}">
                <a16:creationId xmlns:a16="http://schemas.microsoft.com/office/drawing/2014/main" id="{375842F1-9D7A-4395-B5FE-80F510308D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6071" y="3429000"/>
            <a:ext cx="2701985" cy="126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s, graphic design, circle, screenshot&#10;&#10;Description automatically generated">
            <a:extLst>
              <a:ext uri="{FF2B5EF4-FFF2-40B4-BE49-F238E27FC236}">
                <a16:creationId xmlns:a16="http://schemas.microsoft.com/office/drawing/2014/main" id="{BB80F408-08F3-4B64-7682-A5907A055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264" y="3259788"/>
            <a:ext cx="2211869" cy="1600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19422-11ED-B9CE-8D12-E1E05D66AD98}"/>
              </a:ext>
            </a:extLst>
          </p:cNvPr>
          <p:cNvSpPr txBox="1"/>
          <p:nvPr/>
        </p:nvSpPr>
        <p:spPr>
          <a:xfrm>
            <a:off x="7195119" y="6067767"/>
            <a:ext cx="4996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Some material adapted from 2021 lecture by Lauren Erdman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en-US"/>
              <a:t>Learning Objectives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100"/>
            </a:pPr>
            <a:r>
              <a:rPr lang="en-US" dirty="0"/>
              <a:t>By the end of this lecture, you will:</a:t>
            </a:r>
          </a:p>
          <a:p>
            <a:pPr marL="0" indent="0">
              <a:spcBef>
                <a:spcPts val="0"/>
              </a:spcBef>
              <a:buSzPts val="2100"/>
              <a:buNone/>
            </a:pPr>
            <a:endParaRPr dirty="0"/>
          </a:p>
          <a:p>
            <a:pPr marL="514350" lvl="1" indent="-171450"/>
            <a:r>
              <a:rPr lang="en-CA" dirty="0">
                <a:solidFill>
                  <a:schemeClr val="tx1"/>
                </a:solidFill>
              </a:rPr>
              <a:t>Learn to read tables into R and merge tables</a:t>
            </a:r>
            <a:br>
              <a:rPr lang="en-CA" dirty="0"/>
            </a:br>
            <a:endParaRPr lang="en-CA" dirty="0"/>
          </a:p>
          <a:p>
            <a:pPr marL="514350" lvl="1" indent="-171450"/>
            <a:r>
              <a:rPr lang="en-CA" dirty="0"/>
              <a:t>Create a variety of publication-quality plots using </a:t>
            </a:r>
            <a:r>
              <a:rPr lang="en-CA" dirty="0" err="1"/>
              <a:t>ggplot</a:t>
            </a:r>
            <a:r>
              <a:rPr lang="en-CA" dirty="0"/>
              <a:t>() and use them to explore data</a:t>
            </a:r>
          </a:p>
          <a:p>
            <a:pPr marL="514350" lvl="1" indent="-171450"/>
            <a:endParaRPr lang="en-CA" dirty="0"/>
          </a:p>
          <a:p>
            <a:pPr marL="514350" lvl="1" indent="-171450"/>
            <a:r>
              <a:rPr lang="en-CA" dirty="0"/>
              <a:t>Learn how to fit a binary response variable using </a:t>
            </a:r>
            <a:r>
              <a:rPr lang="en-CA" dirty="0" err="1"/>
              <a:t>glm</a:t>
            </a:r>
            <a:r>
              <a:rPr lang="en-CA" dirty="0"/>
              <a:t>()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505F-DB08-A125-5ECA-4C6CCE8A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10" y="866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Generalized linear models (GLM) for </a:t>
            </a:r>
            <a:br>
              <a:rPr lang="en-US" sz="3200" dirty="0"/>
            </a:br>
            <a:r>
              <a:rPr lang="en-US" sz="3200" dirty="0"/>
              <a:t>binary response &amp; count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73BF74-4C1F-DB9E-19B9-EFD6B18FF564}"/>
              </a:ext>
            </a:extLst>
          </p:cNvPr>
          <p:cNvGrpSpPr/>
          <p:nvPr/>
        </p:nvGrpSpPr>
        <p:grpSpPr>
          <a:xfrm>
            <a:off x="1366375" y="1429752"/>
            <a:ext cx="3722544" cy="4568485"/>
            <a:chOff x="1366375" y="1429752"/>
            <a:chExt cx="3722544" cy="4568485"/>
          </a:xfrm>
        </p:grpSpPr>
        <p:pic>
          <p:nvPicPr>
            <p:cNvPr id="5" name="Picture 4" descr="A graph with black dots and a blue line&#10;&#10;Description automatically generated with low confidence">
              <a:extLst>
                <a:ext uri="{FF2B5EF4-FFF2-40B4-BE49-F238E27FC236}">
                  <a16:creationId xmlns:a16="http://schemas.microsoft.com/office/drawing/2014/main" id="{222C2C9E-5707-F706-DDDA-F562C152C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04" b="10329"/>
            <a:stretch/>
          </p:blipFill>
          <p:spPr>
            <a:xfrm>
              <a:off x="1366375" y="2137638"/>
              <a:ext cx="3722544" cy="331492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1564FB-9D42-ACCC-38AE-9DE8ABCFA561}"/>
                </a:ext>
              </a:extLst>
            </p:cNvPr>
            <p:cNvSpPr txBox="1"/>
            <p:nvPr/>
          </p:nvSpPr>
          <p:spPr>
            <a:xfrm>
              <a:off x="2070118" y="5598127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lm</a:t>
              </a:r>
              <a:r>
                <a:rPr lang="en-US" sz="2000" dirty="0">
                  <a:solidFill>
                    <a:schemeClr val="accent1"/>
                  </a:solidFill>
                </a:rPr>
                <a:t>(y ~ x, data = </a:t>
              </a:r>
              <a:r>
                <a:rPr lang="en-US" sz="2000" dirty="0" err="1">
                  <a:solidFill>
                    <a:schemeClr val="accent1"/>
                  </a:solidFill>
                </a:rPr>
                <a:t>df</a:t>
              </a:r>
              <a:r>
                <a:rPr lang="en-US" sz="2000" dirty="0">
                  <a:solidFill>
                    <a:schemeClr val="accent1"/>
                  </a:solidFill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550DC7-1F1D-6476-2AE6-37C822F95B20}"/>
                </a:ext>
              </a:extLst>
            </p:cNvPr>
            <p:cNvSpPr txBox="1"/>
            <p:nvPr/>
          </p:nvSpPr>
          <p:spPr>
            <a:xfrm>
              <a:off x="1710245" y="1429752"/>
              <a:ext cx="30348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</a:rPr>
                <a:t>Continuous-valued x &amp; y: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</a:rPr>
                <a:t>linear regression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3BD9E9-C0D7-3D19-12EF-7BB50C60EDC9}"/>
              </a:ext>
            </a:extLst>
          </p:cNvPr>
          <p:cNvSpPr txBox="1"/>
          <p:nvPr/>
        </p:nvSpPr>
        <p:spPr>
          <a:xfrm>
            <a:off x="9354827" y="2360239"/>
            <a:ext cx="2563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RNA-seq count data: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fit negative binomial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model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25CA9-28A1-F30D-A7E5-7FE17B2A26FA}"/>
              </a:ext>
            </a:extLst>
          </p:cNvPr>
          <p:cNvSpPr txBox="1"/>
          <p:nvPr/>
        </p:nvSpPr>
        <p:spPr>
          <a:xfrm>
            <a:off x="9484669" y="3558493"/>
            <a:ext cx="243368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Important: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Model selection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must be data driven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FF79A3-8773-4D78-47E3-9159B0D918B8}"/>
              </a:ext>
            </a:extLst>
          </p:cNvPr>
          <p:cNvGrpSpPr/>
          <p:nvPr/>
        </p:nvGrpSpPr>
        <p:grpSpPr>
          <a:xfrm>
            <a:off x="5296669" y="1280442"/>
            <a:ext cx="4692310" cy="4731660"/>
            <a:chOff x="5296669" y="1280442"/>
            <a:chExt cx="4692310" cy="4731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7C9E92-8227-C3F3-CAAF-71C1ECA49929}"/>
                </a:ext>
              </a:extLst>
            </p:cNvPr>
            <p:cNvSpPr txBox="1"/>
            <p:nvPr/>
          </p:nvSpPr>
          <p:spPr>
            <a:xfrm>
              <a:off x="5995735" y="1280442"/>
              <a:ext cx="36744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</a:rPr>
                <a:t>Binary y, continuous-valued x: </a:t>
              </a:r>
              <a:br>
                <a:rPr lang="en-US" sz="2000" dirty="0">
                  <a:solidFill>
                    <a:schemeClr val="accent1"/>
                  </a:solidFill>
                </a:rPr>
              </a:br>
              <a:r>
                <a:rPr lang="en-US" sz="2000" dirty="0">
                  <a:solidFill>
                    <a:schemeClr val="accent1"/>
                  </a:solidFill>
                </a:rPr>
                <a:t>logistic regression</a:t>
              </a:r>
            </a:p>
          </p:txBody>
        </p:sp>
        <p:pic>
          <p:nvPicPr>
            <p:cNvPr id="20" name="Picture 19" descr="A picture containing text, screenshot, line, plot&#10;&#10;Description automatically generated">
              <a:extLst>
                <a:ext uri="{FF2B5EF4-FFF2-40B4-BE49-F238E27FC236}">
                  <a16:creationId xmlns:a16="http://schemas.microsoft.com/office/drawing/2014/main" id="{3AB5968E-CCD2-C218-68AD-EE360131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2370" y="1988328"/>
              <a:ext cx="3060908" cy="36097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FC46E0-9CA3-19E8-8BFF-520F3011BFC3}"/>
                </a:ext>
              </a:extLst>
            </p:cNvPr>
            <p:cNvSpPr txBox="1"/>
            <p:nvPr/>
          </p:nvSpPr>
          <p:spPr>
            <a:xfrm>
              <a:off x="5296669" y="5611992"/>
              <a:ext cx="4692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glm</a:t>
              </a:r>
              <a:r>
                <a:rPr lang="en-US" sz="2000" dirty="0">
                  <a:solidFill>
                    <a:schemeClr val="accent1"/>
                  </a:solidFill>
                </a:rPr>
                <a:t>(y ~ x, data = </a:t>
              </a:r>
              <a:r>
                <a:rPr lang="en-US" sz="2000" dirty="0" err="1">
                  <a:solidFill>
                    <a:schemeClr val="accent1"/>
                  </a:solidFill>
                </a:rPr>
                <a:t>df</a:t>
              </a:r>
              <a:r>
                <a:rPr lang="en-US" sz="2000" dirty="0">
                  <a:solidFill>
                    <a:schemeClr val="accent1"/>
                  </a:solidFill>
                </a:rPr>
                <a:t>, family = “binomial”)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5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DA4D-59A9-B98B-BD15-CCDC90F1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notation in 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794A0C-3EF0-07B2-C77E-9F2372F2C27D}"/>
              </a:ext>
            </a:extLst>
          </p:cNvPr>
          <p:cNvGrpSpPr/>
          <p:nvPr/>
        </p:nvGrpSpPr>
        <p:grpSpPr>
          <a:xfrm>
            <a:off x="543987" y="3134812"/>
            <a:ext cx="11394210" cy="1200329"/>
            <a:chOff x="543987" y="3134812"/>
            <a:chExt cx="11394210" cy="12003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D4047E-BEF2-D27D-402F-FB0BAC23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987" y="3306784"/>
              <a:ext cx="5080197" cy="24443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E005B-7453-B85A-5877-9D14C895C1B9}"/>
                </a:ext>
              </a:extLst>
            </p:cNvPr>
            <p:cNvSpPr txBox="1"/>
            <p:nvPr/>
          </p:nvSpPr>
          <p:spPr>
            <a:xfrm>
              <a:off x="6567816" y="3134812"/>
              <a:ext cx="53703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1"/>
                  </a:solidFill>
                </a:rPr>
                <a:t>glm</a:t>
              </a:r>
              <a:r>
                <a:rPr lang="en-US" sz="2400" dirty="0">
                  <a:solidFill>
                    <a:schemeClr val="tx2">
                      <a:lumMod val="25000"/>
                    </a:schemeClr>
                  </a:solidFill>
                </a:rPr>
                <a:t>(diabetes ~ glucose + pregnancy, </a:t>
              </a:r>
            </a:p>
            <a:p>
              <a:r>
                <a:rPr lang="en-US" sz="2400" dirty="0">
                  <a:solidFill>
                    <a:schemeClr val="tx2">
                      <a:lumMod val="25000"/>
                    </a:schemeClr>
                  </a:solidFill>
                </a:rPr>
                <a:t>       data = </a:t>
              </a:r>
              <a:r>
                <a:rPr lang="en-US" sz="2400" dirty="0" err="1">
                  <a:solidFill>
                    <a:schemeClr val="tx2">
                      <a:lumMod val="25000"/>
                    </a:schemeClr>
                  </a:solidFill>
                </a:rPr>
                <a:t>dat</a:t>
              </a:r>
              <a:r>
                <a:rPr lang="en-US" sz="2400" dirty="0">
                  <a:solidFill>
                    <a:schemeClr val="tx2">
                      <a:lumMod val="25000"/>
                    </a:schemeClr>
                  </a:solidFill>
                </a:rPr>
                <a:t>,</a:t>
              </a:r>
            </a:p>
            <a:p>
              <a:r>
                <a:rPr lang="en-US" sz="2400" dirty="0">
                  <a:solidFill>
                    <a:schemeClr val="tx2">
                      <a:lumMod val="25000"/>
                    </a:schemeClr>
                  </a:solidFill>
                </a:rPr>
                <a:t>       family = “</a:t>
              </a:r>
              <a:r>
                <a:rPr lang="en-US" sz="2400" b="1" dirty="0">
                  <a:solidFill>
                    <a:schemeClr val="accent1"/>
                  </a:solidFill>
                </a:rPr>
                <a:t>binomial</a:t>
              </a:r>
              <a:r>
                <a:rPr lang="en-US" sz="2400" dirty="0">
                  <a:solidFill>
                    <a:schemeClr val="tx2">
                      <a:lumMod val="25000"/>
                    </a:schemeClr>
                  </a:solidFill>
                </a:rPr>
                <a:t>”)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C2DA13-EFC0-6B07-B368-F4B47DE57811}"/>
              </a:ext>
            </a:extLst>
          </p:cNvPr>
          <p:cNvGrpSpPr/>
          <p:nvPr/>
        </p:nvGrpSpPr>
        <p:grpSpPr>
          <a:xfrm>
            <a:off x="941880" y="1691863"/>
            <a:ext cx="9324384" cy="830997"/>
            <a:chOff x="941880" y="1691863"/>
            <a:chExt cx="9324384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DD3258-A58B-A5D1-3E92-0D1662B01EA8}"/>
                </a:ext>
              </a:extLst>
            </p:cNvPr>
            <p:cNvSpPr txBox="1"/>
            <p:nvPr/>
          </p:nvSpPr>
          <p:spPr>
            <a:xfrm>
              <a:off x="6567816" y="1691863"/>
              <a:ext cx="36984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accent1"/>
                  </a:solidFill>
                </a:rPr>
                <a:t>lm</a:t>
              </a:r>
              <a:r>
                <a:rPr lang="en-US" sz="2400" dirty="0">
                  <a:solidFill>
                    <a:schemeClr val="tx2">
                      <a:lumMod val="25000"/>
                    </a:schemeClr>
                  </a:solidFill>
                </a:rPr>
                <a:t>(Income ~ </a:t>
              </a:r>
              <a:r>
                <a:rPr lang="en-US" sz="2400" dirty="0" err="1">
                  <a:solidFill>
                    <a:schemeClr val="tx2">
                      <a:lumMod val="25000"/>
                    </a:schemeClr>
                  </a:solidFill>
                </a:rPr>
                <a:t>PctLiteracy</a:t>
              </a:r>
              <a:r>
                <a:rPr lang="en-US" sz="2400" dirty="0">
                  <a:solidFill>
                    <a:schemeClr val="tx2">
                      <a:lumMod val="25000"/>
                    </a:schemeClr>
                  </a:solidFill>
                </a:rPr>
                <a:t>, </a:t>
              </a:r>
            </a:p>
            <a:p>
              <a:r>
                <a:rPr lang="en-US" sz="2400" dirty="0">
                  <a:solidFill>
                    <a:schemeClr val="tx2">
                      <a:lumMod val="25000"/>
                    </a:schemeClr>
                  </a:solidFill>
                </a:rPr>
                <a:t>      data = </a:t>
              </a:r>
              <a:r>
                <a:rPr lang="en-US" sz="2400" dirty="0" err="1">
                  <a:solidFill>
                    <a:schemeClr val="tx2">
                      <a:lumMod val="25000"/>
                    </a:schemeClr>
                  </a:solidFill>
                </a:rPr>
                <a:t>dat</a:t>
              </a:r>
              <a:r>
                <a:rPr lang="en-US" sz="2400" dirty="0">
                  <a:solidFill>
                    <a:schemeClr val="tx2">
                      <a:lumMod val="25000"/>
                    </a:schemeClr>
                  </a:solidFill>
                </a:rPr>
                <a:t>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13755E-9379-EB5D-96F7-DE10E1A10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880" y="1900466"/>
              <a:ext cx="4682305" cy="307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22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605-11F4-AB92-BB93-98E6AEEE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88" y="2042602"/>
            <a:ext cx="10515600" cy="1325563"/>
          </a:xfrm>
        </p:spPr>
        <p:txBody>
          <a:bodyPr/>
          <a:lstStyle/>
          <a:p>
            <a:r>
              <a:rPr lang="en-US" dirty="0"/>
              <a:t>Follow along with the </a:t>
            </a:r>
            <a:r>
              <a:rPr lang="en-US"/>
              <a:t>worked example for </a:t>
            </a:r>
            <a:br>
              <a:rPr lang="en-US"/>
            </a:br>
            <a:r>
              <a:rPr lang="en-US"/>
              <a:t>Module 3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6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214</Words>
  <Application>Microsoft Macintosh PowerPoint</Application>
  <PresentationFormat>Widescreen</PresentationFormat>
  <Paragraphs>34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Quattrocento Sans</vt:lpstr>
      <vt:lpstr>Verdana</vt:lpstr>
      <vt:lpstr>Arial</vt:lpstr>
      <vt:lpstr>Consolas</vt:lpstr>
      <vt:lpstr>Office Theme</vt:lpstr>
      <vt:lpstr>PowerPoint Presentation</vt:lpstr>
      <vt:lpstr>PowerPoint Presentation</vt:lpstr>
      <vt:lpstr>Generalized Linear Models</vt:lpstr>
      <vt:lpstr>Learning Objectives</vt:lpstr>
      <vt:lpstr>Generalized linear models (GLM) for  binary response &amp; count data</vt:lpstr>
      <vt:lpstr>Model fitting notation in R</vt:lpstr>
      <vt:lpstr>Follow along with the worked example for  Module 3 …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Shraddha Pai</cp:lastModifiedBy>
  <cp:revision>23</cp:revision>
  <cp:lastPrinted>2022-12-15T21:01:24Z</cp:lastPrinted>
  <dcterms:created xsi:type="dcterms:W3CDTF">2018-10-31T15:25:31Z</dcterms:created>
  <dcterms:modified xsi:type="dcterms:W3CDTF">2023-06-27T21:02:28Z</dcterms:modified>
</cp:coreProperties>
</file>