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Quattrocento Sans" panose="020B0502050000020003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 showGuides="1">
      <p:cViewPr varScale="1">
        <p:scale>
          <a:sx n="139" d="100"/>
          <a:sy n="139" d="100"/>
        </p:scale>
        <p:origin x="200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Basic Differential Expression Analysis</a:t>
            </a:r>
            <a:endParaRPr dirty="0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Shraddha Pai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Analysis Using R 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June 28-29, 2023</a:t>
            </a:r>
            <a:endParaRPr dirty="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4;p3" descr="A picture containing food&#10;&#10;Description automatically generated">
            <a:extLst>
              <a:ext uri="{FF2B5EF4-FFF2-40B4-BE49-F238E27FC236}">
                <a16:creationId xmlns:a16="http://schemas.microsoft.com/office/drawing/2014/main" id="{1EDD99B4-ACF2-DFA2-AC7D-B96910F8B0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6071" y="3429000"/>
            <a:ext cx="2701985" cy="126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s, graphic design, circle, screenshot&#10;&#10;Description automatically generated">
            <a:extLst>
              <a:ext uri="{FF2B5EF4-FFF2-40B4-BE49-F238E27FC236}">
                <a16:creationId xmlns:a16="http://schemas.microsoft.com/office/drawing/2014/main" id="{54C49368-2138-AD08-0C1B-3EA2533A6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761" y="3259788"/>
            <a:ext cx="2211869" cy="1600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en-US"/>
              <a:t>Learning Objectives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100"/>
            </a:pPr>
            <a:r>
              <a:rPr lang="en-US" dirty="0"/>
              <a:t>By the end of this lecture, you will:</a:t>
            </a:r>
            <a:endParaRPr dirty="0"/>
          </a:p>
          <a:p>
            <a:pPr marL="514350" lvl="1" indent="-171450"/>
            <a:r>
              <a:rPr lang="en-CA" dirty="0"/>
              <a:t>Understand the key steps in identifying differentially expressed genes in </a:t>
            </a:r>
            <a:r>
              <a:rPr lang="en-CA" dirty="0" err="1"/>
              <a:t>RNAseq</a:t>
            </a:r>
            <a:endParaRPr lang="en-CA" dirty="0"/>
          </a:p>
          <a:p>
            <a:pPr marL="514350" lvl="1" indent="-171450"/>
            <a:endParaRPr lang="en-CA" dirty="0"/>
          </a:p>
          <a:p>
            <a:pPr marL="514350" lvl="1" indent="-171450"/>
            <a:r>
              <a:rPr lang="en-CA" dirty="0"/>
              <a:t>Learn how to use p-value histograms and QQ-plots to gauge how much signal you have after multiple hypothesis testing</a:t>
            </a:r>
          </a:p>
          <a:p>
            <a:pPr marL="514350" lvl="1" indent="-171450"/>
            <a:endParaRPr lang="en-CA" dirty="0"/>
          </a:p>
          <a:p>
            <a:pPr marL="514350" lvl="1" indent="-171450"/>
            <a:r>
              <a:rPr lang="en-CA" dirty="0"/>
              <a:t>Learn to create volcano plots to visualize results of differential expression analysis</a:t>
            </a:r>
          </a:p>
          <a:p>
            <a:pPr marL="514350" lvl="1" indent="-171450"/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7B1-FECB-ED31-6804-D575542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7B69E-3287-10B8-5541-AE8686AD269E}"/>
              </a:ext>
            </a:extLst>
          </p:cNvPr>
          <p:cNvSpPr/>
          <p:nvPr/>
        </p:nvSpPr>
        <p:spPr>
          <a:xfrm>
            <a:off x="1321527" y="1558453"/>
            <a:ext cx="2153194" cy="485741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Raw expression count matrix, output of STAR / RSEM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1605B-FBF7-AE52-24F4-953A5308A48B}"/>
              </a:ext>
            </a:extLst>
          </p:cNvPr>
          <p:cNvSpPr txBox="1"/>
          <p:nvPr/>
        </p:nvSpPr>
        <p:spPr>
          <a:xfrm>
            <a:off x="3788229" y="15495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~ 20,000 measures</a:t>
            </a:r>
          </a:p>
          <a:p>
            <a:r>
              <a:rPr lang="en-US" sz="1600" dirty="0"/>
              <a:t>(protein-coding genes)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D596DB-BFD0-6DCE-7292-1D44B73EADF9}"/>
              </a:ext>
            </a:extLst>
          </p:cNvPr>
          <p:cNvGrpSpPr/>
          <p:nvPr/>
        </p:nvGrpSpPr>
        <p:grpSpPr>
          <a:xfrm>
            <a:off x="6220756" y="1545145"/>
            <a:ext cx="2543907" cy="987804"/>
            <a:chOff x="6173374" y="1767865"/>
            <a:chExt cx="2543907" cy="98780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AF3C58-DBBF-5DF5-AC56-B4DA8D046344}"/>
                </a:ext>
              </a:extLst>
            </p:cNvPr>
            <p:cNvCxnSpPr>
              <a:cxnSpLocks/>
            </p:cNvCxnSpPr>
            <p:nvPr/>
          </p:nvCxnSpPr>
          <p:spPr>
            <a:xfrm>
              <a:off x="6173374" y="2044194"/>
              <a:ext cx="451316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F6DFB2-B9C7-A040-E552-4DB9F592E469}"/>
                </a:ext>
              </a:extLst>
            </p:cNvPr>
            <p:cNvSpPr txBox="1"/>
            <p:nvPr/>
          </p:nvSpPr>
          <p:spPr>
            <a:xfrm>
              <a:off x="6939230" y="1767865"/>
              <a:ext cx="1778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20,000 individual 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statistical tests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6E5AC6-6B7B-9BC9-FC13-3F55F43819EB}"/>
                </a:ext>
              </a:extLst>
            </p:cNvPr>
            <p:cNvSpPr txBox="1"/>
            <p:nvPr/>
          </p:nvSpPr>
          <p:spPr>
            <a:xfrm>
              <a:off x="6924024" y="2417115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20,000 p-values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89607-8AE1-04D5-ED00-123B09D14601}"/>
              </a:ext>
            </a:extLst>
          </p:cNvPr>
          <p:cNvSpPr txBox="1"/>
          <p:nvPr/>
        </p:nvSpPr>
        <p:spPr>
          <a:xfrm>
            <a:off x="9077559" y="1652197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Multiple testing burden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FEA4C-B3EE-5667-3A40-D99296EDCCC1}"/>
              </a:ext>
            </a:extLst>
          </p:cNvPr>
          <p:cNvSpPr/>
          <p:nvPr/>
        </p:nvSpPr>
        <p:spPr>
          <a:xfrm>
            <a:off x="1321527" y="2215354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Exclude genes with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read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642BB-F8F1-E6FB-A698-EC2E73C20BF1}"/>
              </a:ext>
            </a:extLst>
          </p:cNvPr>
          <p:cNvSpPr txBox="1"/>
          <p:nvPr/>
        </p:nvSpPr>
        <p:spPr>
          <a:xfrm>
            <a:off x="3788229" y="2343735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Reduce multiple testing burden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F4310-E50B-5D55-2541-72DE8F937BA1}"/>
              </a:ext>
            </a:extLst>
          </p:cNvPr>
          <p:cNvSpPr/>
          <p:nvPr/>
        </p:nvSpPr>
        <p:spPr>
          <a:xfrm>
            <a:off x="1321527" y="3062937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Normalize for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 variation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00A9A-0621-2390-494E-560C8427EEC4}"/>
              </a:ext>
            </a:extLst>
          </p:cNvPr>
          <p:cNvSpPr txBox="1"/>
          <p:nvPr/>
        </p:nvSpPr>
        <p:spPr>
          <a:xfrm>
            <a:off x="3788229" y="3097845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Variation in sequencing depth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1F1268-B43B-6596-25F9-8249F4A74437}"/>
              </a:ext>
            </a:extLst>
          </p:cNvPr>
          <p:cNvSpPr/>
          <p:nvPr/>
        </p:nvSpPr>
        <p:spPr>
          <a:xfrm>
            <a:off x="1321527" y="3764200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 statistical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6756FE-6822-4735-4DCF-4B66DE869BF9}"/>
              </a:ext>
            </a:extLst>
          </p:cNvPr>
          <p:cNvSpPr/>
          <p:nvPr/>
        </p:nvSpPr>
        <p:spPr>
          <a:xfrm>
            <a:off x="1321527" y="4431419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 multiple hypothesis tests*.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C4776-FC90-2326-D0C7-26113FBFDFCD}"/>
              </a:ext>
            </a:extLst>
          </p:cNvPr>
          <p:cNvSpPr txBox="1"/>
          <p:nvPr/>
        </p:nvSpPr>
        <p:spPr>
          <a:xfrm>
            <a:off x="10456565" y="4223150"/>
            <a:ext cx="130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Signal in count data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2F42C-19D8-3AE2-029E-F7A1AD95C329}"/>
              </a:ext>
            </a:extLst>
          </p:cNvPr>
          <p:cNvSpPr txBox="1"/>
          <p:nvPr/>
        </p:nvSpPr>
        <p:spPr>
          <a:xfrm>
            <a:off x="9077559" y="4223150"/>
            <a:ext cx="15740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Negative binomial distribution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(class of generalized linear models)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4C63F-CC0A-43C3-36A5-36FF7EAE73D3}"/>
              </a:ext>
            </a:extLst>
          </p:cNvPr>
          <p:cNvSpPr/>
          <p:nvPr/>
        </p:nvSpPr>
        <p:spPr>
          <a:xfrm>
            <a:off x="1321527" y="5151485"/>
            <a:ext cx="2153194" cy="586638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“Differentially expressed genes” = </a:t>
            </a:r>
            <a:b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Adjusted p-value &lt; 0.05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E21341-6D61-7D4D-1B8A-01861413347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2398124" y="2044194"/>
            <a:ext cx="0" cy="1711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0EC932-1986-59B6-26DF-EEC333F1A185}"/>
              </a:ext>
            </a:extLst>
          </p:cNvPr>
          <p:cNvCxnSpPr/>
          <p:nvPr/>
        </p:nvCxnSpPr>
        <p:spPr>
          <a:xfrm>
            <a:off x="2398124" y="2726294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A3A710-D132-020A-4623-EA00830BCCA7}"/>
              </a:ext>
            </a:extLst>
          </p:cNvPr>
          <p:cNvCxnSpPr/>
          <p:nvPr/>
        </p:nvCxnSpPr>
        <p:spPr>
          <a:xfrm>
            <a:off x="2398124" y="3488352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71247A-FDE9-25AF-0EAC-3D9FBEC7EA82}"/>
              </a:ext>
            </a:extLst>
          </p:cNvPr>
          <p:cNvCxnSpPr/>
          <p:nvPr/>
        </p:nvCxnSpPr>
        <p:spPr>
          <a:xfrm>
            <a:off x="2398124" y="4140451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C3F42E-D839-01DB-2B6E-7B0B1634A790}"/>
              </a:ext>
            </a:extLst>
          </p:cNvPr>
          <p:cNvCxnSpPr/>
          <p:nvPr/>
        </p:nvCxnSpPr>
        <p:spPr>
          <a:xfrm>
            <a:off x="2398124" y="4814842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7A07E83-E06A-CB9A-9C87-463B72D20F53}"/>
              </a:ext>
            </a:extLst>
          </p:cNvPr>
          <p:cNvSpPr/>
          <p:nvPr/>
        </p:nvSpPr>
        <p:spPr>
          <a:xfrm>
            <a:off x="1321527" y="6030114"/>
            <a:ext cx="2153194" cy="336644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Evaluate signal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902ABD-3D80-49B6-F00E-368609333847}"/>
              </a:ext>
            </a:extLst>
          </p:cNvPr>
          <p:cNvCxnSpPr/>
          <p:nvPr/>
        </p:nvCxnSpPr>
        <p:spPr>
          <a:xfrm>
            <a:off x="2427870" y="5700879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56EC8B-6A13-CA04-662A-58EAB5523EEE}"/>
              </a:ext>
            </a:extLst>
          </p:cNvPr>
          <p:cNvGrpSpPr/>
          <p:nvPr/>
        </p:nvGrpSpPr>
        <p:grpSpPr>
          <a:xfrm>
            <a:off x="3586549" y="4024471"/>
            <a:ext cx="5761742" cy="954107"/>
            <a:chOff x="3586549" y="4024471"/>
            <a:chExt cx="5761742" cy="9541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9DC7B76-5861-C0E3-78A4-F3FCB2250BF6}"/>
                </a:ext>
              </a:extLst>
            </p:cNvPr>
            <p:cNvGrpSpPr/>
            <p:nvPr/>
          </p:nvGrpSpPr>
          <p:grpSpPr>
            <a:xfrm>
              <a:off x="6588091" y="4024471"/>
              <a:ext cx="2760200" cy="954107"/>
              <a:chOff x="6588091" y="4246894"/>
              <a:chExt cx="2760200" cy="95410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972CDA-A8C7-2C17-0EDA-899BDACFA706}"/>
                  </a:ext>
                </a:extLst>
              </p:cNvPr>
              <p:cNvSpPr txBox="1"/>
              <p:nvPr/>
            </p:nvSpPr>
            <p:spPr>
              <a:xfrm>
                <a:off x="6588091" y="4428683"/>
                <a:ext cx="1000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null model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D57A1-197C-9E5A-DB22-A400D9A4D8BD}"/>
                  </a:ext>
                </a:extLst>
              </p:cNvPr>
              <p:cNvSpPr txBox="1"/>
              <p:nvPr/>
            </p:nvSpPr>
            <p:spPr>
              <a:xfrm>
                <a:off x="6588878" y="4814842"/>
                <a:ext cx="1000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full model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E8D8D9-B9D2-4390-AAA9-6A7A96FB2A11}"/>
                  </a:ext>
                </a:extLst>
              </p:cNvPr>
              <p:cNvSpPr txBox="1"/>
              <p:nvPr/>
            </p:nvSpPr>
            <p:spPr>
              <a:xfrm>
                <a:off x="7582127" y="4246894"/>
                <a:ext cx="4251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600" dirty="0"/>
                  <a:t>}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DED76A-3477-7B13-C076-B544D489309B}"/>
                  </a:ext>
                </a:extLst>
              </p:cNvPr>
              <p:cNvSpPr txBox="1"/>
              <p:nvPr/>
            </p:nvSpPr>
            <p:spPr>
              <a:xfrm>
                <a:off x="7970991" y="4545743"/>
                <a:ext cx="1377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Likelihood</a:t>
                </a:r>
              </a:p>
              <a:p>
                <a:r>
                  <a:rPr lang="en-US" dirty="0"/>
                  <a:t>ratio test (LRT)</a:t>
                </a:r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9A905AB-FFBB-DD3B-C1E3-EA6C3CC3E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6549" y="4597720"/>
              <a:ext cx="2916476" cy="21712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04B263A-37FB-276E-EC65-2CC24448B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1492" y="4323320"/>
              <a:ext cx="1596147" cy="217123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4FEF1627-59A5-62C3-EEC9-7B6436A3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147" y="6105225"/>
            <a:ext cx="1306286" cy="1837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F743459-20C4-4138-2F8E-3E25043BB890}"/>
              </a:ext>
            </a:extLst>
          </p:cNvPr>
          <p:cNvSpPr txBox="1"/>
          <p:nvPr/>
        </p:nvSpPr>
        <p:spPr>
          <a:xfrm>
            <a:off x="5145627" y="4277153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877E9E-C78F-99C3-AB0A-02E2BE8BBD7B}"/>
              </a:ext>
            </a:extLst>
          </p:cNvPr>
          <p:cNvSpPr txBox="1"/>
          <p:nvPr/>
        </p:nvSpPr>
        <p:spPr>
          <a:xfrm>
            <a:off x="10423974" y="605404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7DBCB-AC29-C4AE-3A8F-CED2F95895B1}"/>
              </a:ext>
            </a:extLst>
          </p:cNvPr>
          <p:cNvSpPr txBox="1"/>
          <p:nvPr/>
        </p:nvSpPr>
        <p:spPr>
          <a:xfrm>
            <a:off x="3788229" y="5231681"/>
            <a:ext cx="34978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Correct for multiple tests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7" grpId="0"/>
      <p:bldP spid="21" grpId="0"/>
      <p:bldP spid="2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DEA-00F4-83C6-A4D5-A42D4F93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2428707"/>
            <a:ext cx="10515600" cy="1325563"/>
          </a:xfrm>
        </p:spPr>
        <p:txBody>
          <a:bodyPr/>
          <a:lstStyle/>
          <a:p>
            <a:r>
              <a:rPr lang="en-US" dirty="0"/>
              <a:t>Let’s look at a worked example for </a:t>
            </a:r>
            <a:r>
              <a:rPr lang="en-US" dirty="0" err="1"/>
              <a:t>RNAseq</a:t>
            </a:r>
            <a:r>
              <a:rPr lang="en-US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398964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DEA-00F4-83C6-A4D5-A42D4F93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2428707"/>
            <a:ext cx="10515600" cy="1325563"/>
          </a:xfrm>
        </p:spPr>
        <p:txBody>
          <a:bodyPr/>
          <a:lstStyle/>
          <a:p>
            <a:r>
              <a:rPr lang="en-US" dirty="0"/>
              <a:t>Exercise time.</a:t>
            </a:r>
          </a:p>
        </p:txBody>
      </p:sp>
    </p:spTree>
    <p:extLst>
      <p:ext uri="{BB962C8B-B14F-4D97-AF65-F5344CB8AC3E}">
        <p14:creationId xmlns:p14="http://schemas.microsoft.com/office/powerpoint/2010/main" val="239013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DEA-00F4-83C6-A4D5-A42D4F93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0"/>
            <a:ext cx="10515600" cy="1325563"/>
          </a:xfrm>
        </p:spPr>
        <p:txBody>
          <a:bodyPr/>
          <a:lstStyle/>
          <a:p>
            <a:r>
              <a:rPr lang="en-US" dirty="0"/>
              <a:t>Recap course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9A9E5-8767-6476-5624-4C93F7369999}"/>
              </a:ext>
            </a:extLst>
          </p:cNvPr>
          <p:cNvSpPr txBox="1"/>
          <p:nvPr/>
        </p:nvSpPr>
        <p:spPr>
          <a:xfrm>
            <a:off x="896763" y="947326"/>
            <a:ext cx="3844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Module 1: Exploring data systematically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B1281-B35B-AC2D-F9B9-A7CBC0549814}"/>
              </a:ext>
            </a:extLst>
          </p:cNvPr>
          <p:cNvSpPr txBox="1"/>
          <p:nvPr/>
        </p:nvSpPr>
        <p:spPr>
          <a:xfrm>
            <a:off x="6090878" y="947326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Module 2: Dimensionality reduction to identify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major sources of variation in your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30E39-2618-1651-70B2-DAB7D4306584}"/>
              </a:ext>
            </a:extLst>
          </p:cNvPr>
          <p:cNvSpPr txBox="1"/>
          <p:nvPr/>
        </p:nvSpPr>
        <p:spPr>
          <a:xfrm>
            <a:off x="623451" y="3822712"/>
            <a:ext cx="4390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Module 3: Generalized linear models to fit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binary response variables (and </a:t>
            </a:r>
            <a:r>
              <a:rPr lang="en-US" sz="1600" dirty="0" err="1">
                <a:solidFill>
                  <a:schemeClr val="accent1"/>
                </a:solidFill>
              </a:rPr>
              <a:t>RNAseq</a:t>
            </a:r>
            <a:r>
              <a:rPr lang="en-US" sz="1600" dirty="0">
                <a:solidFill>
                  <a:schemeClr val="accent1"/>
                </a:solidFill>
              </a:rPr>
              <a:t> data!)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531E1-2475-44B8-9F8F-8137D16A0F5C}"/>
              </a:ext>
            </a:extLst>
          </p:cNvPr>
          <p:cNvSpPr txBox="1"/>
          <p:nvPr/>
        </p:nvSpPr>
        <p:spPr>
          <a:xfrm>
            <a:off x="6204691" y="3822712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Module 4: Differential expression analysis: 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Multiple hypothesis testing</a:t>
            </a:r>
          </a:p>
        </p:txBody>
      </p:sp>
      <p:pic>
        <p:nvPicPr>
          <p:cNvPr id="6" name="Picture 5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8D566E2A-E785-E01F-B1AE-61AB1B50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45" y="1505336"/>
            <a:ext cx="1899159" cy="192366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AA14EE6-F83D-CBF6-CD7B-11027D3FC67A}"/>
              </a:ext>
            </a:extLst>
          </p:cNvPr>
          <p:cNvGrpSpPr/>
          <p:nvPr/>
        </p:nvGrpSpPr>
        <p:grpSpPr>
          <a:xfrm>
            <a:off x="6409194" y="1805030"/>
            <a:ext cx="3674162" cy="1590292"/>
            <a:chOff x="6255721" y="1805030"/>
            <a:chExt cx="3674162" cy="15902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047230-24BA-20DB-59D8-23229110D0E7}"/>
                </a:ext>
              </a:extLst>
            </p:cNvPr>
            <p:cNvGrpSpPr/>
            <p:nvPr/>
          </p:nvGrpSpPr>
          <p:grpSpPr>
            <a:xfrm>
              <a:off x="6255721" y="2013440"/>
              <a:ext cx="1635551" cy="1110774"/>
              <a:chOff x="6637328" y="1765586"/>
              <a:chExt cx="4330642" cy="33166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30CA2DE-F546-26D7-C1C3-ACE9EC3AABE4}"/>
                  </a:ext>
                </a:extLst>
              </p:cNvPr>
              <p:cNvCxnSpPr/>
              <p:nvPr/>
            </p:nvCxnSpPr>
            <p:spPr>
              <a:xfrm>
                <a:off x="6720225" y="4053489"/>
                <a:ext cx="424774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E81253-B905-5405-C824-C8C43AA60C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925" y="1765586"/>
                <a:ext cx="0" cy="331660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A139890-4EED-5083-80F6-6900867E77CE}"/>
                  </a:ext>
                </a:extLst>
              </p:cNvPr>
              <p:cNvSpPr/>
              <p:nvPr/>
            </p:nvSpPr>
            <p:spPr>
              <a:xfrm>
                <a:off x="8467672" y="3289734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2A1E26-DB0B-9C1B-9BA0-2CFC313A264A}"/>
                  </a:ext>
                </a:extLst>
              </p:cNvPr>
              <p:cNvSpPr/>
              <p:nvPr/>
            </p:nvSpPr>
            <p:spPr>
              <a:xfrm>
                <a:off x="8700466" y="3483243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9F84AC2-08B1-3B75-91FF-4F205442CBBD}"/>
                  </a:ext>
                </a:extLst>
              </p:cNvPr>
              <p:cNvSpPr/>
              <p:nvPr/>
            </p:nvSpPr>
            <p:spPr>
              <a:xfrm>
                <a:off x="8488228" y="3713220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1DB485-8ED9-BCA7-BB23-90D9530237D5}"/>
                  </a:ext>
                </a:extLst>
              </p:cNvPr>
              <p:cNvSpPr/>
              <p:nvPr/>
            </p:nvSpPr>
            <p:spPr>
              <a:xfrm>
                <a:off x="8873698" y="3734491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D89A0B-455C-62CE-72B2-CF4BAEB662E0}"/>
                  </a:ext>
                </a:extLst>
              </p:cNvPr>
              <p:cNvSpPr/>
              <p:nvPr/>
            </p:nvSpPr>
            <p:spPr>
              <a:xfrm>
                <a:off x="8286090" y="3729603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900FF4-8F64-ED12-2862-F3B2BA95C807}"/>
                  </a:ext>
                </a:extLst>
              </p:cNvPr>
              <p:cNvSpPr/>
              <p:nvPr/>
            </p:nvSpPr>
            <p:spPr>
              <a:xfrm>
                <a:off x="8576009" y="3945868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0872384-5CB9-BC12-9C5E-CE3347C6238B}"/>
                  </a:ext>
                </a:extLst>
              </p:cNvPr>
              <p:cNvSpPr/>
              <p:nvPr/>
            </p:nvSpPr>
            <p:spPr>
              <a:xfrm>
                <a:off x="8348625" y="4010236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206364-B727-8C2D-D430-56964E6C820D}"/>
                  </a:ext>
                </a:extLst>
              </p:cNvPr>
              <p:cNvSpPr/>
              <p:nvPr/>
            </p:nvSpPr>
            <p:spPr>
              <a:xfrm>
                <a:off x="8586720" y="4172255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8E9915C-007A-9313-4035-190BD22CB401}"/>
                  </a:ext>
                </a:extLst>
              </p:cNvPr>
              <p:cNvSpPr/>
              <p:nvPr/>
            </p:nvSpPr>
            <p:spPr>
              <a:xfrm>
                <a:off x="7885665" y="4118232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90B32BD-FC96-BB1D-4AFC-E41990DC0EDB}"/>
                  </a:ext>
                </a:extLst>
              </p:cNvPr>
              <p:cNvSpPr/>
              <p:nvPr/>
            </p:nvSpPr>
            <p:spPr>
              <a:xfrm>
                <a:off x="8183470" y="4087177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5CC2C1E-C0CA-D5B1-AC46-43D9338B2F21}"/>
                  </a:ext>
                </a:extLst>
              </p:cNvPr>
              <p:cNvSpPr/>
              <p:nvPr/>
            </p:nvSpPr>
            <p:spPr>
              <a:xfrm>
                <a:off x="8001821" y="4238282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321D1E-7DDC-7F24-C9A3-506F6B994AD4}"/>
                  </a:ext>
                </a:extLst>
              </p:cNvPr>
              <p:cNvSpPr/>
              <p:nvPr/>
            </p:nvSpPr>
            <p:spPr>
              <a:xfrm>
                <a:off x="8131580" y="4214937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10F02B-8D87-CCFE-7FE6-3FE2EF95B301}"/>
                  </a:ext>
                </a:extLst>
              </p:cNvPr>
              <p:cNvSpPr/>
              <p:nvPr/>
            </p:nvSpPr>
            <p:spPr>
              <a:xfrm>
                <a:off x="7701980" y="4355986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3079CC0-C56E-B747-04BF-26B203255646}"/>
                  </a:ext>
                </a:extLst>
              </p:cNvPr>
              <p:cNvSpPr/>
              <p:nvPr/>
            </p:nvSpPr>
            <p:spPr>
              <a:xfrm>
                <a:off x="7855480" y="4462891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58464D-2397-BA06-9B69-ED1B5DF945BF}"/>
                  </a:ext>
                </a:extLst>
              </p:cNvPr>
              <p:cNvSpPr/>
              <p:nvPr/>
            </p:nvSpPr>
            <p:spPr>
              <a:xfrm>
                <a:off x="7450051" y="4582843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9646385-94CD-EECD-0954-963D9E854635}"/>
                  </a:ext>
                </a:extLst>
              </p:cNvPr>
              <p:cNvSpPr/>
              <p:nvPr/>
            </p:nvSpPr>
            <p:spPr>
              <a:xfrm>
                <a:off x="8158415" y="4636911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A21A16-CCFB-ED97-FC53-995524C44D60}"/>
                  </a:ext>
                </a:extLst>
              </p:cNvPr>
              <p:cNvSpPr/>
              <p:nvPr/>
            </p:nvSpPr>
            <p:spPr>
              <a:xfrm>
                <a:off x="9571800" y="2791321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E26D04B-D8FE-6C1D-E415-9AAD82881086}"/>
                  </a:ext>
                </a:extLst>
              </p:cNvPr>
              <p:cNvSpPr/>
              <p:nvPr/>
            </p:nvSpPr>
            <p:spPr>
              <a:xfrm>
                <a:off x="9415251" y="3108029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86D5CF-BC57-B3B7-92A0-DF304D4FFADC}"/>
                  </a:ext>
                </a:extLst>
              </p:cNvPr>
              <p:cNvSpPr/>
              <p:nvPr/>
            </p:nvSpPr>
            <p:spPr>
              <a:xfrm>
                <a:off x="9020030" y="3127515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639EB60-3724-C542-176B-8FFEDB84D0FF}"/>
                  </a:ext>
                </a:extLst>
              </p:cNvPr>
              <p:cNvSpPr/>
              <p:nvPr/>
            </p:nvSpPr>
            <p:spPr>
              <a:xfrm>
                <a:off x="9247363" y="3214021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E314FB5-9558-29FC-D280-3D7138303BB0}"/>
                  </a:ext>
                </a:extLst>
              </p:cNvPr>
              <p:cNvSpPr/>
              <p:nvPr/>
            </p:nvSpPr>
            <p:spPr>
              <a:xfrm>
                <a:off x="8749444" y="3089099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8A661D-B0EC-C7BA-AF3F-E38EE209B2D0}"/>
                  </a:ext>
                </a:extLst>
              </p:cNvPr>
              <p:cNvSpPr/>
              <p:nvPr/>
            </p:nvSpPr>
            <p:spPr>
              <a:xfrm>
                <a:off x="9409483" y="3394377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E969CD-9194-FCCF-B5C2-4228D4E44F05}"/>
                  </a:ext>
                </a:extLst>
              </p:cNvPr>
              <p:cNvSpPr/>
              <p:nvPr/>
            </p:nvSpPr>
            <p:spPr>
              <a:xfrm>
                <a:off x="8956429" y="3375964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1CF4899-86ED-6392-A967-2FBF905B2BA1}"/>
                  </a:ext>
                </a:extLst>
              </p:cNvPr>
              <p:cNvSpPr/>
              <p:nvPr/>
            </p:nvSpPr>
            <p:spPr>
              <a:xfrm>
                <a:off x="9149525" y="3514329"/>
                <a:ext cx="86506" cy="865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12A4763-20EF-A9C3-7BA5-C620AB49CD2C}"/>
                  </a:ext>
                </a:extLst>
              </p:cNvPr>
              <p:cNvCxnSpPr/>
              <p:nvPr/>
            </p:nvCxnSpPr>
            <p:spPr>
              <a:xfrm rot="18900000">
                <a:off x="6637328" y="3821160"/>
                <a:ext cx="4247745" cy="0"/>
              </a:xfrm>
              <a:prstGeom prst="line">
                <a:avLst/>
              </a:prstGeom>
              <a:ln w="285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6F782DD-F810-E415-1CE3-175D05450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42290" y="2973426"/>
                <a:ext cx="1343285" cy="1343286"/>
              </a:xfrm>
              <a:prstGeom prst="line">
                <a:avLst/>
              </a:prstGeom>
              <a:ln w="285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45" name="Google Shape;146;p11" descr="3.6.10.5. tSNE to visualize digits — Scipy lecture notes">
              <a:extLst>
                <a:ext uri="{FF2B5EF4-FFF2-40B4-BE49-F238E27FC236}">
                  <a16:creationId xmlns:a16="http://schemas.microsoft.com/office/drawing/2014/main" id="{E309B5E2-A88B-FB7D-7ABD-D357BEF29CE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58423" y="1805030"/>
              <a:ext cx="1871460" cy="15902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" name="Picture 4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669DB406-E8B5-E7CD-DBC3-8C47CAB4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888" y="4535067"/>
            <a:ext cx="1524073" cy="1797374"/>
          </a:xfrm>
          <a:prstGeom prst="rect">
            <a:avLst/>
          </a:prstGeom>
        </p:spPr>
      </p:pic>
      <p:pic>
        <p:nvPicPr>
          <p:cNvPr id="48" name="Picture 47" descr="A picture containing screenshot, diagram, plot&#10;&#10;Description automatically generated">
            <a:extLst>
              <a:ext uri="{FF2B5EF4-FFF2-40B4-BE49-F238E27FC236}">
                <a16:creationId xmlns:a16="http://schemas.microsoft.com/office/drawing/2014/main" id="{C2717415-F7B5-88F6-9605-7A7D41744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114" y="4677327"/>
            <a:ext cx="2758322" cy="16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 dirty="0"/>
              <a:t>Enjoy exploring your data!</a:t>
            </a:r>
            <a:endParaRPr dirty="0"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251</Words>
  <Application>Microsoft Macintosh PowerPoint</Application>
  <PresentationFormat>Widescreen</PresentationFormat>
  <Paragraphs>53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Quattrocento Sans</vt:lpstr>
      <vt:lpstr>Verdana</vt:lpstr>
      <vt:lpstr>Arial</vt:lpstr>
      <vt:lpstr>Roboto</vt:lpstr>
      <vt:lpstr>Consolas</vt:lpstr>
      <vt:lpstr>Office Theme</vt:lpstr>
      <vt:lpstr>PowerPoint Presentation</vt:lpstr>
      <vt:lpstr>PowerPoint Presentation</vt:lpstr>
      <vt:lpstr>Basic Differential Expression Analysis</vt:lpstr>
      <vt:lpstr>Learning Objectives</vt:lpstr>
      <vt:lpstr>RNA-seq analysis</vt:lpstr>
      <vt:lpstr>Let’s look at a worked example for RNAseq analysis.</vt:lpstr>
      <vt:lpstr>Exercise time.</vt:lpstr>
      <vt:lpstr>Recap course</vt:lpstr>
      <vt:lpstr>Enjoy exploring your data!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Shraddha Pai</cp:lastModifiedBy>
  <cp:revision>30</cp:revision>
  <cp:lastPrinted>2022-12-15T21:01:24Z</cp:lastPrinted>
  <dcterms:created xsi:type="dcterms:W3CDTF">2018-10-31T15:25:31Z</dcterms:created>
  <dcterms:modified xsi:type="dcterms:W3CDTF">2023-06-27T20:57:45Z</dcterms:modified>
</cp:coreProperties>
</file>