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a0b4e6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3.jpeg"  /><Relationship Id="rId6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3.jpe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828800" y="2693987"/>
            <a:ext cx="8991600" cy="1470025"/>
          </a:xfrm>
          <a:ln w="63500" cap="rnd" cmpd="sng">
            <a:solidFill>
              <a:srgbClr val="3a3c84">
                <a:alpha val="70000"/>
              </a:srgbClr>
            </a:solidFill>
            <a:prstDash val="dash"/>
            <a:round/>
          </a:ln>
        </p:spPr>
        <p:txBody>
          <a:bodyPr/>
          <a:p>
            <a:pPr lvl="0">
              <a:defRPr/>
            </a:pPr>
            <a:r>
              <a:rPr lang="en-US" altLang="ko-KR">
                <a:latin typeface="한컴 백제 B"/>
                <a:ea typeface="한컴 백제 B"/>
              </a:rPr>
              <a:t>2D</a:t>
            </a:r>
            <a:r>
              <a:rPr lang="ko-KR" altLang="en-US">
                <a:latin typeface="한컴 백제 B"/>
                <a:ea typeface="한컴 백제 B"/>
              </a:rPr>
              <a:t> 게임 프로그래밍 </a:t>
            </a:r>
            <a:br>
              <a:rPr lang="ko-KR" altLang="en-US">
                <a:ea typeface="한컴 백제 B"/>
              </a:rPr>
            </a:br>
            <a:r>
              <a:rPr lang="en-US" altLang="ko-KR">
                <a:latin typeface="한컴 백제 B"/>
                <a:ea typeface="한컴 백제 B"/>
              </a:rPr>
              <a:t>1</a:t>
            </a:r>
            <a:r>
              <a:rPr lang="ko-KR" altLang="en-US">
                <a:latin typeface="한컴 백제 B"/>
                <a:ea typeface="한컴 백제 B"/>
              </a:rPr>
              <a:t>차 프로젝트 발표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66557"/>
            <a:ext cx="8534399" cy="643094"/>
          </a:xfrm>
        </p:spPr>
        <p:txBody>
          <a:bodyPr/>
          <a:p>
            <a:pPr lvl="0">
              <a:defRPr/>
            </a:pPr>
            <a:r>
              <a:rPr lang="en-US" altLang="ko-KR">
                <a:latin typeface="한컴 백제 B"/>
                <a:ea typeface="한컴 백제 B"/>
              </a:rPr>
              <a:t>2020152020</a:t>
            </a:r>
            <a:r>
              <a:rPr lang="ko-KR" altLang="en-US">
                <a:latin typeface="한컴 백제 B"/>
                <a:ea typeface="한컴 백제 B"/>
              </a:rPr>
              <a:t> 신동근</a:t>
            </a:r>
            <a:endParaRPr lang="ko-KR" altLang="en-US">
              <a:latin typeface="한컴 백제 B"/>
              <a:ea typeface="한컴 백제 B"/>
            </a:endParaRPr>
          </a:p>
        </p:txBody>
      </p:sp>
    </p:spTree>
    <p:extLst>
      <p:ext uri="{BB962C8B-B14F-4D97-AF65-F5344CB8AC3E}">
        <p14:creationId xmlns:p14="http://schemas.microsoft.com/office/powerpoint/2010/main" val="169193952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09428" y="651944"/>
            <a:ext cx="3626722" cy="8225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800">
                <a:latin typeface="한컴 백제 B"/>
                <a:ea typeface="한컴 백제 B"/>
              </a:rPr>
              <a:t>게임 컨셉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3725" y="2521623"/>
            <a:ext cx="4384222" cy="2906929"/>
          </a:xfrm>
          <a:prstGeom prst="rect">
            <a:avLst/>
          </a:prstGeom>
        </p:spPr>
      </p:pic>
      <p:cxnSp>
        <p:nvCxnSpPr>
          <p:cNvPr id="7" name="선 6"/>
          <p:cNvCxnSpPr/>
          <p:nvPr/>
        </p:nvCxnSpPr>
        <p:spPr>
          <a:xfrm rot="10800000" flipV="1">
            <a:off x="6312959" y="1947407"/>
            <a:ext cx="497416" cy="472937"/>
          </a:xfrm>
          <a:prstGeom prst="line">
            <a:avLst/>
          </a:prstGeom>
          <a:ln w="38100" cap="rnd">
            <a:solidFill>
              <a:srgbClr val="3a3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6561667" y="2177217"/>
            <a:ext cx="5228168" cy="4862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>
                <a:latin typeface="한컴 백제 B"/>
                <a:ea typeface="한컴 백제 B"/>
              </a:rPr>
              <a:t>동계스포츠 종목 </a:t>
            </a:r>
            <a:r>
              <a:rPr lang="en-US" altLang="ko-KR" sz="2600">
                <a:latin typeface="한컴 백제 B"/>
                <a:ea typeface="한컴 백제 B"/>
              </a:rPr>
              <a:t>&lt;</a:t>
            </a:r>
            <a:r>
              <a:rPr lang="ko-KR" altLang="en-US" sz="2600">
                <a:latin typeface="한컴 백제 B"/>
                <a:ea typeface="한컴 백제 B"/>
              </a:rPr>
              <a:t>컬링</a:t>
            </a:r>
            <a:r>
              <a:rPr lang="en-US" altLang="ko-KR" sz="2600">
                <a:latin typeface="한컴 백제 B"/>
                <a:ea typeface="한컴 백제 B"/>
              </a:rPr>
              <a:t>&gt;</a:t>
            </a:r>
            <a:endParaRPr lang="en-US" altLang="ko-KR" sz="2600">
              <a:latin typeface="한컴 백제 B"/>
              <a:ea typeface="한컴 백제 B"/>
            </a:endParaRPr>
          </a:p>
        </p:txBody>
      </p:sp>
      <p:cxnSp>
        <p:nvCxnSpPr>
          <p:cNvPr id="9" name="선 8"/>
          <p:cNvCxnSpPr/>
          <p:nvPr/>
        </p:nvCxnSpPr>
        <p:spPr>
          <a:xfrm rot="10800000" flipV="1">
            <a:off x="6312959" y="3429000"/>
            <a:ext cx="497416" cy="472937"/>
          </a:xfrm>
          <a:prstGeom prst="line">
            <a:avLst/>
          </a:prstGeom>
          <a:ln w="38100" cap="rnd">
            <a:solidFill>
              <a:srgbClr val="3a3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6561667" y="3658811"/>
            <a:ext cx="5228168" cy="48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>
                <a:latin typeface="한컴 백제 B"/>
                <a:ea typeface="한컴 백제 B"/>
              </a:rPr>
              <a:t>스포츠적 요소 </a:t>
            </a:r>
            <a:r>
              <a:rPr lang="en-US" altLang="ko-KR" sz="2600">
                <a:latin typeface="한컴 백제 B"/>
                <a:ea typeface="한컴 백제 B"/>
              </a:rPr>
              <a:t>(+</a:t>
            </a:r>
            <a:r>
              <a:rPr lang="ko-KR" altLang="en-US" sz="2600">
                <a:latin typeface="한컴 백제 B"/>
                <a:ea typeface="한컴 백제 B"/>
              </a:rPr>
              <a:t> 게임적 요소</a:t>
            </a:r>
            <a:r>
              <a:rPr lang="en-US" altLang="ko-KR" sz="2600">
                <a:latin typeface="한컴 백제 B"/>
                <a:ea typeface="한컴 백제 B"/>
              </a:rPr>
              <a:t>)</a:t>
            </a:r>
            <a:endParaRPr lang="en-US" altLang="ko-KR" sz="2600">
              <a:latin typeface="한컴 백제 B"/>
              <a:ea typeface="한컴 백제 B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561667" y="4344983"/>
            <a:ext cx="1836966" cy="1326696"/>
          </a:xfrm>
          <a:prstGeom prst="wedgeRoundRectCallout">
            <a:avLst>
              <a:gd name="adj1" fmla="val -21856"/>
              <a:gd name="adj2" fmla="val -64479"/>
              <a:gd name="adj3" fmla="val 16667"/>
            </a:avLst>
          </a:prstGeom>
          <a:solidFill>
            <a:srgbClr val="a0b4e6"/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「 규칙 」</a:t>
            </a:r>
            <a:endParaRPr lang="ko-KR" altLang="en-US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「 규격 」</a:t>
            </a:r>
            <a:endParaRPr lang="ko-KR" altLang="en-US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「 경기 방식 」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900280" y="4344983"/>
            <a:ext cx="1836966" cy="1326696"/>
          </a:xfrm>
          <a:prstGeom prst="wedgeRoundRectCallout">
            <a:avLst>
              <a:gd name="adj1" fmla="val -21856"/>
              <a:gd name="adj2" fmla="val -64479"/>
              <a:gd name="adj3" fmla="val 16667"/>
            </a:avLst>
          </a:prstGeom>
          <a:solidFill>
            <a:srgbClr val="a0b4e6"/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「 쉬운 조작 」</a:t>
            </a:r>
            <a:endParaRPr lang="ko-KR" altLang="en-US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「 캐주얼 」</a:t>
            </a:r>
            <a:endParaRPr lang="ko-KR" altLang="en-US">
              <a:latin typeface="한컴 백제 B"/>
              <a:ea typeface="한컴 백제 B"/>
            </a:endParaRPr>
          </a:p>
        </p:txBody>
      </p:sp>
    </p:spTree>
    <p:extLst>
      <p:ext uri="{BB962C8B-B14F-4D97-AF65-F5344CB8AC3E}">
        <p14:creationId xmlns:p14="http://schemas.microsoft.com/office/powerpoint/2010/main" val="51538094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90354" y="289993"/>
            <a:ext cx="6024719" cy="82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latin typeface="한컴 백제 B"/>
                <a:ea typeface="한컴 백제 B"/>
              </a:rPr>
              <a:t>예상 게임 진행 흐름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8930" y="1715410"/>
            <a:ext cx="7414140" cy="4632989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2288861" y="1601932"/>
            <a:ext cx="875547" cy="4885013"/>
          </a:xfrm>
          <a:prstGeom prst="frame">
            <a:avLst>
              <a:gd name="adj1" fmla="val 20703"/>
            </a:avLst>
          </a:prstGeom>
          <a:solidFill>
            <a:srgbClr val="ff843a">
              <a:alpha val="30000"/>
            </a:srgb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445715" y="1589398"/>
            <a:ext cx="3646457" cy="4885013"/>
          </a:xfrm>
          <a:prstGeom prst="frame">
            <a:avLst>
              <a:gd name="adj1" fmla="val 6237"/>
            </a:avLst>
          </a:prstGeom>
          <a:solidFill>
            <a:srgbClr val="ff843a">
              <a:alpha val="30000"/>
            </a:srgb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7338844" y="1483995"/>
            <a:ext cx="2464226" cy="1204900"/>
          </a:xfrm>
          <a:prstGeom prst="frame">
            <a:avLst>
              <a:gd name="adj1" fmla="val 15810"/>
            </a:avLst>
          </a:prstGeom>
          <a:solidFill>
            <a:srgbClr val="ff843a">
              <a:alpha val="30000"/>
            </a:srgb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7338844" y="2804902"/>
            <a:ext cx="2464226" cy="3543497"/>
          </a:xfrm>
          <a:prstGeom prst="frame">
            <a:avLst>
              <a:gd name="adj1" fmla="val 8399"/>
            </a:avLst>
          </a:prstGeom>
          <a:solidFill>
            <a:srgbClr val="ff843a">
              <a:alpha val="30000"/>
            </a:srgb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130566">
            <a:off x="5756092" y="2316448"/>
            <a:ext cx="924358" cy="9243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6218271" y="1989924"/>
            <a:ext cx="446451" cy="9938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930718" flipH="1">
            <a:off x="4818183" y="2705691"/>
            <a:ext cx="1030159" cy="10715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15207" y="2191945"/>
            <a:ext cx="453736" cy="993899"/>
          </a:xfrm>
          <a:prstGeom prst="rect">
            <a:avLst/>
          </a:prstGeom>
        </p:spPr>
      </p:pic>
      <p:sp>
        <p:nvSpPr>
          <p:cNvPr id="20" name="모서리가 둥근 사각형 설명선 19"/>
          <p:cNvSpPr/>
          <p:nvPr/>
        </p:nvSpPr>
        <p:spPr>
          <a:xfrm>
            <a:off x="687807" y="2983824"/>
            <a:ext cx="1369375" cy="1326696"/>
          </a:xfrm>
          <a:prstGeom prst="wedgeRoundRectCallout">
            <a:avLst>
              <a:gd name="adj1" fmla="val 62111"/>
              <a:gd name="adj2" fmla="val -19422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전체 경기 현황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6096000" y="394769"/>
            <a:ext cx="1369375" cy="840921"/>
          </a:xfrm>
          <a:prstGeom prst="wedgeRoundRectCallout">
            <a:avLst>
              <a:gd name="adj1" fmla="val -20834"/>
              <a:gd name="adj2" fmla="val 80930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경기장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570956" y="394769"/>
            <a:ext cx="1369375" cy="840921"/>
          </a:xfrm>
          <a:prstGeom prst="wedgeRoundRectCallout">
            <a:avLst>
              <a:gd name="adj1" fmla="val -20834"/>
              <a:gd name="adj2" fmla="val 80930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정보 및</a:t>
            </a:r>
            <a:endParaRPr lang="ko-KR" altLang="en-US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점수표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115109" y="3763844"/>
            <a:ext cx="1369376" cy="1298121"/>
          </a:xfrm>
          <a:prstGeom prst="wedgeRoundRectCallout">
            <a:avLst>
              <a:gd name="adj1" fmla="val -66914"/>
              <a:gd name="adj2" fmla="val -20449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남은</a:t>
            </a:r>
            <a:endParaRPr lang="ko-KR" altLang="en-US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컬링 스톤</a:t>
            </a:r>
            <a:endParaRPr lang="ko-KR" altLang="en-US">
              <a:latin typeface="한컴 백제 B"/>
              <a:ea typeface="한컴 백제 B"/>
            </a:endParaRPr>
          </a:p>
        </p:txBody>
      </p:sp>
    </p:spTree>
    <p:extLst>
      <p:ext uri="{BB962C8B-B14F-4D97-AF65-F5344CB8AC3E}">
        <p14:creationId xmlns:p14="http://schemas.microsoft.com/office/powerpoint/2010/main" val="214784007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90354" y="289993"/>
            <a:ext cx="6024719" cy="82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latin typeface="한컴 백제 B"/>
                <a:ea typeface="한컴 백제 B"/>
              </a:rPr>
              <a:t>예상 게임 진행 흐름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8930" y="1715410"/>
            <a:ext cx="7414140" cy="46329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130566">
            <a:off x="5147091" y="2372076"/>
            <a:ext cx="924358" cy="9243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5609270" y="2045552"/>
            <a:ext cx="446451" cy="9938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930718" flipH="1">
            <a:off x="4209182" y="2761319"/>
            <a:ext cx="1030159" cy="10715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06206" y="2247573"/>
            <a:ext cx="453736" cy="99389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002370" y="1713029"/>
            <a:ext cx="298328" cy="3056885"/>
          </a:xfrm>
          <a:prstGeom prst="rect">
            <a:avLst/>
          </a:prstGeom>
          <a:solidFill>
            <a:srgbClr val="ffb689">
              <a:alpha val="30000"/>
            </a:srgbClr>
          </a:solidFill>
          <a:ln>
            <a:solidFill>
              <a:srgbClr val="ffb689">
                <a:alpha val="3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969806" y="4572834"/>
            <a:ext cx="363456" cy="394161"/>
          </a:xfrm>
          <a:prstGeom prst="ellipse">
            <a:avLst/>
          </a:prstGeom>
          <a:ln w="63500">
            <a:solidFill>
              <a:srgbClr val="8585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90354" y="4649323"/>
            <a:ext cx="2578400" cy="840921"/>
          </a:xfrm>
          <a:prstGeom prst="wedgeRoundRectCallout">
            <a:avLst>
              <a:gd name="adj1" fmla="val 126113"/>
              <a:gd name="adj2" fmla="val -25570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latin typeface="한컴 백제 B"/>
                <a:ea typeface="한컴 백제 B"/>
              </a:rPr>
              <a:t>(</a:t>
            </a:r>
            <a:r>
              <a:rPr lang="ko-KR" altLang="en-US">
                <a:latin typeface="한컴 백제 B"/>
                <a:ea typeface="한컴 백제 B"/>
              </a:rPr>
              <a:t>투구 시</a:t>
            </a:r>
            <a:r>
              <a:rPr lang="en-US" altLang="ko-KR">
                <a:latin typeface="한컴 백제 B"/>
                <a:ea typeface="한컴 백제 B"/>
              </a:rPr>
              <a:t>)</a:t>
            </a:r>
            <a:endParaRPr lang="ko-KR" altLang="en-US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위치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각도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세기 조절</a:t>
            </a:r>
            <a:endParaRPr lang="ko-KR" altLang="en-US">
              <a:latin typeface="한컴 백제 B"/>
              <a:ea typeface="한컴 백제 B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flipH="1">
            <a:off x="5164919" y="4572834"/>
            <a:ext cx="446451" cy="993899"/>
          </a:xfrm>
          <a:prstGeom prst="rect">
            <a:avLst/>
          </a:prstGeom>
        </p:spPr>
      </p:pic>
      <p:sp>
        <p:nvSpPr>
          <p:cNvPr id="37" name="모서리가 둥근 사각형 설명선 36"/>
          <p:cNvSpPr/>
          <p:nvPr/>
        </p:nvSpPr>
        <p:spPr>
          <a:xfrm>
            <a:off x="7015003" y="539285"/>
            <a:ext cx="2578400" cy="840921"/>
          </a:xfrm>
          <a:prstGeom prst="wedgeRoundRectCallout">
            <a:avLst>
              <a:gd name="adj1" fmla="val -85354"/>
              <a:gd name="adj2" fmla="val 156703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latin typeface="한컴 백제 B"/>
                <a:ea typeface="한컴 백제 B"/>
              </a:rPr>
              <a:t>(</a:t>
            </a:r>
            <a:r>
              <a:rPr lang="ko-KR" altLang="en-US">
                <a:latin typeface="한컴 백제 B"/>
                <a:ea typeface="한컴 백제 B"/>
              </a:rPr>
              <a:t>투구 이후</a:t>
            </a:r>
            <a:r>
              <a:rPr lang="en-US" altLang="ko-KR">
                <a:latin typeface="한컴 백제 B"/>
                <a:ea typeface="한컴 백제 B"/>
              </a:rPr>
              <a:t>)</a:t>
            </a:r>
            <a:endParaRPr lang="en-US" altLang="ko-KR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ko-KR" altLang="en-US">
                <a:latin typeface="한컴 백제 B"/>
                <a:ea typeface="한컴 백제 B"/>
              </a:rPr>
              <a:t>스위핑 컨트롤</a:t>
            </a:r>
            <a:endParaRPr lang="ko-KR" altLang="en-US">
              <a:latin typeface="한컴 백제 B"/>
              <a:ea typeface="한컴 백제 B"/>
            </a:endParaRPr>
          </a:p>
        </p:txBody>
      </p:sp>
    </p:spTree>
    <p:extLst>
      <p:ext uri="{BB962C8B-B14F-4D97-AF65-F5344CB8AC3E}">
        <p14:creationId xmlns:p14="http://schemas.microsoft.com/office/powerpoint/2010/main" val="548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90354" y="289993"/>
            <a:ext cx="6024719" cy="82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latin typeface="한컴 백제 B"/>
                <a:ea typeface="한컴 백제 B"/>
              </a:rPr>
              <a:t>예상 게임 진행 흐름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7730" y="1704444"/>
            <a:ext cx="7456539" cy="4660337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502979" y="5177108"/>
            <a:ext cx="363456" cy="394161"/>
          </a:xfrm>
          <a:prstGeom prst="ellipse">
            <a:avLst/>
          </a:prstGeom>
          <a:ln w="63500">
            <a:solidFill>
              <a:srgbClr val="8585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732544" y="2364851"/>
            <a:ext cx="363456" cy="394161"/>
          </a:xfrm>
          <a:prstGeom prst="ellipse">
            <a:avLst/>
          </a:prstGeom>
          <a:solidFill>
            <a:srgbClr val="d70909"/>
          </a:solidFill>
          <a:ln w="63500">
            <a:solidFill>
              <a:srgbClr val="8585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012567" y="2936351"/>
            <a:ext cx="363456" cy="394161"/>
          </a:xfrm>
          <a:prstGeom prst="ellipse">
            <a:avLst/>
          </a:prstGeom>
          <a:solidFill>
            <a:srgbClr val="d70909"/>
          </a:solidFill>
          <a:ln w="63500">
            <a:solidFill>
              <a:srgbClr val="8585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12567" y="3231919"/>
            <a:ext cx="363456" cy="394161"/>
          </a:xfrm>
          <a:prstGeom prst="ellipse">
            <a:avLst/>
          </a:prstGeom>
          <a:ln w="63500">
            <a:solidFill>
              <a:srgbClr val="8585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4286250" y="3429000"/>
            <a:ext cx="3619499" cy="1003502"/>
          </a:xfrm>
          <a:prstGeom prst="rect">
            <a:avLst/>
          </a:prstGeom>
          <a:solidFill>
            <a:srgbClr val="ff9900">
              <a:alpha val="7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600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바겐세일 B"/>
                <a:ea typeface="한컴 바겐세일 B"/>
              </a:rPr>
              <a:t>테이크 아웃 </a:t>
            </a:r>
            <a:endParaRPr xmlns:mc="http://schemas.openxmlformats.org/markup-compatibility/2006" xmlns:hp="http://schemas.haansoft.com/office/presentation/8.0" lang="ko-KR" altLang="en-US" sz="6000" mc:Ignorable="hp" hp:hslEmbossed="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한컴 바겐세일 B"/>
              <a:ea typeface="한컴 바겐세일 B"/>
            </a:endParaRPr>
          </a:p>
        </p:txBody>
      </p:sp>
    </p:spTree>
    <p:extLst>
      <p:ext uri="{BB962C8B-B14F-4D97-AF65-F5344CB8AC3E}">
        <p14:creationId xmlns:p14="http://schemas.microsoft.com/office/powerpoint/2010/main" val="400281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1" animBg="1"/>
      <p:bldP spid="42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1438" y="4269586"/>
            <a:ext cx="3200400" cy="2400300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255394" y="250205"/>
            <a:ext cx="4586445" cy="82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latin typeface="한컴 백제 B"/>
                <a:ea typeface="한컴 백제 B"/>
              </a:rPr>
              <a:t>개발 일정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1438" y="2675039"/>
            <a:ext cx="3200400" cy="2019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1438" y="1074420"/>
            <a:ext cx="3200400" cy="2019300"/>
          </a:xfrm>
          <a:prstGeom prst="rect">
            <a:avLst/>
          </a:prstGeom>
        </p:spPr>
      </p:pic>
      <p:sp>
        <p:nvSpPr>
          <p:cNvPr id="12" name="순서도: 처리 11"/>
          <p:cNvSpPr/>
          <p:nvPr/>
        </p:nvSpPr>
        <p:spPr>
          <a:xfrm>
            <a:off x="2124075" y="1905000"/>
            <a:ext cx="2717764" cy="770039"/>
          </a:xfrm>
          <a:prstGeom prst="flowChartProcess">
            <a:avLst/>
          </a:prstGeom>
          <a:solidFill>
            <a:srgbClr val="ff843a">
              <a:alpha val="20000"/>
            </a:srgbClr>
          </a:solidFill>
          <a:ln>
            <a:solidFill>
              <a:srgbClr val="ff843a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1641438" y="2290020"/>
            <a:ext cx="482636" cy="770039"/>
          </a:xfrm>
          <a:prstGeom prst="flowChartProcess">
            <a:avLst/>
          </a:prstGeom>
          <a:solidFill>
            <a:srgbClr val="ff843a">
              <a:alpha val="20000"/>
            </a:srgbClr>
          </a:solidFill>
          <a:ln>
            <a:solidFill>
              <a:srgbClr val="ff843a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2124075" y="3499547"/>
            <a:ext cx="2717764" cy="770039"/>
          </a:xfrm>
          <a:prstGeom prst="flowChartProcess">
            <a:avLst/>
          </a:prstGeom>
          <a:solidFill>
            <a:srgbClr val="ff843a">
              <a:alpha val="20000"/>
            </a:srgbClr>
          </a:solidFill>
          <a:ln>
            <a:solidFill>
              <a:srgbClr val="ff843a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1641438" y="3884566"/>
            <a:ext cx="482636" cy="770039"/>
          </a:xfrm>
          <a:prstGeom prst="flowChartProcess">
            <a:avLst/>
          </a:prstGeom>
          <a:solidFill>
            <a:srgbClr val="ff843a">
              <a:alpha val="20000"/>
            </a:srgbClr>
          </a:solidFill>
          <a:ln>
            <a:solidFill>
              <a:srgbClr val="ff843a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641438" y="3043980"/>
            <a:ext cx="482636" cy="840586"/>
          </a:xfrm>
          <a:prstGeom prst="flowChart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2124074" y="2675039"/>
            <a:ext cx="2717764" cy="840586"/>
          </a:xfrm>
          <a:prstGeom prst="flowChart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2124075" y="4274046"/>
            <a:ext cx="2717764" cy="840586"/>
          </a:xfrm>
          <a:prstGeom prst="flowChart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1641438" y="4629150"/>
            <a:ext cx="482636" cy="840586"/>
          </a:xfrm>
          <a:prstGeom prst="flowChart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23875" y="1311729"/>
            <a:ext cx="684687" cy="593271"/>
          </a:xfrm>
          <a:prstGeom prst="wedgeRoundRectCallout">
            <a:avLst>
              <a:gd name="adj1" fmla="val 64158"/>
              <a:gd name="adj2" fmla="val -23521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latin typeface="한컴 백제 B"/>
                <a:ea typeface="한컴 백제 B"/>
              </a:rPr>
              <a:t>10</a:t>
            </a:r>
            <a:r>
              <a:rPr lang="ko-KR" altLang="en-US">
                <a:latin typeface="한컴 백제 B"/>
                <a:ea typeface="한컴 백제 B"/>
              </a:rPr>
              <a:t>월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23875" y="2675039"/>
            <a:ext cx="684687" cy="593271"/>
          </a:xfrm>
          <a:prstGeom prst="wedgeRoundRectCallout">
            <a:avLst>
              <a:gd name="adj1" fmla="val 64158"/>
              <a:gd name="adj2" fmla="val -23521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latin typeface="한컴 백제 B"/>
                <a:ea typeface="한컴 백제 B"/>
              </a:rPr>
              <a:t>11</a:t>
            </a:r>
            <a:r>
              <a:rPr lang="ko-KR" altLang="en-US">
                <a:latin typeface="한컴 백제 B"/>
                <a:ea typeface="한컴 백제 B"/>
              </a:rPr>
              <a:t>월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523874" y="4357971"/>
            <a:ext cx="684687" cy="593271"/>
          </a:xfrm>
          <a:prstGeom prst="wedgeRoundRectCallout">
            <a:avLst>
              <a:gd name="adj1" fmla="val 64158"/>
              <a:gd name="adj2" fmla="val -23521"/>
              <a:gd name="adj3" fmla="val 16667"/>
            </a:avLst>
          </a:prstGeom>
          <a:solidFill>
            <a:srgbClr val="ffb689">
              <a:alpha val="70000"/>
            </a:srgbClr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latin typeface="한컴 백제 B"/>
                <a:ea typeface="한컴 백제 B"/>
              </a:rPr>
              <a:t>12</a:t>
            </a:r>
            <a:r>
              <a:rPr lang="ko-KR" altLang="en-US">
                <a:latin typeface="한컴 백제 B"/>
                <a:ea typeface="한컴 백제 B"/>
              </a:rPr>
              <a:t>월</a:t>
            </a:r>
            <a:endParaRPr lang="ko-KR" altLang="en-US">
              <a:latin typeface="한컴 백제 B"/>
              <a:ea typeface="한컴 백제 B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156164" y="1074420"/>
          <a:ext cx="6431302" cy="52558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3012"/>
                <a:gridCol w="1695460"/>
                <a:gridCol w="3592829"/>
              </a:tblGrid>
              <a:tr h="4051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기간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목표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세부 목표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</a:tr>
              <a:tr h="11004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1-2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주차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물리엔진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1)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컬링스톤 직선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/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곡선이동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2)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컬링스톤 간 충돌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3)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벽과 충돌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</a:tr>
              <a:tr h="11004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3-4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주차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게임 플레이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1)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컨트롤 구현</a:t>
                      </a: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    ┗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(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스톤 투구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,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스위핑 등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)</a:t>
                      </a: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2)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컬링 규칙 적용</a:t>
                      </a: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    ┗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(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득점 메커니즘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,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전체적인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          시스템 구현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)</a:t>
                      </a:r>
                      <a:endParaRPr lang="en-US" altLang="ko-KR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</a:tr>
              <a:tr h="11004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5-6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주차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AI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1)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특정 지점까지 스톤을 위치시킬 수 있는 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AI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2) AI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난이도 차등화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</a:tr>
              <a:tr h="11004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7-8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주차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UI, 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사운드 구현 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+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리소스 정비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1)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게임 시작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/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종료 화면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2)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게임 플레이 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UI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구현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3)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각종 효과음 적용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4)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리소스 정비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7802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55394" y="114133"/>
            <a:ext cx="4586445" cy="824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latin typeface="한컴 백제 B"/>
                <a:ea typeface="한컴 백제 B"/>
              </a:rPr>
              <a:t>개발 기획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-1688" y="1063953"/>
          <a:ext cx="12193687" cy="560003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1010"/>
                <a:gridCol w="6174104"/>
                <a:gridCol w="4218573"/>
              </a:tblGrid>
              <a:tr h="237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구현 요소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기본 목표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추가 목표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3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물리엔진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컬링스톤 직선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곡선 이동 구현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컬링스톤 간 충돌 구현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스톤과 벽 간 충돌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● 물리엔진에 스톤 회전 여부 적용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388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컨트롤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스톤 투구 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투구 위치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각도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방향 지정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스톤 투구 이후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좌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전방 스위핑을 통한 세부이동 지정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● 스톤 투구 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회전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강도 지정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911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게임 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득점 메커니즘 구현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실제 컬링 규격을 참고하여 맵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794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특정 지점까지 스톤을 위치시키는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별 난이도 차등화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●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마다의 특정 스킬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게임적 요소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62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UI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게임 시작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종료화면 구현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게임 플레이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특정 이벤트 발생 시 플레이어에게 정보 제공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● 특정 이벤트 발생 시</a:t>
                      </a:r>
                      <a:r>
                        <a:rPr lang="en-US" altLang="ko-KR"/>
                        <a:t>,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     실감나는 애니메이션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836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 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ko-KR" altLang="en-US"/>
                        <a:t>각종 효과음 적용</a:t>
                      </a:r>
                      <a:endParaRPr lang="en-US" altLang="ko-KR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    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클릭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버튼입력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스톤 충돌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스톤 투구소리</a:t>
                      </a:r>
                      <a:r>
                        <a:rPr lang="en-US" altLang="ko-KR"/>
                        <a:t>...etc)</a:t>
                      </a:r>
                      <a:endParaRPr lang="en-US" altLang="ko-KR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◎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 적용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 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74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◎ 투구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스위핑 애니메이션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● 다양한 투구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스위핑 동작 추가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803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</ep:Words>
  <ep:PresentationFormat>화면 슬라이드 쇼(4:3)</ep:PresentationFormat>
  <ep:Paragraphs>47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2D 게임 프로그래밍  1차 프로젝트 발표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2023-10-14T12:57:26.096</dcterms:created>
  <dc:creator>sdg08</dc:creator>
  <cp:lastModifiedBy>sdg08</cp:lastModifiedBy>
  <dcterms:modified xsi:type="dcterms:W3CDTF">2023-10-15T10:27:53.439</dcterms:modified>
  <cp:revision>205</cp:revision>
  <dc:title>2D 게임 프로그래밍 1차 프로젝트 발표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