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  <p:embeddedFont>
      <p:font typeface="Source Code Pro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Medium-italic.fntdata"/><Relationship Id="rId30" Type="http://schemas.openxmlformats.org/officeDocument/2006/relationships/font" Target="fonts/SourceCodePro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CodePro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maticSC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423fec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423fec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want you all to type recursion on the Google search bar and tell me !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e8602bb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e8602bb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e8602bbb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e8602bbb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8602bb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8602bb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e4fe70f6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e4fe70f6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e592a85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e592a85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e592a85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e592a85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e592a853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e592a85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81857a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81857a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592a853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592a853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e8cfae7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e8cfae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e592a853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e592a853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SESSION-3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SAKSHI SINHA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16BCE1123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RECURSION-AN EXAMPLE!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28675"/>
            <a:ext cx="4260300" cy="3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Y</a:t>
            </a:r>
            <a:r>
              <a:rPr lang="en-GB" sz="1500">
                <a:solidFill>
                  <a:srgbClr val="000000"/>
                </a:solidFill>
              </a:rPr>
              <a:t>ou are sitting on the last bench in your class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You want to know the rows ahead of you but you are lazy!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You ask the person ahead of you to count it for you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He does the same XD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The train reaches the person on the first bench.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He says it’s 1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The train continues back now with  each person adding 1 to the value they </a:t>
            </a:r>
            <a:r>
              <a:rPr lang="en-GB" sz="1500">
                <a:solidFill>
                  <a:srgbClr val="000000"/>
                </a:solidFill>
              </a:rPr>
              <a:t>receive</a:t>
            </a:r>
            <a:r>
              <a:rPr lang="en-GB" sz="1500">
                <a:solidFill>
                  <a:srgbClr val="000000"/>
                </a:solidFill>
              </a:rPr>
              <a:t>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46250"/>
            <a:ext cx="42672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THREE LAWS OF RECURSION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</a:rPr>
              <a:t>A recursive algorithm must have a </a:t>
            </a:r>
            <a:r>
              <a:rPr b="1" lang="en-GB" sz="1800">
                <a:solidFill>
                  <a:srgbClr val="000000"/>
                </a:solidFill>
                <a:highlight>
                  <a:srgbClr val="FFFFFF"/>
                </a:highlight>
              </a:rPr>
              <a:t>base case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</a:rPr>
              <a:t>.(To avoid cycles)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</a:rPr>
              <a:t>A recursive algorithm must change its state and move toward the base case.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</a:rPr>
              <a:t>A recursive algorithm must call itself, recursively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4938975" y="1228675"/>
            <a:ext cx="38934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038" y="14319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5720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countEmployees(employeeName)</a:t>
            </a:r>
            <a:endParaRPr sz="1400">
              <a:solidFill>
                <a:srgbClr val="000000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000000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    counter = 0</a:t>
            </a:r>
            <a:endParaRPr sz="1400">
              <a:solidFill>
                <a:srgbClr val="000000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person in Database</a:t>
            </a:r>
            <a:endParaRPr sz="1400">
              <a:solidFill>
                <a:srgbClr val="000000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400">
              <a:solidFill>
                <a:srgbClr val="000000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if(person.manager == employeeName)</a:t>
            </a:r>
            <a:endParaRPr sz="1400">
              <a:solidFill>
                <a:srgbClr val="000000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sz="1400">
              <a:solidFill>
                <a:srgbClr val="000000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counter = counter + 1</a:t>
            </a:r>
            <a:endParaRPr sz="1400">
              <a:solidFill>
                <a:srgbClr val="000000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counter = counter + </a:t>
            </a:r>
            <a:endParaRPr sz="1400">
              <a:solidFill>
                <a:srgbClr val="000000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countEmployees(person.name)</a:t>
            </a:r>
            <a:endParaRPr sz="1400">
              <a:solidFill>
                <a:srgbClr val="000000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//Call to itself</a:t>
            </a:r>
            <a:endParaRPr sz="1400">
              <a:solidFill>
                <a:srgbClr val="000000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400">
              <a:solidFill>
                <a:srgbClr val="000000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400">
              <a:solidFill>
                <a:srgbClr val="000000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counter</a:t>
            </a:r>
            <a:endParaRPr sz="1400">
              <a:solidFill>
                <a:srgbClr val="000000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000000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4267200" cy="34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JUST KEEP CODING :) SUGGESTED RESOURCES: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28675"/>
            <a:ext cx="28289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9013" y="1228675"/>
            <a:ext cx="33432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300350"/>
            <a:ext cx="34861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9113" y="2735088"/>
            <a:ext cx="25431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6575" y="2483075"/>
            <a:ext cx="45148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HAPPENS WHEN we make a function call?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 Medium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CPU stores the memory address of the instruction following the function call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 Medium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CPU copies the arguments of the function on the stack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 Medium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CPU then executes the function code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 Medium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CPU stores the function return value in a predefined memory location/register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 Medium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returns control to the calling function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46250"/>
            <a:ext cx="4267202" cy="3413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WHAT ABOUT FUNCTIONS WITH LOW EXECUTION TIME? 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94550"/>
            <a:ext cx="4260300" cy="3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highlight>
                  <a:srgbClr val="FFFFFF"/>
                </a:highlight>
              </a:rPr>
              <a:t>This can become an overhead!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For functions that are large and/or perform complex tasks, the overhead of the function call is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usually insignificant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For small functions, the time needed to make the function call is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a lot more than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time needed to execute the function’s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 code.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46250"/>
            <a:ext cx="4267200" cy="2463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THUS THE INLINE FUNCTIONS!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Reduce the function call overhead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Expanded in line when it is called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Whole code of the inline function gets inserted or substituted at the point of inline function call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Substitution is performed by the C++ compiler at compile time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May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 increase efficiency if it is small.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275" y="1228675"/>
            <a:ext cx="4267199" cy="315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INLINE FUNCTIONS AREN’T THAT POWERFUL IT SEEMS :(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</a:rPr>
              <a:t>Inlining is only a request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 to the compiler, not a command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Compiler </a:t>
            </a: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</a:rPr>
              <a:t>may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 not perform inlining in such circumstances like: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 If a function contains a loop. (for, while, do-while)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 If a function contains static variables.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 If a function is recursive.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 If a function return type is other than void, and the return statement doesn’t exist in function body.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If a function contains switch or goto statement.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46250"/>
            <a:ext cx="4267201" cy="3572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with a twist?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40050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DEFAULT PARAMETERS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Automatically assigned by the compiler if the caller of the function doesn’t provide a value for the argument with a default value.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915900" y="773800"/>
            <a:ext cx="3000000" cy="43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#include&lt;iostream&gt;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// A function with default arguments, it can be called with </a:t>
            </a:r>
            <a:endParaRPr sz="110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// 2 arguments or 3 arguments or 4 arguments.</a:t>
            </a:r>
            <a:endParaRPr sz="110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int sum(int x, int y, int z=0, int w=0)</a:t>
            </a:r>
            <a:endParaRPr sz="110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(x + y + z + w);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Driver program to test above function*/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cout &lt;&lt; sum(10, 15) &lt;&lt; endl;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cout &lt;&lt; sum(10, 15, 25) &lt;&lt; endl;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cout &lt;&lt; sum(10, 15, 25, 30) &lt;&lt; endl;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EXCEPTIONS...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try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: represents a block of code that can throw an exception.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catch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: represents a block of code that is executed when a particular exception is thrown.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throw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: Used to throw an exception.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46250"/>
            <a:ext cx="4267200" cy="3646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 FLOW EXECUTION DURING TRY-CATCH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You cannot have multiple try and multiple/one catch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You can have multiple catch for any exception that occurs in the try block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The code in the try block after once something is thrown/error occurs is never executed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46250"/>
            <a:ext cx="4267200" cy="341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GENERAL TRY CATCH SCENARIO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A special catch block that can catch all sorts of errors: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 (...) 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cout &lt;&lt; "Default Exception\n";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46250"/>
            <a:ext cx="3901525" cy="32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