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matic SC"/>
      <p:regular r:id="rId25"/>
      <p:bold r:id="rId26"/>
    </p:embeddedFont>
    <p:embeddedFont>
      <p:font typeface="Source Code Pr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maticSC-bold.fntdata"/><Relationship Id="rId25" Type="http://schemas.openxmlformats.org/officeDocument/2006/relationships/font" Target="fonts/AmaticSC-regular.fntdata"/><Relationship Id="rId28" Type="http://schemas.openxmlformats.org/officeDocument/2006/relationships/font" Target="fonts/SourceCodePro-bold.fntdata"/><Relationship Id="rId27" Type="http://schemas.openxmlformats.org/officeDocument/2006/relationships/font" Target="fonts/SourceCodePr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SourceCode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function-overloading-in-c/"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virtual-functions-and-runtime-polymorphism-in-c-set-1-introduction/"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13797926/what-does-new-int100-do"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ef3c0551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ef3c0551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ef3c0551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ef3c0551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ef3c0551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ef3c0551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Uncomment various parts of the code and check for yourself</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da9adf68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da9adf68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class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da9adf68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da9adf68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Source Code Pro"/>
                <a:ea typeface="Source Code Pro"/>
                <a:cs typeface="Source Code Pro"/>
                <a:sym typeface="Source Code Pro"/>
              </a:rPr>
              <a:t>Extern and const:</a:t>
            </a:r>
            <a:r>
              <a:rPr lang="en" sz="1200">
                <a:latin typeface="Source Code Pro"/>
                <a:ea typeface="Source Code Pro"/>
                <a:cs typeface="Source Code Pro"/>
                <a:sym typeface="Source Code Pro"/>
              </a:rPr>
              <a:t>In a non-const global variable declaration, extern specifies that the variable or function is defined in another translation unit. The extern must be applied in all files except the one where the variable is defined.In a const variable declaration, it specifies that the variable has external linkage. The extern must be applied to all declarations in all files. (Global const variables have internal linkage by default.)</a:t>
            </a:r>
            <a:endParaRPr sz="1200">
              <a:latin typeface="Source Code Pro"/>
              <a:ea typeface="Source Code Pro"/>
              <a:cs typeface="Source Code Pro"/>
              <a:sym typeface="Source Code Pro"/>
            </a:endParaRPr>
          </a:p>
          <a:p>
            <a:pPr indent="0" lvl="0" marL="0" rtl="0" algn="l">
              <a:lnSpc>
                <a:spcPct val="100000"/>
              </a:lnSpc>
              <a:spcBef>
                <a:spcPts val="0"/>
              </a:spcBef>
              <a:spcAft>
                <a:spcPts val="0"/>
              </a:spcAft>
              <a:buNone/>
            </a:pPr>
            <a:r>
              <a:t/>
            </a:r>
            <a:endParaRPr sz="1200">
              <a:latin typeface="Source Code Pro"/>
              <a:ea typeface="Source Code Pro"/>
              <a:cs typeface="Source Code Pro"/>
              <a:sym typeface="Source Code Pro"/>
            </a:endParaRPr>
          </a:p>
          <a:p>
            <a:pPr indent="0" lvl="0" marL="0" rtl="0" algn="l">
              <a:lnSpc>
                <a:spcPct val="100000"/>
              </a:lnSpc>
              <a:spcBef>
                <a:spcPts val="0"/>
              </a:spcBef>
              <a:spcAft>
                <a:spcPts val="0"/>
              </a:spcAft>
              <a:buNone/>
            </a:pPr>
            <a:r>
              <a:t/>
            </a:r>
            <a:endParaRPr sz="1200">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da9adf68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da9adf68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ef3c0551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ef3c0551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da9adf68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da9adf68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da9adf68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da9adf68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that cannot be overloaded in C++:</a:t>
            </a:r>
            <a:r>
              <a:rPr lang="en" u="sng">
                <a:solidFill>
                  <a:schemeClr val="hlink"/>
                </a:solidFill>
                <a:hlinkClick r:id="rId2"/>
              </a:rPr>
              <a:t>https://www.geeksforgeeks.org/function-overloading-in-c/</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da9adf68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da9adf68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Source Code Pro"/>
                <a:ea typeface="Source Code Pro"/>
                <a:cs typeface="Source Code Pro"/>
                <a:sym typeface="Source Code Pro"/>
              </a:rPr>
              <a:t>A </a:t>
            </a:r>
            <a:r>
              <a:rPr b="1" lang="en" sz="1200">
                <a:highlight>
                  <a:srgbClr val="FFFFFF"/>
                </a:highlight>
                <a:latin typeface="Source Code Pro"/>
                <a:ea typeface="Source Code Pro"/>
                <a:cs typeface="Source Code Pro"/>
                <a:sym typeface="Source Code Pro"/>
              </a:rPr>
              <a:t>pure virtual function</a:t>
            </a:r>
            <a:r>
              <a:rPr lang="en" sz="1200">
                <a:highlight>
                  <a:srgbClr val="FFFFFF"/>
                </a:highlight>
                <a:latin typeface="Source Code Pro"/>
                <a:ea typeface="Source Code Pro"/>
                <a:cs typeface="Source Code Pro"/>
                <a:sym typeface="Source Code Pro"/>
              </a:rPr>
              <a:t> (or abstract function) in C++ is a </a:t>
            </a:r>
            <a:r>
              <a:rPr lang="en" sz="1200">
                <a:solidFill>
                  <a:srgbClr val="EC4E20"/>
                </a:solidFill>
                <a:highlight>
                  <a:srgbClr val="FFFFFF"/>
                </a:highlight>
                <a:uFill>
                  <a:noFill/>
                </a:uFill>
                <a:latin typeface="Source Code Pro"/>
                <a:ea typeface="Source Code Pro"/>
                <a:cs typeface="Source Code Pro"/>
                <a:sym typeface="Source Code Pro"/>
                <a:hlinkClick r:id="rId2"/>
              </a:rPr>
              <a:t>virtual function </a:t>
            </a:r>
            <a:r>
              <a:rPr lang="en" sz="1200">
                <a:highlight>
                  <a:srgbClr val="FFFFFF"/>
                </a:highlight>
                <a:latin typeface="Source Code Pro"/>
                <a:ea typeface="Source Code Pro"/>
                <a:cs typeface="Source Code Pro"/>
                <a:sym typeface="Source Code Pro"/>
              </a:rPr>
              <a:t>for which we don’t have implementation, we only declare it. A pure virtual function is declared by assigning 0 in declaration. See the following example.</a:t>
            </a:r>
            <a:endParaRPr sz="1200">
              <a:latin typeface="Source Code Pro"/>
              <a:ea typeface="Source Code Pro"/>
              <a:cs typeface="Source Code Pro"/>
              <a:sym typeface="Source Code Pro"/>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6ef3c0551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ef3c0551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ef3c0551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ef3c0551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ef3c0551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ef3c0551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ef3c0551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ef3c0551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da9adf68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da9adf68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https://stackoverflow.com/questions/13797926/what-does-new-int100-do</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da9adf68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da9adf68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ef3c0551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ef3c0551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ef3c0551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ef3c0551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Tell them to uncomment various parts of the code and check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SESSION-2</a:t>
            </a:r>
            <a:endParaRPr>
              <a:solidFill>
                <a:srgbClr val="000000"/>
              </a:solidFill>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SAKSHI SINHA</a:t>
            </a:r>
            <a:endParaRPr/>
          </a:p>
          <a:p>
            <a:pPr indent="0" lvl="0" marL="0" rtl="0" algn="ctr">
              <a:spcBef>
                <a:spcPts val="0"/>
              </a:spcBef>
              <a:spcAft>
                <a:spcPts val="0"/>
              </a:spcAft>
              <a:buNone/>
            </a:pPr>
            <a:r>
              <a:rPr lang="en"/>
              <a:t>16BCE1123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a:t>
            </a:r>
            <a:endParaRPr/>
          </a:p>
        </p:txBody>
      </p:sp>
      <p:sp>
        <p:nvSpPr>
          <p:cNvPr id="121" name="Google Shape;121;p22"/>
          <p:cNvSpPr txBox="1"/>
          <p:nvPr>
            <p:ph idx="1" type="body"/>
          </p:nvPr>
        </p:nvSpPr>
        <p:spPr>
          <a:xfrm>
            <a:off x="311700" y="1228675"/>
            <a:ext cx="42603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Capability of a class to </a:t>
            </a:r>
            <a:r>
              <a:rPr lang="en">
                <a:solidFill>
                  <a:srgbClr val="000000"/>
                </a:solidFill>
              </a:rPr>
              <a:t>derive</a:t>
            </a:r>
            <a:r>
              <a:rPr lang="en">
                <a:solidFill>
                  <a:srgbClr val="000000"/>
                </a:solidFill>
              </a:rPr>
              <a:t> features and </a:t>
            </a:r>
            <a:r>
              <a:rPr lang="en">
                <a:solidFill>
                  <a:srgbClr val="000000"/>
                </a:solidFill>
              </a:rPr>
              <a:t>characteristics</a:t>
            </a:r>
            <a:r>
              <a:rPr lang="en">
                <a:solidFill>
                  <a:srgbClr val="000000"/>
                </a:solidFill>
              </a:rPr>
              <a:t> of another class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Subclass</a:t>
            </a:r>
            <a:r>
              <a:rPr lang="en">
                <a:solidFill>
                  <a:srgbClr val="000000"/>
                </a:solidFill>
              </a:rPr>
              <a:t>:Inherits properties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Superclass:Class whose properties are inherited.</a:t>
            </a:r>
            <a:endParaRPr>
              <a:solidFill>
                <a:srgbClr val="000000"/>
              </a:solidFill>
            </a:endParaRPr>
          </a:p>
        </p:txBody>
      </p:sp>
      <p:pic>
        <p:nvPicPr>
          <p:cNvPr id="122" name="Google Shape;122;p22"/>
          <p:cNvPicPr preferRelativeResize="0"/>
          <p:nvPr/>
        </p:nvPicPr>
        <p:blipFill>
          <a:blip r:embed="rId3">
            <a:alphaModFix/>
          </a:blip>
          <a:stretch>
            <a:fillRect/>
          </a:stretch>
        </p:blipFill>
        <p:spPr>
          <a:xfrm>
            <a:off x="4724400" y="1246250"/>
            <a:ext cx="4267200" cy="334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 AND ACCESS SPECIFIERS</a:t>
            </a:r>
            <a:endParaRPr/>
          </a:p>
        </p:txBody>
      </p:sp>
      <p:sp>
        <p:nvSpPr>
          <p:cNvPr id="128" name="Google Shape;128;p23"/>
          <p:cNvSpPr txBox="1"/>
          <p:nvPr>
            <p:ph idx="1" type="body"/>
          </p:nvPr>
        </p:nvSpPr>
        <p:spPr>
          <a:xfrm>
            <a:off x="311700" y="1228675"/>
            <a:ext cx="26244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rgbClr val="000000"/>
                </a:solidFill>
              </a:rPr>
              <a:t>Depending on the access specifier of the variable/function in the class and the type of inheritance there is variability in access of components of the class</a:t>
            </a:r>
            <a:endParaRPr sz="1700">
              <a:solidFill>
                <a:srgbClr val="000000"/>
              </a:solidFill>
            </a:endParaRPr>
          </a:p>
        </p:txBody>
      </p:sp>
      <p:pic>
        <p:nvPicPr>
          <p:cNvPr id="129" name="Google Shape;129;p23"/>
          <p:cNvPicPr preferRelativeResize="0"/>
          <p:nvPr/>
        </p:nvPicPr>
        <p:blipFill>
          <a:blip r:embed="rId3">
            <a:alphaModFix/>
          </a:blip>
          <a:stretch>
            <a:fillRect/>
          </a:stretch>
        </p:blipFill>
        <p:spPr>
          <a:xfrm>
            <a:off x="3345900" y="1690725"/>
            <a:ext cx="5486400" cy="2805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idx="1" type="body"/>
          </p:nvPr>
        </p:nvSpPr>
        <p:spPr>
          <a:xfrm>
            <a:off x="311700" y="0"/>
            <a:ext cx="3102600" cy="5385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rPr>
              <a:t>#include &lt;iostream&gt;</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using namespace std;</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class base</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public:</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int pubdat;</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void pub_print()</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{cout&lt;&lt;"A public print:"&lt;&lt;pubdat&lt;&lt;"\n";</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pro_print();</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pri_print();</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protected:</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int prodat;</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void pro_print()</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{cout&lt;&lt;"A protected   print:"&lt;&lt;prodat&lt;&lt;"\n";</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private:</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int pridat;</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void pri_print()</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{cout&lt;&lt;"A private print:"&lt;&lt;pridat&lt;&lt;"\n";</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p:txBody>
      </p:sp>
      <p:sp>
        <p:nvSpPr>
          <p:cNvPr id="135" name="Google Shape;135;p24"/>
          <p:cNvSpPr txBox="1"/>
          <p:nvPr>
            <p:ph idx="2" type="body"/>
          </p:nvPr>
        </p:nvSpPr>
        <p:spPr>
          <a:xfrm>
            <a:off x="3744150" y="171775"/>
            <a:ext cx="2742300" cy="473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rPr>
              <a:t>class dertwo:protected base</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public:</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void access()</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cout&lt;&lt;"Protected derivations"&lt;&lt;endl;</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pub_print();</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pro_print();</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//pri_print();</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class derthree:private base</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public:</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void access()</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cout&lt;&lt;"Private derivations"&lt;&lt;endl;</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pub_print();</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pro_print();</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//pri_print();</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	}</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p:txBody>
      </p:sp>
      <p:sp>
        <p:nvSpPr>
          <p:cNvPr id="136" name="Google Shape;136;p24"/>
          <p:cNvSpPr txBox="1"/>
          <p:nvPr/>
        </p:nvSpPr>
        <p:spPr>
          <a:xfrm>
            <a:off x="6406625" y="171775"/>
            <a:ext cx="3000000" cy="46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int main()</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base b;</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cout&lt;&lt;b.pubdat&lt;&lt;endl;</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b.pub_print();</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//cout&lt;&lt;b.prodat&lt;&lt;endl;</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//b.pro_print();</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//cout&lt;&lt;b.pridat&lt;&lt;endl;</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//b.pri_print();</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derone d;</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d.access();</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dertwo t;</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t.access();</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derthree th;</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	th.access();</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FRIENDSHIP IN C++(</a:t>
            </a:r>
            <a:r>
              <a:rPr b="0" i="1" lang="en" sz="1350">
                <a:solidFill>
                  <a:srgbClr val="444444"/>
                </a:solidFill>
                <a:highlight>
                  <a:srgbClr val="FFFFFF"/>
                </a:highlight>
                <a:latin typeface="Georgia"/>
                <a:ea typeface="Georgia"/>
                <a:cs typeface="Georgia"/>
                <a:sym typeface="Georgia"/>
              </a:rPr>
              <a:t>Where friends have access to your private members</a:t>
            </a:r>
            <a:r>
              <a:rPr lang="en"/>
              <a:t>)</a:t>
            </a:r>
            <a:endParaRPr/>
          </a:p>
        </p:txBody>
      </p:sp>
      <p:sp>
        <p:nvSpPr>
          <p:cNvPr id="142" name="Google Shape;142;p2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solidFill>
                  <a:srgbClr val="000000"/>
                </a:solidFill>
              </a:rPr>
              <a:t>FRIEND CLASS</a:t>
            </a:r>
            <a:endParaRPr b="1" sz="1800">
              <a:solidFill>
                <a:srgbClr val="000000"/>
              </a:solidFill>
            </a:endParaRPr>
          </a:p>
          <a:p>
            <a:pPr indent="-317500" lvl="0" marL="457200" rtl="0" algn="l">
              <a:spcBef>
                <a:spcPts val="1600"/>
              </a:spcBef>
              <a:spcAft>
                <a:spcPts val="0"/>
              </a:spcAft>
              <a:buClr>
                <a:srgbClr val="000000"/>
              </a:buClr>
              <a:buSzPts val="1400"/>
              <a:buChar char="●"/>
            </a:pPr>
            <a:r>
              <a:rPr lang="en">
                <a:solidFill>
                  <a:srgbClr val="000000"/>
                </a:solidFill>
              </a:rPr>
              <a:t>Used to access private and protected members of other  class</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Does not inherit the class it is friend to</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Considered an alternative to friend function</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143" name="Google Shape;143;p2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solidFill>
                  <a:srgbClr val="000000"/>
                </a:solidFill>
              </a:rPr>
              <a:t>FRIEND FUNCTION</a:t>
            </a:r>
            <a:endParaRPr b="1" sz="1800">
              <a:solidFill>
                <a:srgbClr val="000000"/>
              </a:solidFill>
            </a:endParaRPr>
          </a:p>
          <a:p>
            <a:pPr indent="-317500" lvl="0" marL="457200" rtl="0" algn="l">
              <a:spcBef>
                <a:spcPts val="1600"/>
              </a:spcBef>
              <a:spcAft>
                <a:spcPts val="0"/>
              </a:spcAft>
              <a:buClr>
                <a:srgbClr val="000000"/>
              </a:buClr>
              <a:buSzPts val="1400"/>
              <a:buChar char="●"/>
            </a:pPr>
            <a:r>
              <a:rPr lang="en">
                <a:solidFill>
                  <a:srgbClr val="000000"/>
                </a:solidFill>
              </a:rPr>
              <a:t>A non member function that can gain access of private and protected data members of a class</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Friend functions are not inherited by child class</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They cannot be declared as static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DIFFERENCE BETWEEN A NORMAL FUNCTION AND A FRIEND</a:t>
            </a:r>
            <a:endParaRPr/>
          </a:p>
        </p:txBody>
      </p:sp>
      <p:sp>
        <p:nvSpPr>
          <p:cNvPr id="149" name="Google Shape;149;p26"/>
          <p:cNvSpPr txBox="1"/>
          <p:nvPr>
            <p:ph idx="1" type="body"/>
          </p:nvPr>
        </p:nvSpPr>
        <p:spPr>
          <a:xfrm>
            <a:off x="311700" y="1228675"/>
            <a:ext cx="3999900" cy="3778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#include&lt;iostream&gt;</a:t>
            </a:r>
            <a:endParaRPr>
              <a:solidFill>
                <a:srgbClr val="000000"/>
              </a:solidFill>
            </a:endParaRPr>
          </a:p>
          <a:p>
            <a:pPr indent="0" lvl="0" marL="0" rtl="0" algn="l">
              <a:lnSpc>
                <a:spcPct val="100000"/>
              </a:lnSpc>
              <a:spcBef>
                <a:spcPts val="0"/>
              </a:spcBef>
              <a:spcAft>
                <a:spcPts val="0"/>
              </a:spcAft>
              <a:buNone/>
            </a:pPr>
            <a:r>
              <a:rPr lang="en">
                <a:solidFill>
                  <a:srgbClr val="000000"/>
                </a:solidFill>
              </a:rPr>
              <a:t>using namespace std;</a:t>
            </a:r>
            <a:endParaRPr>
              <a:solidFill>
                <a:srgbClr val="000000"/>
              </a:solidFill>
            </a:endParaRPr>
          </a:p>
          <a:p>
            <a:pPr indent="0" lvl="0" marL="0" rtl="0" algn="l">
              <a:lnSpc>
                <a:spcPct val="100000"/>
              </a:lnSpc>
              <a:spcBef>
                <a:spcPts val="0"/>
              </a:spcBef>
              <a:spcAft>
                <a:spcPts val="0"/>
              </a:spcAft>
              <a:buNone/>
            </a:pPr>
            <a:r>
              <a:rPr lang="en">
                <a:solidFill>
                  <a:srgbClr val="000000"/>
                </a:solidFill>
              </a:rPr>
              <a:t>class Base</a:t>
            </a:r>
            <a:endParaRPr>
              <a:solidFill>
                <a:srgbClr val="000000"/>
              </a:solidFill>
            </a:endParaRPr>
          </a:p>
          <a:p>
            <a:pPr indent="0" lvl="0" marL="0" rtl="0" algn="l">
              <a:lnSpc>
                <a:spcPct val="100000"/>
              </a:lnSpc>
              <a:spcBef>
                <a:spcPts val="0"/>
              </a:spcBef>
              <a:spcAft>
                <a:spcPts val="0"/>
              </a:spcAft>
              <a:buNone/>
            </a:pPr>
            <a:r>
              <a:rPr lang="en">
                <a:solidFill>
                  <a:srgbClr val="000000"/>
                </a:solidFill>
              </a:rPr>
              <a:t>{</a:t>
            </a:r>
            <a:endParaRPr>
              <a:solidFill>
                <a:srgbClr val="000000"/>
              </a:solidFill>
            </a:endParaRPr>
          </a:p>
          <a:p>
            <a:pPr indent="0" lvl="0" marL="0" rtl="0" algn="l">
              <a:lnSpc>
                <a:spcPct val="100000"/>
              </a:lnSpc>
              <a:spcBef>
                <a:spcPts val="0"/>
              </a:spcBef>
              <a:spcAft>
                <a:spcPts val="0"/>
              </a:spcAft>
              <a:buNone/>
            </a:pPr>
            <a:r>
              <a:rPr lang="en">
                <a:solidFill>
                  <a:srgbClr val="000000"/>
                </a:solidFill>
              </a:rPr>
              <a:t>private:</a:t>
            </a:r>
            <a:endParaRPr>
              <a:solidFill>
                <a:srgbClr val="000000"/>
              </a:solidFill>
            </a:endParaRPr>
          </a:p>
          <a:p>
            <a:pPr indent="0" lvl="0" marL="0" rtl="0" algn="l">
              <a:lnSpc>
                <a:spcPct val="100000"/>
              </a:lnSpc>
              <a:spcBef>
                <a:spcPts val="0"/>
              </a:spcBef>
              <a:spcAft>
                <a:spcPts val="0"/>
              </a:spcAft>
              <a:buNone/>
            </a:pPr>
            <a:r>
              <a:rPr lang="en">
                <a:solidFill>
                  <a:srgbClr val="000000"/>
                </a:solidFill>
              </a:rPr>
              <a:t>	int num;</a:t>
            </a:r>
            <a:endParaRPr>
              <a:solidFill>
                <a:srgbClr val="000000"/>
              </a:solidFill>
            </a:endParaRPr>
          </a:p>
          <a:p>
            <a:pPr indent="0" lvl="0" marL="0" rtl="0" algn="l">
              <a:lnSpc>
                <a:spcPct val="100000"/>
              </a:lnSpc>
              <a:spcBef>
                <a:spcPts val="0"/>
              </a:spcBef>
              <a:spcAft>
                <a:spcPts val="0"/>
              </a:spcAft>
              <a:buNone/>
            </a:pPr>
            <a:r>
              <a:rPr lang="en">
                <a:solidFill>
                  <a:srgbClr val="000000"/>
                </a:solidFill>
              </a:rPr>
              <a:t>public:</a:t>
            </a:r>
            <a:endParaRPr>
              <a:solidFill>
                <a:srgbClr val="000000"/>
              </a:solidFill>
            </a:endParaRPr>
          </a:p>
          <a:p>
            <a:pPr indent="0" lvl="0" marL="0" rtl="0" algn="l">
              <a:lnSpc>
                <a:spcPct val="100000"/>
              </a:lnSpc>
              <a:spcBef>
                <a:spcPts val="0"/>
              </a:spcBef>
              <a:spcAft>
                <a:spcPts val="0"/>
              </a:spcAft>
              <a:buNone/>
            </a:pPr>
            <a:r>
              <a:rPr lang="en">
                <a:solidFill>
                  <a:srgbClr val="000000"/>
                </a:solidFill>
              </a:rPr>
              <a:t>	friend void input(Base obj);</a:t>
            </a:r>
            <a:endParaRPr>
              <a:solidFill>
                <a:srgbClr val="000000"/>
              </a:solidFill>
            </a:endParaRPr>
          </a:p>
          <a:p>
            <a:pPr indent="0" lvl="0" marL="0" rtl="0" algn="l">
              <a:lnSpc>
                <a:spcPct val="100000"/>
              </a:lnSpc>
              <a:spcBef>
                <a:spcPts val="0"/>
              </a:spcBef>
              <a:spcAft>
                <a:spcPts val="0"/>
              </a:spcAft>
              <a:buNone/>
            </a:pPr>
            <a:r>
              <a:rPr lang="en">
                <a:solidFill>
                  <a:srgbClr val="000000"/>
                </a:solidFill>
              </a:rPr>
              <a:t>	void base_input(Base obj);</a:t>
            </a:r>
            <a:endParaRPr>
              <a:solidFill>
                <a:srgbClr val="000000"/>
              </a:solidFill>
            </a:endParaRPr>
          </a:p>
          <a:p>
            <a:pPr indent="0" lvl="0" marL="0" rtl="0" algn="l">
              <a:lnSpc>
                <a:spcPct val="100000"/>
              </a:lnSpc>
              <a:spcBef>
                <a:spcPts val="0"/>
              </a:spcBef>
              <a:spcAft>
                <a:spcPts val="0"/>
              </a:spcAft>
              <a:buNone/>
            </a:pPr>
            <a:r>
              <a:rPr lang="en">
                <a:solidFill>
                  <a:srgbClr val="000000"/>
                </a:solidFill>
              </a:rPr>
              <a:t>};</a:t>
            </a:r>
            <a:endParaRPr>
              <a:solidFill>
                <a:srgbClr val="000000"/>
              </a:solidFill>
            </a:endParaRPr>
          </a:p>
          <a:p>
            <a:pPr indent="0" lvl="0" marL="0" rtl="0" algn="l">
              <a:lnSpc>
                <a:spcPct val="100000"/>
              </a:lnSpc>
              <a:spcBef>
                <a:spcPts val="0"/>
              </a:spcBef>
              <a:spcAft>
                <a:spcPts val="0"/>
              </a:spcAft>
              <a:buNone/>
            </a:pPr>
            <a:r>
              <a:rPr lang="en">
                <a:solidFill>
                  <a:srgbClr val="000000"/>
                </a:solidFill>
              </a:rPr>
              <a:t>void input(Base obj)</a:t>
            </a:r>
            <a:endParaRPr>
              <a:solidFill>
                <a:srgbClr val="000000"/>
              </a:solidFill>
            </a:endParaRPr>
          </a:p>
          <a:p>
            <a:pPr indent="0" lvl="0" marL="0" rtl="0" algn="l">
              <a:lnSpc>
                <a:spcPct val="100000"/>
              </a:lnSpc>
              <a:spcBef>
                <a:spcPts val="0"/>
              </a:spcBef>
              <a:spcAft>
                <a:spcPts val="0"/>
              </a:spcAft>
              <a:buNone/>
            </a:pPr>
            <a:r>
              <a:rPr lang="en">
                <a:solidFill>
                  <a:srgbClr val="000000"/>
                </a:solidFill>
              </a:rPr>
              <a:t>{</a:t>
            </a:r>
            <a:endParaRPr>
              <a:solidFill>
                <a:srgbClr val="000000"/>
              </a:solidFill>
            </a:endParaRPr>
          </a:p>
          <a:p>
            <a:pPr indent="0" lvl="0" marL="0" rtl="0" algn="l">
              <a:lnSpc>
                <a:spcPct val="100000"/>
              </a:lnSpc>
              <a:spcBef>
                <a:spcPts val="0"/>
              </a:spcBef>
              <a:spcAft>
                <a:spcPts val="0"/>
              </a:spcAft>
              <a:buNone/>
            </a:pPr>
            <a:r>
              <a:rPr lang="en">
                <a:solidFill>
                  <a:srgbClr val="000000"/>
                </a:solidFill>
              </a:rPr>
              <a:t>cin&gt;&gt;obj.num;</a:t>
            </a:r>
            <a:endParaRPr>
              <a:solidFill>
                <a:srgbClr val="000000"/>
              </a:solidFill>
            </a:endParaRPr>
          </a:p>
          <a:p>
            <a:pPr indent="0" lvl="0" marL="0" rtl="0" algn="l">
              <a:lnSpc>
                <a:spcPct val="100000"/>
              </a:lnSpc>
              <a:spcBef>
                <a:spcPts val="0"/>
              </a:spcBef>
              <a:spcAft>
                <a:spcPts val="0"/>
              </a:spcAft>
              <a:buNone/>
            </a:pPr>
            <a:r>
              <a:rPr lang="en">
                <a:solidFill>
                  <a:srgbClr val="000000"/>
                </a:solidFill>
              </a:rPr>
              <a:t>cout&lt;&lt;"Friend function called"&lt;&lt;endl;</a:t>
            </a:r>
            <a:endParaRPr>
              <a:solidFill>
                <a:srgbClr val="000000"/>
              </a:solidFill>
            </a:endParaRPr>
          </a:p>
          <a:p>
            <a:pPr indent="0" lvl="0" marL="0" rtl="0" algn="l">
              <a:lnSpc>
                <a:spcPct val="100000"/>
              </a:lnSpc>
              <a:spcBef>
                <a:spcPts val="0"/>
              </a:spcBef>
              <a:spcAft>
                <a:spcPts val="0"/>
              </a:spcAft>
              <a:buNone/>
            </a:pPr>
            <a:r>
              <a:rPr lang="en">
                <a:solidFill>
                  <a:srgbClr val="000000"/>
                </a:solidFill>
              </a:rPr>
              <a:t>cout&lt;&lt;obj.num;</a:t>
            </a:r>
            <a:endParaRPr>
              <a:solidFill>
                <a:srgbClr val="000000"/>
              </a:solidFill>
            </a:endParaRPr>
          </a:p>
          <a:p>
            <a:pPr indent="0" lvl="0" marL="0" rtl="0" algn="l">
              <a:lnSpc>
                <a:spcPct val="100000"/>
              </a:lnSpc>
              <a:spcBef>
                <a:spcPts val="0"/>
              </a:spcBef>
              <a:spcAft>
                <a:spcPts val="0"/>
              </a:spcAft>
              <a:buNone/>
            </a:pPr>
            <a:r>
              <a:rPr lang="en">
                <a:solidFill>
                  <a:srgbClr val="000000"/>
                </a:solidFill>
              </a:rPr>
              <a:t>}</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p:txBody>
      </p:sp>
      <p:sp>
        <p:nvSpPr>
          <p:cNvPr id="150" name="Google Shape;150;p26"/>
          <p:cNvSpPr txBox="1"/>
          <p:nvPr>
            <p:ph idx="2" type="body"/>
          </p:nvPr>
        </p:nvSpPr>
        <p:spPr>
          <a:xfrm>
            <a:off x="4832400" y="1228675"/>
            <a:ext cx="3999900" cy="3641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void Base::base_input(Base obj)</a:t>
            </a:r>
            <a:endParaRPr>
              <a:solidFill>
                <a:srgbClr val="000000"/>
              </a:solidFill>
            </a:endParaRPr>
          </a:p>
          <a:p>
            <a:pPr indent="0" lvl="0" marL="0" rtl="0" algn="l">
              <a:lnSpc>
                <a:spcPct val="100000"/>
              </a:lnSpc>
              <a:spcBef>
                <a:spcPts val="0"/>
              </a:spcBef>
              <a:spcAft>
                <a:spcPts val="0"/>
              </a:spcAft>
              <a:buNone/>
            </a:pPr>
            <a:r>
              <a:rPr lang="en">
                <a:solidFill>
                  <a:srgbClr val="000000"/>
                </a:solidFill>
              </a:rPr>
              <a:t>{</a:t>
            </a:r>
            <a:endParaRPr>
              <a:solidFill>
                <a:srgbClr val="000000"/>
              </a:solidFill>
            </a:endParaRPr>
          </a:p>
          <a:p>
            <a:pPr indent="0" lvl="0" marL="0" rtl="0" algn="l">
              <a:lnSpc>
                <a:spcPct val="100000"/>
              </a:lnSpc>
              <a:spcBef>
                <a:spcPts val="0"/>
              </a:spcBef>
              <a:spcAft>
                <a:spcPts val="0"/>
              </a:spcAft>
              <a:buNone/>
            </a:pPr>
            <a:r>
              <a:rPr lang="en">
                <a:solidFill>
                  <a:srgbClr val="000000"/>
                </a:solidFill>
              </a:rPr>
              <a:t>cin&gt;&gt;obj.num;</a:t>
            </a:r>
            <a:endParaRPr>
              <a:solidFill>
                <a:srgbClr val="000000"/>
              </a:solidFill>
            </a:endParaRPr>
          </a:p>
          <a:p>
            <a:pPr indent="0" lvl="0" marL="0" rtl="0" algn="l">
              <a:lnSpc>
                <a:spcPct val="100000"/>
              </a:lnSpc>
              <a:spcBef>
                <a:spcPts val="0"/>
              </a:spcBef>
              <a:spcAft>
                <a:spcPts val="0"/>
              </a:spcAft>
              <a:buNone/>
            </a:pPr>
            <a:r>
              <a:rPr lang="en">
                <a:solidFill>
                  <a:srgbClr val="000000"/>
                </a:solidFill>
              </a:rPr>
              <a:t>cout&lt;&lt;"Normal function called"&lt;&lt;endl;</a:t>
            </a:r>
            <a:endParaRPr>
              <a:solidFill>
                <a:srgbClr val="000000"/>
              </a:solidFill>
            </a:endParaRPr>
          </a:p>
          <a:p>
            <a:pPr indent="0" lvl="0" marL="0" rtl="0" algn="l">
              <a:lnSpc>
                <a:spcPct val="100000"/>
              </a:lnSpc>
              <a:spcBef>
                <a:spcPts val="0"/>
              </a:spcBef>
              <a:spcAft>
                <a:spcPts val="0"/>
              </a:spcAft>
              <a:buNone/>
            </a:pPr>
            <a:r>
              <a:rPr lang="en">
                <a:solidFill>
                  <a:srgbClr val="000000"/>
                </a:solidFill>
              </a:rPr>
              <a:t>cout&lt;&lt;obj.num;</a:t>
            </a:r>
            <a:endParaRPr>
              <a:solidFill>
                <a:srgbClr val="000000"/>
              </a:solidFill>
            </a:endParaRPr>
          </a:p>
          <a:p>
            <a:pPr indent="0" lvl="0" marL="0" rtl="0" algn="l">
              <a:lnSpc>
                <a:spcPct val="100000"/>
              </a:lnSpc>
              <a:spcBef>
                <a:spcPts val="0"/>
              </a:spcBef>
              <a:spcAft>
                <a:spcPts val="0"/>
              </a:spcAft>
              <a:buNone/>
            </a:pPr>
            <a:r>
              <a:rPr lang="en">
                <a:solidFill>
                  <a:srgbClr val="000000"/>
                </a:solidFill>
              </a:rPr>
              <a:t>}</a:t>
            </a:r>
            <a:endParaRPr>
              <a:solidFill>
                <a:srgbClr val="000000"/>
              </a:solidFill>
            </a:endParaRPr>
          </a:p>
          <a:p>
            <a:pPr indent="0" lvl="0" marL="0" rtl="0" algn="l">
              <a:lnSpc>
                <a:spcPct val="100000"/>
              </a:lnSpc>
              <a:spcBef>
                <a:spcPts val="0"/>
              </a:spcBef>
              <a:spcAft>
                <a:spcPts val="0"/>
              </a:spcAft>
              <a:buNone/>
            </a:pPr>
            <a:r>
              <a:rPr lang="en">
                <a:solidFill>
                  <a:srgbClr val="000000"/>
                </a:solidFill>
              </a:rPr>
              <a:t>int main()</a:t>
            </a:r>
            <a:endParaRPr>
              <a:solidFill>
                <a:srgbClr val="000000"/>
              </a:solidFill>
            </a:endParaRPr>
          </a:p>
          <a:p>
            <a:pPr indent="0" lvl="0" marL="0" rtl="0" algn="l">
              <a:lnSpc>
                <a:spcPct val="100000"/>
              </a:lnSpc>
              <a:spcBef>
                <a:spcPts val="0"/>
              </a:spcBef>
              <a:spcAft>
                <a:spcPts val="0"/>
              </a:spcAft>
              <a:buNone/>
            </a:pPr>
            <a:r>
              <a:rPr lang="en">
                <a:solidFill>
                  <a:srgbClr val="000000"/>
                </a:solidFill>
              </a:rPr>
              <a:t>{</a:t>
            </a:r>
            <a:endParaRPr>
              <a:solidFill>
                <a:srgbClr val="000000"/>
              </a:solidFill>
            </a:endParaRPr>
          </a:p>
          <a:p>
            <a:pPr indent="0" lvl="0" marL="0" rtl="0" algn="l">
              <a:lnSpc>
                <a:spcPct val="100000"/>
              </a:lnSpc>
              <a:spcBef>
                <a:spcPts val="0"/>
              </a:spcBef>
              <a:spcAft>
                <a:spcPts val="0"/>
              </a:spcAft>
              <a:buNone/>
            </a:pPr>
            <a:r>
              <a:rPr lang="en">
                <a:solidFill>
                  <a:srgbClr val="000000"/>
                </a:solidFill>
              </a:rPr>
              <a:t>	Base ob1;</a:t>
            </a:r>
            <a:endParaRPr>
              <a:solidFill>
                <a:srgbClr val="000000"/>
              </a:solidFill>
            </a:endParaRPr>
          </a:p>
          <a:p>
            <a:pPr indent="0" lvl="0" marL="0" rtl="0" algn="l">
              <a:lnSpc>
                <a:spcPct val="100000"/>
              </a:lnSpc>
              <a:spcBef>
                <a:spcPts val="0"/>
              </a:spcBef>
              <a:spcAft>
                <a:spcPts val="0"/>
              </a:spcAft>
              <a:buNone/>
            </a:pPr>
            <a:r>
              <a:rPr lang="en">
                <a:solidFill>
                  <a:srgbClr val="000000"/>
                </a:solidFill>
              </a:rPr>
              <a:t>	input(ob1);//Friend fn. call</a:t>
            </a:r>
            <a:endParaRPr>
              <a:solidFill>
                <a:srgbClr val="000000"/>
              </a:solidFill>
            </a:endParaRPr>
          </a:p>
          <a:p>
            <a:pPr indent="0" lvl="0" marL="0" rtl="0" algn="l">
              <a:lnSpc>
                <a:spcPct val="100000"/>
              </a:lnSpc>
              <a:spcBef>
                <a:spcPts val="0"/>
              </a:spcBef>
              <a:spcAft>
                <a:spcPts val="0"/>
              </a:spcAft>
              <a:buNone/>
            </a:pPr>
            <a:r>
              <a:rPr lang="en">
                <a:solidFill>
                  <a:srgbClr val="000000"/>
                </a:solidFill>
              </a:rPr>
              <a:t>	Base ob2;</a:t>
            </a:r>
            <a:endParaRPr>
              <a:solidFill>
                <a:srgbClr val="000000"/>
              </a:solidFill>
            </a:endParaRPr>
          </a:p>
          <a:p>
            <a:pPr indent="0" lvl="0" marL="0" rtl="0" algn="l">
              <a:lnSpc>
                <a:spcPct val="100000"/>
              </a:lnSpc>
              <a:spcBef>
                <a:spcPts val="0"/>
              </a:spcBef>
              <a:spcAft>
                <a:spcPts val="0"/>
              </a:spcAft>
              <a:buNone/>
            </a:pPr>
            <a:r>
              <a:rPr lang="en">
                <a:solidFill>
                  <a:srgbClr val="000000"/>
                </a:solidFill>
              </a:rPr>
              <a:t>	ob2.base_input(ob2);</a:t>
            </a:r>
            <a:endParaRPr>
              <a:solidFill>
                <a:srgbClr val="000000"/>
              </a:solidFill>
            </a:endParaRPr>
          </a:p>
          <a:p>
            <a:pPr indent="0" lvl="0" marL="0" rtl="0" algn="l">
              <a:lnSpc>
                <a:spcPct val="100000"/>
              </a:lnSpc>
              <a:spcBef>
                <a:spcPts val="0"/>
              </a:spcBef>
              <a:spcAft>
                <a:spcPts val="0"/>
              </a:spcAft>
              <a:buNone/>
            </a:pPr>
            <a:r>
              <a:rPr lang="en">
                <a:solidFill>
                  <a:srgbClr val="000000"/>
                </a:solidFill>
              </a:rPr>
              <a:t>    </a:t>
            </a:r>
            <a:r>
              <a:rPr lang="en">
                <a:solidFill>
                  <a:srgbClr val="000000"/>
                </a:solidFill>
              </a:rPr>
              <a:t>//Normal function call</a:t>
            </a:r>
            <a:endParaRPr>
              <a:solidFill>
                <a:srgbClr val="000000"/>
              </a:solidFill>
            </a:endParaRPr>
          </a:p>
          <a:p>
            <a:pPr indent="0" lvl="0" marL="0" rtl="0" algn="l">
              <a:lnSpc>
                <a:spcPct val="100000"/>
              </a:lnSpc>
              <a:spcBef>
                <a:spcPts val="0"/>
              </a:spcBef>
              <a:spcAft>
                <a:spcPts val="0"/>
              </a:spcAft>
              <a:buNone/>
            </a:pPr>
            <a:r>
              <a:rPr lang="en">
                <a:solidFill>
                  <a:srgbClr val="000000"/>
                </a:solidFill>
              </a:rPr>
              <a:t>	return 0;</a:t>
            </a:r>
            <a:endParaRPr>
              <a:solidFill>
                <a:srgbClr val="000000"/>
              </a:solidFill>
            </a:endParaRPr>
          </a:p>
          <a:p>
            <a:pPr indent="0" lvl="0" marL="0" rtl="0" algn="l">
              <a:lnSpc>
                <a:spcPct val="100000"/>
              </a:lnSpc>
              <a:spcBef>
                <a:spcPts val="0"/>
              </a:spcBef>
              <a:spcAft>
                <a:spcPts val="0"/>
              </a:spcAft>
              <a:buNone/>
            </a:pPr>
            <a:r>
              <a:rPr lang="en">
                <a:solidFill>
                  <a:srgbClr val="000000"/>
                </a:solidFill>
              </a:rPr>
              <a:t>}</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FRIEND CLASS</a:t>
            </a:r>
            <a:endParaRPr/>
          </a:p>
        </p:txBody>
      </p:sp>
      <p:sp>
        <p:nvSpPr>
          <p:cNvPr id="156" name="Google Shape;156;p27"/>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#include&lt;iostream&gt;</a:t>
            </a:r>
            <a:endParaRPr>
              <a:solidFill>
                <a:srgbClr val="000000"/>
              </a:solidFill>
            </a:endParaRPr>
          </a:p>
          <a:p>
            <a:pPr indent="0" lvl="0" marL="0" rtl="0" algn="l">
              <a:lnSpc>
                <a:spcPct val="100000"/>
              </a:lnSpc>
              <a:spcBef>
                <a:spcPts val="0"/>
              </a:spcBef>
              <a:spcAft>
                <a:spcPts val="0"/>
              </a:spcAft>
              <a:buNone/>
            </a:pPr>
            <a:r>
              <a:rPr lang="en">
                <a:solidFill>
                  <a:srgbClr val="000000"/>
                </a:solidFill>
              </a:rPr>
              <a:t>using namespace std;</a:t>
            </a:r>
            <a:endParaRPr>
              <a:solidFill>
                <a:srgbClr val="000000"/>
              </a:solidFill>
            </a:endParaRPr>
          </a:p>
          <a:p>
            <a:pPr indent="0" lvl="0" marL="0" rtl="0" algn="l">
              <a:lnSpc>
                <a:spcPct val="100000"/>
              </a:lnSpc>
              <a:spcBef>
                <a:spcPts val="0"/>
              </a:spcBef>
              <a:spcAft>
                <a:spcPts val="0"/>
              </a:spcAft>
              <a:buNone/>
            </a:pPr>
            <a:r>
              <a:rPr lang="en">
                <a:solidFill>
                  <a:srgbClr val="000000"/>
                </a:solidFill>
              </a:rPr>
              <a:t>class Base</a:t>
            </a:r>
            <a:endParaRPr>
              <a:solidFill>
                <a:srgbClr val="000000"/>
              </a:solidFill>
            </a:endParaRPr>
          </a:p>
          <a:p>
            <a:pPr indent="0" lvl="0" marL="0" rtl="0" algn="l">
              <a:lnSpc>
                <a:spcPct val="100000"/>
              </a:lnSpc>
              <a:spcBef>
                <a:spcPts val="0"/>
              </a:spcBef>
              <a:spcAft>
                <a:spcPts val="0"/>
              </a:spcAft>
              <a:buNone/>
            </a:pPr>
            <a:r>
              <a:rPr lang="en">
                <a:solidFill>
                  <a:srgbClr val="000000"/>
                </a:solidFill>
              </a:rPr>
              <a:t>{</a:t>
            </a:r>
            <a:endParaRPr>
              <a:solidFill>
                <a:srgbClr val="000000"/>
              </a:solidFill>
            </a:endParaRPr>
          </a:p>
          <a:p>
            <a:pPr indent="0" lvl="0" marL="0" rtl="0" algn="l">
              <a:lnSpc>
                <a:spcPct val="100000"/>
              </a:lnSpc>
              <a:spcBef>
                <a:spcPts val="0"/>
              </a:spcBef>
              <a:spcAft>
                <a:spcPts val="0"/>
              </a:spcAft>
              <a:buNone/>
            </a:pPr>
            <a:r>
              <a:rPr lang="en">
                <a:solidFill>
                  <a:srgbClr val="000000"/>
                </a:solidFill>
              </a:rPr>
              <a:t>private:</a:t>
            </a:r>
            <a:endParaRPr>
              <a:solidFill>
                <a:srgbClr val="000000"/>
              </a:solidFill>
            </a:endParaRPr>
          </a:p>
          <a:p>
            <a:pPr indent="0" lvl="0" marL="0" rtl="0" algn="l">
              <a:lnSpc>
                <a:spcPct val="100000"/>
              </a:lnSpc>
              <a:spcBef>
                <a:spcPts val="0"/>
              </a:spcBef>
              <a:spcAft>
                <a:spcPts val="0"/>
              </a:spcAft>
              <a:buNone/>
            </a:pPr>
            <a:r>
              <a:rPr lang="en">
                <a:solidFill>
                  <a:srgbClr val="000000"/>
                </a:solidFill>
              </a:rPr>
              <a:t>	int a;</a:t>
            </a:r>
            <a:endParaRPr>
              <a:solidFill>
                <a:srgbClr val="000000"/>
              </a:solidFill>
            </a:endParaRPr>
          </a:p>
          <a:p>
            <a:pPr indent="0" lvl="0" marL="0" rtl="0" algn="l">
              <a:lnSpc>
                <a:spcPct val="100000"/>
              </a:lnSpc>
              <a:spcBef>
                <a:spcPts val="0"/>
              </a:spcBef>
              <a:spcAft>
                <a:spcPts val="0"/>
              </a:spcAft>
              <a:buNone/>
            </a:pPr>
            <a:r>
              <a:rPr lang="en">
                <a:solidFill>
                  <a:srgbClr val="000000"/>
                </a:solidFill>
              </a:rPr>
              <a:t>public:</a:t>
            </a:r>
            <a:endParaRPr>
              <a:solidFill>
                <a:srgbClr val="000000"/>
              </a:solidFill>
            </a:endParaRPr>
          </a:p>
          <a:p>
            <a:pPr indent="0" lvl="0" marL="0" rtl="0" algn="l">
              <a:lnSpc>
                <a:spcPct val="100000"/>
              </a:lnSpc>
              <a:spcBef>
                <a:spcPts val="0"/>
              </a:spcBef>
              <a:spcAft>
                <a:spcPts val="0"/>
              </a:spcAft>
              <a:buNone/>
            </a:pPr>
            <a:r>
              <a:rPr lang="en">
                <a:solidFill>
                  <a:srgbClr val="000000"/>
                </a:solidFill>
              </a:rPr>
              <a:t>	A(){cin&gt;&gt;a;}</a:t>
            </a:r>
            <a:endParaRPr>
              <a:solidFill>
                <a:srgbClr val="000000"/>
              </a:solidFill>
            </a:endParaRPr>
          </a:p>
          <a:p>
            <a:pPr indent="0" lvl="0" marL="0" rtl="0" algn="l">
              <a:lnSpc>
                <a:spcPct val="100000"/>
              </a:lnSpc>
              <a:spcBef>
                <a:spcPts val="0"/>
              </a:spcBef>
              <a:spcAft>
                <a:spcPts val="0"/>
              </a:spcAft>
              <a:buNone/>
            </a:pPr>
            <a:r>
              <a:rPr lang="en">
                <a:solidFill>
                  <a:srgbClr val="000000"/>
                </a:solidFill>
              </a:rPr>
              <a:t>	friend class Inherit;</a:t>
            </a:r>
            <a:endParaRPr>
              <a:solidFill>
                <a:srgbClr val="000000"/>
              </a:solidFill>
            </a:endParaRPr>
          </a:p>
          <a:p>
            <a:pPr indent="0" lvl="0" marL="0" rtl="0" algn="l">
              <a:lnSpc>
                <a:spcPct val="100000"/>
              </a:lnSpc>
              <a:spcBef>
                <a:spcPts val="0"/>
              </a:spcBef>
              <a:spcAft>
                <a:spcPts val="0"/>
              </a:spcAft>
              <a:buNone/>
            </a:pPr>
            <a:r>
              <a:rPr lang="en">
                <a:solidFill>
                  <a:srgbClr val="000000"/>
                </a:solidFill>
              </a:rPr>
              <a:t>};</a:t>
            </a:r>
            <a:endParaRPr>
              <a:solidFill>
                <a:srgbClr val="000000"/>
              </a:solidFill>
            </a:endParaRPr>
          </a:p>
          <a:p>
            <a:pPr indent="0" lvl="0" marL="0" rtl="0" algn="l">
              <a:lnSpc>
                <a:spcPct val="100000"/>
              </a:lnSpc>
              <a:spcBef>
                <a:spcPts val="0"/>
              </a:spcBef>
              <a:spcAft>
                <a:spcPts val="0"/>
              </a:spcAft>
              <a:buNone/>
            </a:pPr>
            <a:r>
              <a:rPr lang="en">
                <a:solidFill>
                  <a:srgbClr val="000000"/>
                </a:solidFill>
              </a:rPr>
              <a:t>class Inherit</a:t>
            </a:r>
            <a:endParaRPr>
              <a:solidFill>
                <a:srgbClr val="000000"/>
              </a:solidFill>
            </a:endParaRPr>
          </a:p>
          <a:p>
            <a:pPr indent="0" lvl="0" marL="0" rtl="0" algn="l">
              <a:lnSpc>
                <a:spcPct val="100000"/>
              </a:lnSpc>
              <a:spcBef>
                <a:spcPts val="0"/>
              </a:spcBef>
              <a:spcAft>
                <a:spcPts val="0"/>
              </a:spcAft>
              <a:buNone/>
            </a:pPr>
            <a:r>
              <a:rPr lang="en">
                <a:solidFill>
                  <a:srgbClr val="000000"/>
                </a:solidFill>
              </a:rPr>
              <a:t>{</a:t>
            </a:r>
            <a:endParaRPr>
              <a:solidFill>
                <a:srgbClr val="000000"/>
              </a:solidFill>
            </a:endParaRPr>
          </a:p>
          <a:p>
            <a:pPr indent="0" lvl="0" marL="0" rtl="0" algn="l">
              <a:lnSpc>
                <a:spcPct val="100000"/>
              </a:lnSpc>
              <a:spcBef>
                <a:spcPts val="0"/>
              </a:spcBef>
              <a:spcAft>
                <a:spcPts val="0"/>
              </a:spcAft>
              <a:buNone/>
            </a:pPr>
            <a:r>
              <a:rPr lang="en">
                <a:solidFill>
                  <a:srgbClr val="000000"/>
                </a:solidFill>
              </a:rPr>
              <a:t>private:</a:t>
            </a:r>
            <a:endParaRPr>
              <a:solidFill>
                <a:srgbClr val="000000"/>
              </a:solidFill>
            </a:endParaRPr>
          </a:p>
          <a:p>
            <a:pPr indent="0" lvl="0" marL="0" rtl="0" algn="l">
              <a:lnSpc>
                <a:spcPct val="100000"/>
              </a:lnSpc>
              <a:spcBef>
                <a:spcPts val="0"/>
              </a:spcBef>
              <a:spcAft>
                <a:spcPts val="0"/>
              </a:spcAft>
              <a:buNone/>
            </a:pPr>
            <a:r>
              <a:rPr lang="en">
                <a:solidFill>
                  <a:srgbClr val="000000"/>
                </a:solidFill>
              </a:rPr>
              <a:t>	int b;</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p:txBody>
      </p:sp>
      <p:sp>
        <p:nvSpPr>
          <p:cNvPr id="157" name="Google Shape;157;p27"/>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public:</a:t>
            </a:r>
            <a:endParaRPr>
              <a:solidFill>
                <a:srgbClr val="000000"/>
              </a:solidFill>
            </a:endParaRPr>
          </a:p>
          <a:p>
            <a:pPr indent="0" lvl="0" marL="0" rtl="0" algn="l">
              <a:lnSpc>
                <a:spcPct val="100000"/>
              </a:lnSpc>
              <a:spcBef>
                <a:spcPts val="0"/>
              </a:spcBef>
              <a:spcAft>
                <a:spcPts val="0"/>
              </a:spcAft>
              <a:buNone/>
            </a:pPr>
            <a:r>
              <a:rPr lang="en">
                <a:solidFill>
                  <a:srgbClr val="000000"/>
                </a:solidFill>
              </a:rPr>
              <a:t>	void show(Base &amp;x)</a:t>
            </a:r>
            <a:endParaRPr>
              <a:solidFill>
                <a:srgbClr val="000000"/>
              </a:solidFill>
            </a:endParaRPr>
          </a:p>
          <a:p>
            <a:pPr indent="0" lvl="0" marL="0" rtl="0" algn="l">
              <a:lnSpc>
                <a:spcPct val="100000"/>
              </a:lnSpc>
              <a:spcBef>
                <a:spcPts val="0"/>
              </a:spcBef>
              <a:spcAft>
                <a:spcPts val="0"/>
              </a:spcAft>
              <a:buNone/>
            </a:pPr>
            <a:r>
              <a:rPr lang="en">
                <a:solidFill>
                  <a:srgbClr val="000000"/>
                </a:solidFill>
              </a:rPr>
              <a:t>	{</a:t>
            </a:r>
            <a:endParaRPr>
              <a:solidFill>
                <a:srgbClr val="000000"/>
              </a:solidFill>
            </a:endParaRPr>
          </a:p>
          <a:p>
            <a:pPr indent="0" lvl="0" marL="0" rtl="0" algn="l">
              <a:lnSpc>
                <a:spcPct val="100000"/>
              </a:lnSpc>
              <a:spcBef>
                <a:spcPts val="0"/>
              </a:spcBef>
              <a:spcAft>
                <a:spcPts val="0"/>
              </a:spcAft>
              <a:buNone/>
            </a:pPr>
            <a:r>
              <a:rPr lang="en">
                <a:solidFill>
                  <a:srgbClr val="000000"/>
                </a:solidFill>
              </a:rPr>
              <a:t>		cout&lt;&lt;"Base variable a:"&lt;&lt;x.a;</a:t>
            </a:r>
            <a:endParaRPr>
              <a:solidFill>
                <a:srgbClr val="000000"/>
              </a:solidFill>
            </a:endParaRPr>
          </a:p>
          <a:p>
            <a:pPr indent="0" lvl="0" marL="0" rtl="0" algn="l">
              <a:lnSpc>
                <a:spcPct val="100000"/>
              </a:lnSpc>
              <a:spcBef>
                <a:spcPts val="0"/>
              </a:spcBef>
              <a:spcAft>
                <a:spcPts val="0"/>
              </a:spcAft>
              <a:buNone/>
            </a:pPr>
            <a:r>
              <a:rPr lang="en">
                <a:solidFill>
                  <a:srgbClr val="000000"/>
                </a:solidFill>
              </a:rPr>
              <a:t>	}</a:t>
            </a:r>
            <a:endParaRPr>
              <a:solidFill>
                <a:srgbClr val="000000"/>
              </a:solidFill>
            </a:endParaRPr>
          </a:p>
          <a:p>
            <a:pPr indent="0" lvl="0" marL="0" rtl="0" algn="l">
              <a:lnSpc>
                <a:spcPct val="100000"/>
              </a:lnSpc>
              <a:spcBef>
                <a:spcPts val="0"/>
              </a:spcBef>
              <a:spcAft>
                <a:spcPts val="0"/>
              </a:spcAft>
              <a:buNone/>
            </a:pPr>
            <a:r>
              <a:rPr lang="en">
                <a:solidFill>
                  <a:srgbClr val="000000"/>
                </a:solidFill>
              </a:rPr>
              <a:t>};</a:t>
            </a:r>
            <a:endParaRPr>
              <a:solidFill>
                <a:srgbClr val="000000"/>
              </a:solidFill>
            </a:endParaRPr>
          </a:p>
          <a:p>
            <a:pPr indent="0" lvl="0" marL="0" rtl="0" algn="l">
              <a:lnSpc>
                <a:spcPct val="100000"/>
              </a:lnSpc>
              <a:spcBef>
                <a:spcPts val="0"/>
              </a:spcBef>
              <a:spcAft>
                <a:spcPts val="0"/>
              </a:spcAft>
              <a:buNone/>
            </a:pPr>
            <a:r>
              <a:rPr lang="en">
                <a:solidFill>
                  <a:srgbClr val="000000"/>
                </a:solidFill>
              </a:rPr>
              <a:t>int main()</a:t>
            </a:r>
            <a:endParaRPr>
              <a:solidFill>
                <a:srgbClr val="000000"/>
              </a:solidFill>
            </a:endParaRPr>
          </a:p>
          <a:p>
            <a:pPr indent="0" lvl="0" marL="0" rtl="0" algn="l">
              <a:lnSpc>
                <a:spcPct val="100000"/>
              </a:lnSpc>
              <a:spcBef>
                <a:spcPts val="0"/>
              </a:spcBef>
              <a:spcAft>
                <a:spcPts val="0"/>
              </a:spcAft>
              <a:buNone/>
            </a:pPr>
            <a:r>
              <a:rPr lang="en">
                <a:solidFill>
                  <a:srgbClr val="000000"/>
                </a:solidFill>
              </a:rPr>
              <a:t>{</a:t>
            </a:r>
            <a:endParaRPr>
              <a:solidFill>
                <a:srgbClr val="000000"/>
              </a:solidFill>
            </a:endParaRPr>
          </a:p>
          <a:p>
            <a:pPr indent="0" lvl="0" marL="0" rtl="0" algn="l">
              <a:lnSpc>
                <a:spcPct val="100000"/>
              </a:lnSpc>
              <a:spcBef>
                <a:spcPts val="0"/>
              </a:spcBef>
              <a:spcAft>
                <a:spcPts val="0"/>
              </a:spcAft>
              <a:buNone/>
            </a:pPr>
            <a:r>
              <a:rPr lang="en">
                <a:solidFill>
                  <a:srgbClr val="000000"/>
                </a:solidFill>
              </a:rPr>
              <a:t>	Base a;</a:t>
            </a:r>
            <a:endParaRPr>
              <a:solidFill>
                <a:srgbClr val="000000"/>
              </a:solidFill>
            </a:endParaRPr>
          </a:p>
          <a:p>
            <a:pPr indent="0" lvl="0" marL="0" rtl="0" algn="l">
              <a:lnSpc>
                <a:spcPct val="100000"/>
              </a:lnSpc>
              <a:spcBef>
                <a:spcPts val="0"/>
              </a:spcBef>
              <a:spcAft>
                <a:spcPts val="0"/>
              </a:spcAft>
              <a:buNone/>
            </a:pPr>
            <a:r>
              <a:rPr lang="en">
                <a:solidFill>
                  <a:srgbClr val="000000"/>
                </a:solidFill>
              </a:rPr>
              <a:t>	Inherit b;</a:t>
            </a:r>
            <a:endParaRPr>
              <a:solidFill>
                <a:srgbClr val="000000"/>
              </a:solidFill>
            </a:endParaRPr>
          </a:p>
          <a:p>
            <a:pPr indent="0" lvl="0" marL="0" rtl="0" algn="l">
              <a:lnSpc>
                <a:spcPct val="100000"/>
              </a:lnSpc>
              <a:spcBef>
                <a:spcPts val="0"/>
              </a:spcBef>
              <a:spcAft>
                <a:spcPts val="0"/>
              </a:spcAft>
              <a:buNone/>
            </a:pPr>
            <a:r>
              <a:rPr lang="en">
                <a:solidFill>
                  <a:srgbClr val="000000"/>
                </a:solidFill>
              </a:rPr>
              <a:t>	b.show(a);</a:t>
            </a:r>
            <a:endParaRPr>
              <a:solidFill>
                <a:srgbClr val="000000"/>
              </a:solidFill>
            </a:endParaRPr>
          </a:p>
          <a:p>
            <a:pPr indent="0" lvl="0" marL="0" rtl="0" algn="l">
              <a:lnSpc>
                <a:spcPct val="100000"/>
              </a:lnSpc>
              <a:spcBef>
                <a:spcPts val="0"/>
              </a:spcBef>
              <a:spcAft>
                <a:spcPts val="0"/>
              </a:spcAft>
              <a:buNone/>
            </a:pPr>
            <a:r>
              <a:rPr lang="en">
                <a:solidFill>
                  <a:srgbClr val="000000"/>
                </a:solidFill>
              </a:rPr>
              <a:t>	return 0;</a:t>
            </a:r>
            <a:endParaRPr>
              <a:solidFill>
                <a:srgbClr val="000000"/>
              </a:solidFill>
            </a:endParaRPr>
          </a:p>
          <a:p>
            <a:pPr indent="0" lvl="0" marL="0" rtl="0" algn="l">
              <a:lnSpc>
                <a:spcPct val="100000"/>
              </a:lnSpc>
              <a:spcBef>
                <a:spcPts val="0"/>
              </a:spcBef>
              <a:spcAft>
                <a:spcPts val="0"/>
              </a:spcAft>
              <a:buNone/>
            </a:pPr>
            <a:r>
              <a:rPr lang="en">
                <a:solidFill>
                  <a:srgbClr val="000000"/>
                </a:solidFill>
              </a:rPr>
              <a:t>}</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POLYMORPHISM</a:t>
            </a:r>
            <a:endParaRPr/>
          </a:p>
        </p:txBody>
      </p:sp>
      <p:sp>
        <p:nvSpPr>
          <p:cNvPr id="163" name="Google Shape;163;p28"/>
          <p:cNvSpPr txBox="1"/>
          <p:nvPr>
            <p:ph idx="1" type="body"/>
          </p:nvPr>
        </p:nvSpPr>
        <p:spPr>
          <a:xfrm>
            <a:off x="311700" y="1228675"/>
            <a:ext cx="27612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highlight>
                  <a:srgbClr val="FFFFFF"/>
                </a:highlight>
              </a:rPr>
              <a:t>Polymorphism means having many forms</a:t>
            </a:r>
            <a:endParaRPr sz="1800">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sz="1800">
                <a:solidFill>
                  <a:srgbClr val="000000"/>
                </a:solidFill>
                <a:highlight>
                  <a:srgbClr val="FFFFFF"/>
                </a:highlight>
              </a:rPr>
              <a:t> Ability of a message to be displayed in more than one form</a:t>
            </a:r>
            <a:endParaRPr sz="1800">
              <a:solidFill>
                <a:srgbClr val="000000"/>
              </a:solidFill>
              <a:highlight>
                <a:srgbClr val="FFFFFF"/>
              </a:highlight>
            </a:endParaRPr>
          </a:p>
        </p:txBody>
      </p:sp>
      <p:sp>
        <p:nvSpPr>
          <p:cNvPr id="164" name="Google Shape;164;p28"/>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5" name="Google Shape;165;p28"/>
          <p:cNvPicPr preferRelativeResize="0"/>
          <p:nvPr/>
        </p:nvPicPr>
        <p:blipFill>
          <a:blip r:embed="rId3">
            <a:alphaModFix/>
          </a:blip>
          <a:stretch>
            <a:fillRect/>
          </a:stretch>
        </p:blipFill>
        <p:spPr>
          <a:xfrm>
            <a:off x="3539325" y="1289900"/>
            <a:ext cx="5292975" cy="2905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time and compile TIME POLYMORPHISM</a:t>
            </a:r>
            <a:endParaRPr/>
          </a:p>
        </p:txBody>
      </p:sp>
      <p:sp>
        <p:nvSpPr>
          <p:cNvPr id="171" name="Google Shape;171;p29"/>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00"/>
                </a:solidFill>
              </a:rPr>
              <a:t>Compile time Polymorphism:</a:t>
            </a:r>
            <a:endParaRPr sz="1600">
              <a:solidFill>
                <a:srgbClr val="000000"/>
              </a:solidFill>
            </a:endParaRPr>
          </a:p>
          <a:p>
            <a:pPr indent="0" lvl="0" marL="0" rtl="0" algn="l">
              <a:lnSpc>
                <a:spcPct val="100000"/>
              </a:lnSpc>
              <a:spcBef>
                <a:spcPts val="0"/>
              </a:spcBef>
              <a:spcAft>
                <a:spcPts val="0"/>
              </a:spcAft>
              <a:buNone/>
            </a:pPr>
            <a:r>
              <a:rPr lang="en" sz="1600">
                <a:solidFill>
                  <a:srgbClr val="000000"/>
                </a:solidFill>
              </a:rPr>
              <a:t>(Static Polymorphism)</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Response to a function determined at compile time</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highlight>
                  <a:srgbClr val="FFFFFF"/>
                </a:highlight>
              </a:rPr>
              <a:t>The binding of functional call and choosing the correct function declaration is done by compiler at the compile time.</a:t>
            </a:r>
            <a:endParaRPr sz="1500">
              <a:solidFill>
                <a:srgbClr val="000000"/>
              </a:solidFill>
              <a:highlight>
                <a:srgbClr val="FFFFFF"/>
              </a:highlight>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highlight>
                  <a:srgbClr val="FFFFFF"/>
                </a:highlight>
              </a:rPr>
              <a:t>Achieved by Function Overloading and Operator Overloading</a:t>
            </a:r>
            <a:endParaRPr sz="1500">
              <a:solidFill>
                <a:srgbClr val="000000"/>
              </a:solidFill>
              <a:highlight>
                <a:srgbClr val="FFFFFF"/>
              </a:highlight>
            </a:endParaRPr>
          </a:p>
        </p:txBody>
      </p:sp>
      <p:sp>
        <p:nvSpPr>
          <p:cNvPr id="172" name="Google Shape;172;p29"/>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00"/>
                </a:solidFill>
              </a:rPr>
              <a:t>Runtime</a:t>
            </a:r>
            <a:r>
              <a:rPr lang="en" sz="1600">
                <a:solidFill>
                  <a:srgbClr val="000000"/>
                </a:solidFill>
              </a:rPr>
              <a:t> Polymorphism:</a:t>
            </a:r>
            <a:endParaRPr sz="1600">
              <a:solidFill>
                <a:srgbClr val="000000"/>
              </a:solidFill>
            </a:endParaRPr>
          </a:p>
          <a:p>
            <a:pPr indent="0" lvl="0" marL="0" rtl="0" algn="l">
              <a:lnSpc>
                <a:spcPct val="100000"/>
              </a:lnSpc>
              <a:spcBef>
                <a:spcPts val="0"/>
              </a:spcBef>
              <a:spcAft>
                <a:spcPts val="0"/>
              </a:spcAft>
              <a:buNone/>
            </a:pPr>
            <a:r>
              <a:rPr lang="en" sz="1600">
                <a:solidFill>
                  <a:srgbClr val="000000"/>
                </a:solidFill>
              </a:rPr>
              <a:t>(Dynamic Polymorphism)</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More flexible than runtime polymorphism</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Achieved by function overriding</a:t>
            </a:r>
            <a:endParaRPr sz="1500">
              <a:solidFill>
                <a:srgbClr val="000000"/>
              </a:solidFill>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rPr>
              <a:t>Slower execution than compile time polymorphism as not known at compile time</a:t>
            </a:r>
            <a:endParaRPr sz="15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OVERLOADING AND </a:t>
            </a:r>
            <a:r>
              <a:rPr lang="en"/>
              <a:t>OVERRIDING</a:t>
            </a:r>
            <a:endParaRPr/>
          </a:p>
        </p:txBody>
      </p:sp>
      <p:sp>
        <p:nvSpPr>
          <p:cNvPr id="178" name="Google Shape;178;p30"/>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9" name="Google Shape;179;p30"/>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0" name="Google Shape;180;p30"/>
          <p:cNvPicPr preferRelativeResize="0"/>
          <p:nvPr/>
        </p:nvPicPr>
        <p:blipFill>
          <a:blip r:embed="rId3">
            <a:alphaModFix/>
          </a:blip>
          <a:stretch>
            <a:fillRect/>
          </a:stretch>
        </p:blipFill>
        <p:spPr>
          <a:xfrm>
            <a:off x="263775" y="1269613"/>
            <a:ext cx="4095750" cy="3258325"/>
          </a:xfrm>
          <a:prstGeom prst="rect">
            <a:avLst/>
          </a:prstGeom>
          <a:noFill/>
          <a:ln>
            <a:noFill/>
          </a:ln>
        </p:spPr>
      </p:pic>
      <p:pic>
        <p:nvPicPr>
          <p:cNvPr id="181" name="Google Shape;181;p30"/>
          <p:cNvPicPr preferRelativeResize="0"/>
          <p:nvPr/>
        </p:nvPicPr>
        <p:blipFill>
          <a:blip r:embed="rId4">
            <a:alphaModFix/>
          </a:blip>
          <a:stretch>
            <a:fillRect/>
          </a:stretch>
        </p:blipFill>
        <p:spPr>
          <a:xfrm>
            <a:off x="4918525" y="1269625"/>
            <a:ext cx="3827650" cy="3258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ABOUT IT IN NEXT SESSION…</a:t>
            </a:r>
            <a:endParaRPr/>
          </a:p>
        </p:txBody>
      </p:sp>
      <p:sp>
        <p:nvSpPr>
          <p:cNvPr id="187" name="Google Shape;187;p3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8" name="Google Shape;188;p31"/>
          <p:cNvPicPr preferRelativeResize="0"/>
          <p:nvPr/>
        </p:nvPicPr>
        <p:blipFill>
          <a:blip r:embed="rId3">
            <a:alphaModFix/>
          </a:blip>
          <a:stretch>
            <a:fillRect/>
          </a:stretch>
        </p:blipFill>
        <p:spPr>
          <a:xfrm>
            <a:off x="0" y="1245300"/>
            <a:ext cx="9144000" cy="334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runtime and </a:t>
            </a:r>
            <a:r>
              <a:rPr lang="en"/>
              <a:t>compile time</a:t>
            </a:r>
            <a:r>
              <a:rPr lang="en"/>
              <a:t>?</a:t>
            </a:r>
            <a:endParaRPr/>
          </a:p>
        </p:txBody>
      </p:sp>
      <p:sp>
        <p:nvSpPr>
          <p:cNvPr id="63" name="Google Shape;63;p14"/>
          <p:cNvSpPr txBox="1"/>
          <p:nvPr>
            <p:ph idx="1" type="body"/>
          </p:nvPr>
        </p:nvSpPr>
        <p:spPr>
          <a:xfrm>
            <a:off x="311700" y="1228675"/>
            <a:ext cx="4365600" cy="334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 sz="1600">
                <a:solidFill>
                  <a:srgbClr val="000000"/>
                </a:solidFill>
                <a:highlight>
                  <a:srgbClr val="FFFFFF"/>
                </a:highlight>
              </a:rPr>
              <a:t>Programming terms</a:t>
            </a:r>
            <a:r>
              <a:rPr lang="en" sz="1600">
                <a:solidFill>
                  <a:srgbClr val="000000"/>
                </a:solidFill>
                <a:highlight>
                  <a:srgbClr val="FFFFFF"/>
                </a:highlight>
              </a:rPr>
              <a:t> that refer to different stages of software program development</a:t>
            </a:r>
            <a:endParaRPr sz="1600">
              <a:solidFill>
                <a:srgbClr val="000000"/>
              </a:solidFill>
              <a:highlight>
                <a:srgbClr val="FFFFFF"/>
              </a:highlight>
            </a:endParaRPr>
          </a:p>
          <a:p>
            <a:pPr indent="-330200" lvl="0" marL="457200" rtl="0" algn="l">
              <a:spcBef>
                <a:spcPts val="0"/>
              </a:spcBef>
              <a:spcAft>
                <a:spcPts val="0"/>
              </a:spcAft>
              <a:buClr>
                <a:srgbClr val="000000"/>
              </a:buClr>
              <a:buSzPts val="1600"/>
              <a:buFont typeface="Arial"/>
              <a:buChar char="●"/>
            </a:pPr>
            <a:r>
              <a:rPr b="1" lang="en" sz="1600">
                <a:solidFill>
                  <a:srgbClr val="000000"/>
                </a:solidFill>
                <a:highlight>
                  <a:srgbClr val="FFFFFF"/>
                </a:highlight>
              </a:rPr>
              <a:t>Compile-time</a:t>
            </a:r>
            <a:r>
              <a:rPr lang="en" sz="1600">
                <a:solidFill>
                  <a:srgbClr val="000000"/>
                </a:solidFill>
                <a:highlight>
                  <a:srgbClr val="FFFFFF"/>
                </a:highlight>
              </a:rPr>
              <a:t> is the instance where the code you entered is converted to executable</a:t>
            </a:r>
            <a:endParaRPr sz="1600">
              <a:solidFill>
                <a:srgbClr val="000000"/>
              </a:solidFill>
              <a:highlight>
                <a:srgbClr val="FFFFFF"/>
              </a:highlight>
            </a:endParaRPr>
          </a:p>
          <a:p>
            <a:pPr indent="-330200" lvl="0" marL="457200" rtl="0" algn="l">
              <a:spcBef>
                <a:spcPts val="0"/>
              </a:spcBef>
              <a:spcAft>
                <a:spcPts val="0"/>
              </a:spcAft>
              <a:buClr>
                <a:srgbClr val="000000"/>
              </a:buClr>
              <a:buSzPts val="1600"/>
              <a:buFont typeface="Arial"/>
              <a:buChar char="●"/>
            </a:pPr>
            <a:r>
              <a:rPr b="1" lang="en" sz="1600">
                <a:solidFill>
                  <a:srgbClr val="000000"/>
                </a:solidFill>
                <a:highlight>
                  <a:srgbClr val="FFFFFF"/>
                </a:highlight>
              </a:rPr>
              <a:t>Run-time</a:t>
            </a:r>
            <a:r>
              <a:rPr lang="en" sz="1600">
                <a:solidFill>
                  <a:srgbClr val="000000"/>
                </a:solidFill>
                <a:highlight>
                  <a:srgbClr val="FFFFFF"/>
                </a:highlight>
              </a:rPr>
              <a:t> is the instance where the executable is running</a:t>
            </a:r>
            <a:endParaRPr sz="1600">
              <a:solidFill>
                <a:srgbClr val="000000"/>
              </a:solidFill>
              <a:highlight>
                <a:srgbClr val="FFFFFF"/>
              </a:highlight>
            </a:endParaRPr>
          </a:p>
        </p:txBody>
      </p:sp>
      <p:pic>
        <p:nvPicPr>
          <p:cNvPr id="64" name="Google Shape;64;p14"/>
          <p:cNvPicPr preferRelativeResize="0"/>
          <p:nvPr/>
        </p:nvPicPr>
        <p:blipFill>
          <a:blip r:embed="rId3">
            <a:alphaModFix/>
          </a:blip>
          <a:stretch>
            <a:fillRect/>
          </a:stretch>
        </p:blipFill>
        <p:spPr>
          <a:xfrm>
            <a:off x="4829700" y="1246250"/>
            <a:ext cx="4161900" cy="3322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THUS THE TERMS RUNTIME AND COMPILE TIME ERRORS</a:t>
            </a:r>
            <a:endParaRPr/>
          </a:p>
        </p:txBody>
      </p:sp>
      <p:sp>
        <p:nvSpPr>
          <p:cNvPr id="70" name="Google Shape;70;p15"/>
          <p:cNvSpPr txBox="1"/>
          <p:nvPr>
            <p:ph idx="1" type="body"/>
          </p:nvPr>
        </p:nvSpPr>
        <p:spPr>
          <a:xfrm>
            <a:off x="311700" y="1228675"/>
            <a:ext cx="4260300" cy="334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Compile time errors can be:</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highlight>
                  <a:srgbClr val="FFFFFF"/>
                </a:highlight>
              </a:rPr>
              <a:t>Syntax errors</a:t>
            </a:r>
            <a:endParaRPr sz="1600">
              <a:solidFill>
                <a:srgbClr val="000000"/>
              </a:solidFill>
              <a:highlight>
                <a:srgbClr val="FFFFFF"/>
              </a:highlight>
            </a:endParaRPr>
          </a:p>
          <a:p>
            <a:pPr indent="-330200" lvl="1" marL="914400" rtl="0" algn="l">
              <a:spcBef>
                <a:spcPts val="0"/>
              </a:spcBef>
              <a:spcAft>
                <a:spcPts val="0"/>
              </a:spcAft>
              <a:buClr>
                <a:srgbClr val="000000"/>
              </a:buClr>
              <a:buSzPts val="1600"/>
              <a:buChar char="○"/>
            </a:pPr>
            <a:r>
              <a:rPr lang="en" sz="1600">
                <a:solidFill>
                  <a:srgbClr val="000000"/>
                </a:solidFill>
                <a:highlight>
                  <a:srgbClr val="FFFFFF"/>
                </a:highlight>
              </a:rPr>
              <a:t>Type-checking errors</a:t>
            </a:r>
            <a:endParaRPr sz="1600">
              <a:solidFill>
                <a:srgbClr val="000000"/>
              </a:solidFill>
              <a:highlight>
                <a:srgbClr val="FFFFFF"/>
              </a:highlight>
            </a:endParaRPr>
          </a:p>
          <a:p>
            <a:pPr indent="-330200" lvl="1" marL="914400" rtl="0" algn="l">
              <a:spcBef>
                <a:spcPts val="0"/>
              </a:spcBef>
              <a:spcAft>
                <a:spcPts val="0"/>
              </a:spcAft>
              <a:buClr>
                <a:srgbClr val="000000"/>
              </a:buClr>
              <a:buSzPts val="1600"/>
              <a:buChar char="○"/>
            </a:pPr>
            <a:r>
              <a:rPr lang="en" sz="1600">
                <a:solidFill>
                  <a:srgbClr val="000000"/>
                </a:solidFill>
                <a:highlight>
                  <a:srgbClr val="FFFFFF"/>
                </a:highlight>
              </a:rPr>
              <a:t>Compiler crashes (Rarely)</a:t>
            </a:r>
            <a:endParaRPr sz="1600">
              <a:solidFill>
                <a:srgbClr val="000000"/>
              </a:solidFill>
              <a:highlight>
                <a:srgbClr val="FFFFFF"/>
              </a:highlight>
            </a:endParaRPr>
          </a:p>
          <a:p>
            <a:pPr indent="-330200" lvl="0" marL="457200" rtl="0" algn="l">
              <a:spcBef>
                <a:spcPts val="0"/>
              </a:spcBef>
              <a:spcAft>
                <a:spcPts val="0"/>
              </a:spcAft>
              <a:buClr>
                <a:srgbClr val="000000"/>
              </a:buClr>
              <a:buSzPts val="1600"/>
              <a:buChar char="●"/>
            </a:pPr>
            <a:r>
              <a:rPr lang="en" sz="1600">
                <a:solidFill>
                  <a:srgbClr val="000000"/>
                </a:solidFill>
                <a:highlight>
                  <a:srgbClr val="FFFFFF"/>
                </a:highlight>
              </a:rPr>
              <a:t>Runtime errors (Exceptions) </a:t>
            </a:r>
            <a:endParaRPr sz="1600">
              <a:solidFill>
                <a:srgbClr val="000000"/>
              </a:solidFill>
              <a:highlight>
                <a:srgbClr val="FFFFFF"/>
              </a:highlight>
            </a:endParaRPr>
          </a:p>
          <a:p>
            <a:pPr indent="-330200" lvl="1" marL="914400" rtl="0" algn="l">
              <a:spcBef>
                <a:spcPts val="0"/>
              </a:spcBef>
              <a:spcAft>
                <a:spcPts val="0"/>
              </a:spcAft>
              <a:buClr>
                <a:srgbClr val="000000"/>
              </a:buClr>
              <a:buSzPts val="1600"/>
              <a:buChar char="○"/>
            </a:pPr>
            <a:r>
              <a:rPr lang="en" sz="1600">
                <a:solidFill>
                  <a:srgbClr val="000000"/>
                </a:solidFill>
                <a:highlight>
                  <a:srgbClr val="FFFFFF"/>
                </a:highlight>
              </a:rPr>
              <a:t>Make program to behave unexpectedly </a:t>
            </a:r>
            <a:endParaRPr sz="1600">
              <a:solidFill>
                <a:srgbClr val="000000"/>
              </a:solidFill>
              <a:highlight>
                <a:srgbClr val="FFFFFF"/>
              </a:highlight>
            </a:endParaRPr>
          </a:p>
          <a:p>
            <a:pPr indent="-330200" lvl="1" marL="914400" rtl="0" algn="l">
              <a:spcBef>
                <a:spcPts val="0"/>
              </a:spcBef>
              <a:spcAft>
                <a:spcPts val="0"/>
              </a:spcAft>
              <a:buClr>
                <a:srgbClr val="000000"/>
              </a:buClr>
              <a:buSzPts val="1600"/>
              <a:buChar char="○"/>
            </a:pPr>
            <a:r>
              <a:rPr lang="en" sz="1600">
                <a:solidFill>
                  <a:srgbClr val="000000"/>
                </a:solidFill>
                <a:highlight>
                  <a:srgbClr val="FFFFFF"/>
                </a:highlight>
              </a:rPr>
              <a:t>May even kill your program. Ex-Division by zero.</a:t>
            </a:r>
            <a:endParaRPr sz="1600">
              <a:solidFill>
                <a:srgbClr val="000000"/>
              </a:solidFill>
              <a:highlight>
                <a:srgbClr val="FFFFFF"/>
              </a:highlight>
            </a:endParaRPr>
          </a:p>
          <a:p>
            <a:pPr indent="0" lvl="0" marL="914400" rtl="0" algn="l">
              <a:spcBef>
                <a:spcPts val="1600"/>
              </a:spcBef>
              <a:spcAft>
                <a:spcPts val="1600"/>
              </a:spcAft>
              <a:buNone/>
            </a:pPr>
            <a:r>
              <a:t/>
            </a:r>
            <a:endParaRPr sz="1200">
              <a:solidFill>
                <a:srgbClr val="000000"/>
              </a:solidFill>
            </a:endParaRPr>
          </a:p>
        </p:txBody>
      </p:sp>
      <p:pic>
        <p:nvPicPr>
          <p:cNvPr id="71" name="Google Shape;71;p15"/>
          <p:cNvPicPr preferRelativeResize="0"/>
          <p:nvPr/>
        </p:nvPicPr>
        <p:blipFill>
          <a:blip r:embed="rId3">
            <a:alphaModFix/>
          </a:blip>
          <a:stretch>
            <a:fillRect/>
          </a:stretch>
        </p:blipFill>
        <p:spPr>
          <a:xfrm>
            <a:off x="4829700" y="1246250"/>
            <a:ext cx="4161900" cy="32250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WHEN WE CREATE ARRAYS?</a:t>
            </a:r>
            <a:endParaRPr/>
          </a:p>
        </p:txBody>
      </p:sp>
      <p:sp>
        <p:nvSpPr>
          <p:cNvPr id="77" name="Google Shape;77;p16"/>
          <p:cNvSpPr txBox="1"/>
          <p:nvPr>
            <p:ph idx="1" type="body"/>
          </p:nvPr>
        </p:nvSpPr>
        <p:spPr>
          <a:xfrm>
            <a:off x="311700" y="1228675"/>
            <a:ext cx="2943000" cy="34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rPr>
              <a:t>It can be seen that the length (size) of the array above made is 7 but what if there is a requirement to change this length (size)?</a:t>
            </a:r>
            <a:endParaRPr>
              <a:solidFill>
                <a:srgbClr val="000000"/>
              </a:solidFill>
              <a:highlight>
                <a:srgbClr val="FFFFFF"/>
              </a:highlight>
            </a:endParaRPr>
          </a:p>
          <a:p>
            <a:pPr indent="0" lvl="0" marL="0" rtl="0" algn="l">
              <a:spcBef>
                <a:spcPts val="1600"/>
              </a:spcBef>
              <a:spcAft>
                <a:spcPts val="1600"/>
              </a:spcAft>
              <a:buNone/>
            </a:pPr>
            <a:r>
              <a:rPr lang="en">
                <a:solidFill>
                  <a:srgbClr val="000000"/>
                </a:solidFill>
                <a:highlight>
                  <a:srgbClr val="FFFFFF"/>
                </a:highlight>
              </a:rPr>
              <a:t>What if there are only 4 elements that need to be entered in the array?We are then just wasting the remaining 3 spaces.</a:t>
            </a:r>
            <a:endParaRPr>
              <a:solidFill>
                <a:srgbClr val="000000"/>
              </a:solidFill>
              <a:highlight>
                <a:srgbClr val="FFFFFF"/>
              </a:highlight>
            </a:endParaRPr>
          </a:p>
        </p:txBody>
      </p:sp>
      <p:pic>
        <p:nvPicPr>
          <p:cNvPr id="78" name="Google Shape;78;p16"/>
          <p:cNvPicPr preferRelativeResize="0"/>
          <p:nvPr/>
        </p:nvPicPr>
        <p:blipFill>
          <a:blip r:embed="rId3">
            <a:alphaModFix/>
          </a:blip>
          <a:stretch>
            <a:fillRect/>
          </a:stretch>
        </p:blipFill>
        <p:spPr>
          <a:xfrm>
            <a:off x="3593550" y="1228675"/>
            <a:ext cx="5238750" cy="3437875"/>
          </a:xfrm>
          <a:prstGeom prst="rect">
            <a:avLst/>
          </a:prstGeom>
          <a:noFill/>
          <a:ln>
            <a:noFill/>
          </a:ln>
        </p:spPr>
      </p:pic>
      <p:sp>
        <p:nvSpPr>
          <p:cNvPr id="79" name="Google Shape;79;p16"/>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MEMORY ALLOCATORS</a:t>
            </a:r>
            <a:endParaRPr/>
          </a:p>
        </p:txBody>
      </p:sp>
      <p:sp>
        <p:nvSpPr>
          <p:cNvPr id="85" name="Google Shape;85;p17"/>
          <p:cNvSpPr txBox="1"/>
          <p:nvPr>
            <p:ph idx="1" type="body"/>
          </p:nvPr>
        </p:nvSpPr>
        <p:spPr>
          <a:xfrm>
            <a:off x="311700" y="1228675"/>
            <a:ext cx="39672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Allocate memory during runtime of programme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Can thus change the size of the array.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 uses free() and delete() in addition to malloc() and calloc()</a:t>
            </a:r>
            <a:endParaRPr>
              <a:solidFill>
                <a:srgbClr val="000000"/>
              </a:solidFill>
            </a:endParaRPr>
          </a:p>
        </p:txBody>
      </p:sp>
      <p:pic>
        <p:nvPicPr>
          <p:cNvPr id="86" name="Google Shape;86;p17"/>
          <p:cNvPicPr preferRelativeResize="0"/>
          <p:nvPr/>
        </p:nvPicPr>
        <p:blipFill>
          <a:blip r:embed="rId3">
            <a:alphaModFix/>
          </a:blip>
          <a:stretch>
            <a:fillRect/>
          </a:stretch>
        </p:blipFill>
        <p:spPr>
          <a:xfrm>
            <a:off x="4724400" y="1246250"/>
            <a:ext cx="4267200" cy="3322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AND DELETE</a:t>
            </a:r>
            <a:endParaRPr/>
          </a:p>
        </p:txBody>
      </p:sp>
      <p:sp>
        <p:nvSpPr>
          <p:cNvPr id="92" name="Google Shape;92;p18"/>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NEW</a:t>
            </a:r>
            <a:endParaRPr sz="1600">
              <a:solidFill>
                <a:srgbClr val="000000"/>
              </a:solidFill>
            </a:endParaRPr>
          </a:p>
          <a:p>
            <a:pPr indent="-317500" lvl="0" marL="457200" rtl="0" algn="l">
              <a:lnSpc>
                <a:spcPct val="100000"/>
              </a:lnSpc>
              <a:spcBef>
                <a:spcPts val="1600"/>
              </a:spcBef>
              <a:spcAft>
                <a:spcPts val="0"/>
              </a:spcAft>
              <a:buClr>
                <a:srgbClr val="000000"/>
              </a:buClr>
              <a:buSzPts val="1400"/>
              <a:buChar char="●"/>
            </a:pPr>
            <a:r>
              <a:rPr lang="en">
                <a:solidFill>
                  <a:srgbClr val="000000"/>
                </a:solidFill>
                <a:highlight>
                  <a:srgbClr val="FFFFFF"/>
                </a:highlight>
              </a:rPr>
              <a:t>new operator initializes the memory and returns the address of the newly allocated and initialized memory to the pointer variable</a:t>
            </a:r>
            <a:endParaRPr>
              <a:solidFill>
                <a:srgbClr val="000000"/>
              </a:solidFill>
              <a:highlight>
                <a:srgbClr val="FFFFFF"/>
              </a:highlight>
            </a:endParaRPr>
          </a:p>
          <a:p>
            <a:pPr indent="-317500" lvl="0" marL="457200" rtl="0" algn="l">
              <a:lnSpc>
                <a:spcPct val="100000"/>
              </a:lnSpc>
              <a:spcBef>
                <a:spcPts val="0"/>
              </a:spcBef>
              <a:spcAft>
                <a:spcPts val="0"/>
              </a:spcAft>
              <a:buClr>
                <a:srgbClr val="000000"/>
              </a:buClr>
              <a:buSzPts val="1400"/>
              <a:buChar char="●"/>
            </a:pPr>
            <a:r>
              <a:rPr lang="en">
                <a:solidFill>
                  <a:srgbClr val="000000"/>
                </a:solidFill>
                <a:highlight>
                  <a:srgbClr val="FFFFFF"/>
                </a:highlight>
              </a:rPr>
              <a:t>i</a:t>
            </a:r>
            <a:r>
              <a:rPr lang="en">
                <a:solidFill>
                  <a:srgbClr val="000000"/>
                </a:solidFill>
                <a:highlight>
                  <a:srgbClr val="FFFFFF"/>
                </a:highlight>
              </a:rPr>
              <a:t>nt *p=new int(25);</a:t>
            </a:r>
            <a:endParaRPr>
              <a:solidFill>
                <a:srgbClr val="000000"/>
              </a:solidFill>
              <a:highlight>
                <a:srgbClr val="FFFFFF"/>
              </a:highlight>
            </a:endParaRPr>
          </a:p>
          <a:p>
            <a:pPr indent="-317500" lvl="0" marL="457200" rtl="0" algn="l">
              <a:lnSpc>
                <a:spcPct val="100000"/>
              </a:lnSpc>
              <a:spcBef>
                <a:spcPts val="0"/>
              </a:spcBef>
              <a:spcAft>
                <a:spcPts val="0"/>
              </a:spcAft>
              <a:buClr>
                <a:srgbClr val="000000"/>
              </a:buClr>
              <a:buSzPts val="1400"/>
              <a:buChar char="●"/>
            </a:pPr>
            <a:r>
              <a:rPr lang="en">
                <a:solidFill>
                  <a:srgbClr val="000000"/>
                </a:solidFill>
                <a:highlight>
                  <a:srgbClr val="FFFFFF"/>
                </a:highlight>
              </a:rPr>
              <a:t>For Blocks of Memory:</a:t>
            </a:r>
            <a:r>
              <a:rPr lang="en">
                <a:solidFill>
                  <a:srgbClr val="000000"/>
                </a:solidFill>
                <a:highlight>
                  <a:srgbClr val="FFFFFF"/>
                </a:highlight>
              </a:rPr>
              <a:t>i</a:t>
            </a:r>
            <a:r>
              <a:rPr lang="en">
                <a:solidFill>
                  <a:srgbClr val="000000"/>
                </a:solidFill>
                <a:highlight>
                  <a:srgbClr val="FFFFFF"/>
                </a:highlight>
              </a:rPr>
              <a:t>nt *p=new int[10];</a:t>
            </a:r>
            <a:endParaRPr>
              <a:solidFill>
                <a:srgbClr val="000000"/>
              </a:solidFill>
              <a:highlight>
                <a:srgbClr val="FFFFFF"/>
              </a:highlight>
            </a:endParaRPr>
          </a:p>
          <a:p>
            <a:pPr indent="-317500" lvl="0" marL="457200" rtl="0" algn="l">
              <a:lnSpc>
                <a:spcPct val="100000"/>
              </a:lnSpc>
              <a:spcBef>
                <a:spcPts val="0"/>
              </a:spcBef>
              <a:spcAft>
                <a:spcPts val="0"/>
              </a:spcAft>
              <a:buClr>
                <a:srgbClr val="000000"/>
              </a:buClr>
              <a:buSzPts val="1400"/>
              <a:buChar char="●"/>
            </a:pPr>
            <a:r>
              <a:rPr lang="en">
                <a:solidFill>
                  <a:srgbClr val="000000"/>
                </a:solidFill>
                <a:highlight>
                  <a:srgbClr val="FFFFFF"/>
                </a:highlight>
              </a:rPr>
              <a:t>If enough memory is not available new indicates failure by throwing an exception of type std::bad_alloc</a:t>
            </a:r>
            <a:endParaRPr>
              <a:solidFill>
                <a:srgbClr val="000000"/>
              </a:solidFill>
              <a:highlight>
                <a:srgbClr val="FFFFFF"/>
              </a:highlight>
            </a:endParaRPr>
          </a:p>
        </p:txBody>
      </p:sp>
      <p:sp>
        <p:nvSpPr>
          <p:cNvPr id="93" name="Google Shape;93;p18"/>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DELETE</a:t>
            </a:r>
            <a:endParaRPr sz="1600">
              <a:solidFill>
                <a:srgbClr val="000000"/>
              </a:solidFill>
            </a:endParaRPr>
          </a:p>
          <a:p>
            <a:pPr indent="-317500" lvl="0" marL="457200" marR="101600" rtl="0" algn="l">
              <a:lnSpc>
                <a:spcPct val="100000"/>
              </a:lnSpc>
              <a:spcBef>
                <a:spcPts val="1600"/>
              </a:spcBef>
              <a:spcAft>
                <a:spcPts val="0"/>
              </a:spcAft>
              <a:buClr>
                <a:srgbClr val="000000"/>
              </a:buClr>
              <a:buSzPts val="1400"/>
              <a:buChar char="●"/>
            </a:pPr>
            <a:r>
              <a:rPr lang="en">
                <a:solidFill>
                  <a:srgbClr val="000000"/>
                </a:solidFill>
              </a:rPr>
              <a:t>Releases memory pointed by pointer-variable</a:t>
            </a:r>
            <a:endParaRPr>
              <a:solidFill>
                <a:srgbClr val="000000"/>
              </a:solidFill>
            </a:endParaRPr>
          </a:p>
          <a:p>
            <a:pPr indent="-317500" lvl="0" marL="457200" rtl="0" algn="l">
              <a:lnSpc>
                <a:spcPct val="100000"/>
              </a:lnSpc>
              <a:spcBef>
                <a:spcPts val="0"/>
              </a:spcBef>
              <a:spcAft>
                <a:spcPts val="0"/>
              </a:spcAft>
              <a:buClr>
                <a:srgbClr val="000000"/>
              </a:buClr>
              <a:buSzPts val="1400"/>
              <a:buChar char="●"/>
            </a:pPr>
            <a:r>
              <a:rPr lang="en">
                <a:solidFill>
                  <a:srgbClr val="000000"/>
                </a:solidFill>
              </a:rPr>
              <a:t>To free dynamically allocated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MALLOC VS NEW/DELETE VS FREE</a:t>
            </a:r>
            <a:endParaRPr/>
          </a:p>
        </p:txBody>
      </p:sp>
      <p:sp>
        <p:nvSpPr>
          <p:cNvPr id="99" name="Google Shape;99;p19"/>
          <p:cNvSpPr txBox="1"/>
          <p:nvPr>
            <p:ph idx="1" type="body"/>
          </p:nvPr>
        </p:nvSpPr>
        <p:spPr>
          <a:xfrm>
            <a:off x="311700" y="1228675"/>
            <a:ext cx="8520600" cy="373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0" name="Google Shape;100;p19"/>
          <p:cNvPicPr preferRelativeResize="0"/>
          <p:nvPr/>
        </p:nvPicPr>
        <p:blipFill>
          <a:blip r:embed="rId3">
            <a:alphaModFix/>
          </a:blip>
          <a:stretch>
            <a:fillRect/>
          </a:stretch>
        </p:blipFill>
        <p:spPr>
          <a:xfrm>
            <a:off x="311700" y="1214425"/>
            <a:ext cx="7062474" cy="3732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 SPECIFIERS</a:t>
            </a:r>
            <a:endParaRPr/>
          </a:p>
        </p:txBody>
      </p:sp>
      <p:sp>
        <p:nvSpPr>
          <p:cNvPr id="106" name="Google Shape;106;p20"/>
          <p:cNvSpPr txBox="1"/>
          <p:nvPr>
            <p:ph idx="1" type="body"/>
          </p:nvPr>
        </p:nvSpPr>
        <p:spPr>
          <a:xfrm>
            <a:off x="311700" y="1228675"/>
            <a:ext cx="42603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Three access specifiers</a:t>
            </a:r>
            <a:endParaRPr b="1">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Public</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Private</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Protected</a:t>
            </a:r>
            <a:endParaRPr b="1">
              <a:solidFill>
                <a:srgbClr val="000000"/>
              </a:solidFill>
            </a:endParaRPr>
          </a:p>
          <a:p>
            <a:pPr indent="0" lvl="0" marL="0" rtl="0" algn="l">
              <a:spcBef>
                <a:spcPts val="1600"/>
              </a:spcBef>
              <a:spcAft>
                <a:spcPts val="1600"/>
              </a:spcAft>
              <a:buNone/>
            </a:pPr>
            <a:r>
              <a:t/>
            </a:r>
            <a:endParaRPr/>
          </a:p>
        </p:txBody>
      </p:sp>
      <p:pic>
        <p:nvPicPr>
          <p:cNvPr id="107" name="Google Shape;107;p20"/>
          <p:cNvPicPr preferRelativeResize="0"/>
          <p:nvPr/>
        </p:nvPicPr>
        <p:blipFill>
          <a:blip r:embed="rId3">
            <a:alphaModFix/>
          </a:blip>
          <a:stretch>
            <a:fillRect/>
          </a:stretch>
        </p:blipFill>
        <p:spPr>
          <a:xfrm>
            <a:off x="4724400" y="1246250"/>
            <a:ext cx="4267201" cy="3203745"/>
          </a:xfrm>
          <a:prstGeom prst="rect">
            <a:avLst/>
          </a:prstGeom>
          <a:noFill/>
          <a:ln>
            <a:noFill/>
          </a:ln>
        </p:spPr>
      </p:pic>
      <p:pic>
        <p:nvPicPr>
          <p:cNvPr id="108" name="Google Shape;108;p20"/>
          <p:cNvPicPr preferRelativeResize="0"/>
          <p:nvPr/>
        </p:nvPicPr>
        <p:blipFill>
          <a:blip r:embed="rId4">
            <a:alphaModFix/>
          </a:blip>
          <a:stretch>
            <a:fillRect/>
          </a:stretch>
        </p:blipFill>
        <p:spPr>
          <a:xfrm>
            <a:off x="4517975" y="199475"/>
            <a:ext cx="4082525" cy="456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UNDERSTAND ACCESS SPECIFIERS</a:t>
            </a:r>
            <a:endParaRPr/>
          </a:p>
        </p:txBody>
      </p:sp>
      <p:sp>
        <p:nvSpPr>
          <p:cNvPr id="114" name="Google Shape;114;p21"/>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#include &lt;iostream&gt;</a:t>
            </a:r>
            <a:endParaRPr>
              <a:solidFill>
                <a:srgbClr val="000000"/>
              </a:solidFill>
            </a:endParaRPr>
          </a:p>
          <a:p>
            <a:pPr indent="0" lvl="0" marL="0" rtl="0" algn="l">
              <a:lnSpc>
                <a:spcPct val="100000"/>
              </a:lnSpc>
              <a:spcBef>
                <a:spcPts val="0"/>
              </a:spcBef>
              <a:spcAft>
                <a:spcPts val="0"/>
              </a:spcAft>
              <a:buNone/>
            </a:pPr>
            <a:r>
              <a:rPr lang="en">
                <a:solidFill>
                  <a:srgbClr val="000000"/>
                </a:solidFill>
              </a:rPr>
              <a:t>using namespace std;</a:t>
            </a:r>
            <a:endParaRPr>
              <a:solidFill>
                <a:srgbClr val="000000"/>
              </a:solidFill>
            </a:endParaRPr>
          </a:p>
          <a:p>
            <a:pPr indent="0" lvl="0" marL="0" rtl="0" algn="l">
              <a:lnSpc>
                <a:spcPct val="100000"/>
              </a:lnSpc>
              <a:spcBef>
                <a:spcPts val="0"/>
              </a:spcBef>
              <a:spcAft>
                <a:spcPts val="0"/>
              </a:spcAft>
              <a:buNone/>
            </a:pPr>
            <a:r>
              <a:rPr lang="en">
                <a:solidFill>
                  <a:srgbClr val="000000"/>
                </a:solidFill>
              </a:rPr>
              <a:t>class base</a:t>
            </a:r>
            <a:endParaRPr>
              <a:solidFill>
                <a:srgbClr val="000000"/>
              </a:solidFill>
            </a:endParaRPr>
          </a:p>
          <a:p>
            <a:pPr indent="0" lvl="0" marL="0" rtl="0" algn="l">
              <a:lnSpc>
                <a:spcPct val="100000"/>
              </a:lnSpc>
              <a:spcBef>
                <a:spcPts val="0"/>
              </a:spcBef>
              <a:spcAft>
                <a:spcPts val="0"/>
              </a:spcAft>
              <a:buNone/>
            </a:pPr>
            <a:r>
              <a:rPr lang="en">
                <a:solidFill>
                  <a:srgbClr val="000000"/>
                </a:solidFill>
              </a:rPr>
              <a:t>{</a:t>
            </a:r>
            <a:endParaRPr>
              <a:solidFill>
                <a:srgbClr val="000000"/>
              </a:solidFill>
            </a:endParaRPr>
          </a:p>
          <a:p>
            <a:pPr indent="0" lvl="0" marL="0" rtl="0" algn="l">
              <a:lnSpc>
                <a:spcPct val="100000"/>
              </a:lnSpc>
              <a:spcBef>
                <a:spcPts val="0"/>
              </a:spcBef>
              <a:spcAft>
                <a:spcPts val="0"/>
              </a:spcAft>
              <a:buNone/>
            </a:pPr>
            <a:r>
              <a:rPr lang="en">
                <a:solidFill>
                  <a:srgbClr val="000000"/>
                </a:solidFill>
              </a:rPr>
              <a:t>public:</a:t>
            </a:r>
            <a:endParaRPr>
              <a:solidFill>
                <a:srgbClr val="000000"/>
              </a:solidFill>
            </a:endParaRPr>
          </a:p>
          <a:p>
            <a:pPr indent="0" lvl="0" marL="0" rtl="0" algn="l">
              <a:lnSpc>
                <a:spcPct val="100000"/>
              </a:lnSpc>
              <a:spcBef>
                <a:spcPts val="0"/>
              </a:spcBef>
              <a:spcAft>
                <a:spcPts val="0"/>
              </a:spcAft>
              <a:buNone/>
            </a:pPr>
            <a:r>
              <a:rPr lang="en">
                <a:solidFill>
                  <a:srgbClr val="000000"/>
                </a:solidFill>
              </a:rPr>
              <a:t>	int pubdat;</a:t>
            </a:r>
            <a:endParaRPr>
              <a:solidFill>
                <a:srgbClr val="000000"/>
              </a:solidFill>
            </a:endParaRPr>
          </a:p>
          <a:p>
            <a:pPr indent="0" lvl="0" marL="0" rtl="0" algn="l">
              <a:lnSpc>
                <a:spcPct val="100000"/>
              </a:lnSpc>
              <a:spcBef>
                <a:spcPts val="0"/>
              </a:spcBef>
              <a:spcAft>
                <a:spcPts val="0"/>
              </a:spcAft>
              <a:buNone/>
            </a:pPr>
            <a:r>
              <a:rPr lang="en">
                <a:solidFill>
                  <a:srgbClr val="000000"/>
                </a:solidFill>
              </a:rPr>
              <a:t>	void pub_print()</a:t>
            </a:r>
            <a:endParaRPr>
              <a:solidFill>
                <a:srgbClr val="000000"/>
              </a:solidFill>
            </a:endParaRPr>
          </a:p>
          <a:p>
            <a:pPr indent="0" lvl="0" marL="0" rtl="0" algn="l">
              <a:lnSpc>
                <a:spcPct val="100000"/>
              </a:lnSpc>
              <a:spcBef>
                <a:spcPts val="0"/>
              </a:spcBef>
              <a:spcAft>
                <a:spcPts val="0"/>
              </a:spcAft>
              <a:buNone/>
            </a:pPr>
            <a:r>
              <a:rPr lang="en">
                <a:solidFill>
                  <a:srgbClr val="000000"/>
                </a:solidFill>
              </a:rPr>
              <a:t>{cout&lt;&lt;"A public print:"&lt;&lt;pubdat&lt;&lt;"\n";</a:t>
            </a:r>
            <a:endParaRPr>
              <a:solidFill>
                <a:srgbClr val="000000"/>
              </a:solidFill>
            </a:endParaRPr>
          </a:p>
          <a:p>
            <a:pPr indent="0" lvl="0" marL="0" rtl="0" algn="l">
              <a:lnSpc>
                <a:spcPct val="100000"/>
              </a:lnSpc>
              <a:spcBef>
                <a:spcPts val="0"/>
              </a:spcBef>
              <a:spcAft>
                <a:spcPts val="0"/>
              </a:spcAft>
              <a:buNone/>
            </a:pPr>
            <a:r>
              <a:rPr lang="en">
                <a:solidFill>
                  <a:srgbClr val="000000"/>
                </a:solidFill>
              </a:rPr>
              <a:t>		pro_print();</a:t>
            </a:r>
            <a:endParaRPr>
              <a:solidFill>
                <a:srgbClr val="000000"/>
              </a:solidFill>
            </a:endParaRPr>
          </a:p>
          <a:p>
            <a:pPr indent="0" lvl="0" marL="0" rtl="0" algn="l">
              <a:lnSpc>
                <a:spcPct val="100000"/>
              </a:lnSpc>
              <a:spcBef>
                <a:spcPts val="0"/>
              </a:spcBef>
              <a:spcAft>
                <a:spcPts val="0"/>
              </a:spcAft>
              <a:buNone/>
            </a:pPr>
            <a:r>
              <a:rPr lang="en">
                <a:solidFill>
                  <a:srgbClr val="000000"/>
                </a:solidFill>
              </a:rPr>
              <a:t>		pri_print();</a:t>
            </a:r>
            <a:endParaRPr>
              <a:solidFill>
                <a:srgbClr val="000000"/>
              </a:solidFill>
            </a:endParaRPr>
          </a:p>
          <a:p>
            <a:pPr indent="0" lvl="0" marL="0" rtl="0" algn="l">
              <a:lnSpc>
                <a:spcPct val="100000"/>
              </a:lnSpc>
              <a:spcBef>
                <a:spcPts val="0"/>
              </a:spcBef>
              <a:spcAft>
                <a:spcPts val="0"/>
              </a:spcAft>
              <a:buNone/>
            </a:pPr>
            <a:r>
              <a:rPr lang="en">
                <a:solidFill>
                  <a:srgbClr val="000000"/>
                </a:solidFill>
              </a:rPr>
              <a:t>	}</a:t>
            </a:r>
            <a:endParaRPr>
              <a:solidFill>
                <a:srgbClr val="000000"/>
              </a:solidFill>
            </a:endParaRPr>
          </a:p>
          <a:p>
            <a:pPr indent="0" lvl="0" marL="0" rtl="0" algn="l">
              <a:lnSpc>
                <a:spcPct val="100000"/>
              </a:lnSpc>
              <a:spcBef>
                <a:spcPts val="0"/>
              </a:spcBef>
              <a:spcAft>
                <a:spcPts val="0"/>
              </a:spcAft>
              <a:buNone/>
            </a:pPr>
            <a:r>
              <a:rPr lang="en">
                <a:solidFill>
                  <a:srgbClr val="000000"/>
                </a:solidFill>
              </a:rPr>
              <a:t>protected:</a:t>
            </a:r>
            <a:endParaRPr>
              <a:solidFill>
                <a:srgbClr val="000000"/>
              </a:solidFill>
            </a:endParaRPr>
          </a:p>
          <a:p>
            <a:pPr indent="0" lvl="0" marL="0" rtl="0" algn="l">
              <a:lnSpc>
                <a:spcPct val="100000"/>
              </a:lnSpc>
              <a:spcBef>
                <a:spcPts val="0"/>
              </a:spcBef>
              <a:spcAft>
                <a:spcPts val="0"/>
              </a:spcAft>
              <a:buNone/>
            </a:pPr>
            <a:r>
              <a:rPr lang="en">
                <a:solidFill>
                  <a:srgbClr val="000000"/>
                </a:solidFill>
              </a:rPr>
              <a:t>	int prodat;</a:t>
            </a:r>
            <a:endParaRPr>
              <a:solidFill>
                <a:srgbClr val="000000"/>
              </a:solidFill>
            </a:endParaRPr>
          </a:p>
          <a:p>
            <a:pPr indent="0" lvl="0" marL="0" rtl="0" algn="l">
              <a:lnSpc>
                <a:spcPct val="100000"/>
              </a:lnSpc>
              <a:spcBef>
                <a:spcPts val="0"/>
              </a:spcBef>
              <a:spcAft>
                <a:spcPts val="0"/>
              </a:spcAft>
              <a:buNone/>
            </a:pPr>
            <a:r>
              <a:rPr lang="en">
                <a:solidFill>
                  <a:srgbClr val="000000"/>
                </a:solidFill>
              </a:rPr>
              <a:t>	void pro_print()</a:t>
            </a:r>
            <a:endParaRPr>
              <a:solidFill>
                <a:srgbClr val="000000"/>
              </a:solidFill>
            </a:endParaRPr>
          </a:p>
          <a:p>
            <a:pPr indent="0" lvl="0" marL="0" rtl="0" algn="l">
              <a:lnSpc>
                <a:spcPct val="100000"/>
              </a:lnSpc>
              <a:spcBef>
                <a:spcPts val="0"/>
              </a:spcBef>
              <a:spcAft>
                <a:spcPts val="0"/>
              </a:spcAft>
              <a:buNone/>
            </a:pPr>
            <a:r>
              <a:rPr lang="en">
                <a:solidFill>
                  <a:srgbClr val="000000"/>
                </a:solidFill>
              </a:rPr>
              <a:t>{cout&lt;&lt;"A protected print:"&lt;&lt;prodat&lt;&lt;"\n";}</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p:txBody>
      </p:sp>
      <p:sp>
        <p:nvSpPr>
          <p:cNvPr id="115" name="Google Shape;115;p21"/>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private:</a:t>
            </a:r>
            <a:endParaRPr sz="1200">
              <a:solidFill>
                <a:srgbClr val="000000"/>
              </a:solidFill>
            </a:endParaRPr>
          </a:p>
          <a:p>
            <a:pPr indent="0" lvl="0" marL="0" rtl="0" algn="l">
              <a:spcBef>
                <a:spcPts val="0"/>
              </a:spcBef>
              <a:spcAft>
                <a:spcPts val="0"/>
              </a:spcAft>
              <a:buNone/>
            </a:pPr>
            <a:r>
              <a:rPr lang="en" sz="1200">
                <a:solidFill>
                  <a:srgbClr val="000000"/>
                </a:solidFill>
              </a:rPr>
              <a:t>	int pridat;</a:t>
            </a:r>
            <a:endParaRPr sz="1200">
              <a:solidFill>
                <a:srgbClr val="000000"/>
              </a:solidFill>
            </a:endParaRPr>
          </a:p>
          <a:p>
            <a:pPr indent="0" lvl="0" marL="0" rtl="0" algn="l">
              <a:spcBef>
                <a:spcPts val="0"/>
              </a:spcBef>
              <a:spcAft>
                <a:spcPts val="0"/>
              </a:spcAft>
              <a:buNone/>
            </a:pPr>
            <a:r>
              <a:rPr lang="en" sz="1200">
                <a:solidFill>
                  <a:srgbClr val="000000"/>
                </a:solidFill>
              </a:rPr>
              <a:t>	void pri_print()</a:t>
            </a:r>
            <a:endParaRPr sz="1200">
              <a:solidFill>
                <a:srgbClr val="000000"/>
              </a:solidFill>
            </a:endParaRPr>
          </a:p>
          <a:p>
            <a:pPr indent="0" lvl="0" marL="0" rtl="0" algn="l">
              <a:spcBef>
                <a:spcPts val="0"/>
              </a:spcBef>
              <a:spcAft>
                <a:spcPts val="0"/>
              </a:spcAft>
              <a:buNone/>
            </a:pPr>
            <a:r>
              <a:rPr lang="en" sz="1200">
                <a:solidFill>
                  <a:srgbClr val="000000"/>
                </a:solidFill>
              </a:rPr>
              <a:t>	{</a:t>
            </a:r>
            <a:endParaRPr sz="1200">
              <a:solidFill>
                <a:srgbClr val="000000"/>
              </a:solidFill>
            </a:endParaRPr>
          </a:p>
          <a:p>
            <a:pPr indent="0" lvl="0" marL="0" rtl="0" algn="l">
              <a:spcBef>
                <a:spcPts val="0"/>
              </a:spcBef>
              <a:spcAft>
                <a:spcPts val="0"/>
              </a:spcAft>
              <a:buNone/>
            </a:pPr>
            <a:r>
              <a:rPr lang="en" sz="1200">
                <a:solidFill>
                  <a:srgbClr val="000000"/>
                </a:solidFill>
              </a:rPr>
              <a:t>cout&lt;&lt;"A private print:"&lt;&lt;pridat&lt;&lt;"\n";</a:t>
            </a:r>
            <a:endParaRPr sz="1200">
              <a:solidFill>
                <a:srgbClr val="000000"/>
              </a:solidFill>
            </a:endParaRPr>
          </a:p>
          <a:p>
            <a:pPr indent="0" lvl="0" marL="0" rtl="0" algn="l">
              <a:spcBef>
                <a:spcPts val="0"/>
              </a:spcBef>
              <a:spcAft>
                <a:spcPts val="0"/>
              </a:spcAft>
              <a:buNone/>
            </a:pPr>
            <a:r>
              <a:rPr lang="en" sz="1200">
                <a:solidFill>
                  <a:srgbClr val="000000"/>
                </a:solidFill>
              </a:rPr>
              <a:t>	}</a:t>
            </a:r>
            <a:endParaRPr sz="1200">
              <a:solidFill>
                <a:srgbClr val="000000"/>
              </a:solidFill>
            </a:endParaRPr>
          </a:p>
          <a:p>
            <a:pPr indent="0" lvl="0" marL="0" rtl="0" algn="l">
              <a:spcBef>
                <a:spcPts val="0"/>
              </a:spcBef>
              <a:spcAft>
                <a:spcPts val="0"/>
              </a:spcAft>
              <a:buNone/>
            </a:pPr>
            <a:r>
              <a:rPr lang="en" sz="1200">
                <a:solidFill>
                  <a:srgbClr val="000000"/>
                </a:solidFill>
              </a:rPr>
              <a:t>};</a:t>
            </a:r>
            <a:endParaRPr sz="1200">
              <a:solidFill>
                <a:srgbClr val="000000"/>
              </a:solidFill>
            </a:endParaRPr>
          </a:p>
          <a:p>
            <a:pPr indent="0" lvl="0" marL="0" rtl="0" algn="l">
              <a:spcBef>
                <a:spcPts val="0"/>
              </a:spcBef>
              <a:spcAft>
                <a:spcPts val="0"/>
              </a:spcAft>
              <a:buNone/>
            </a:pPr>
            <a:r>
              <a:rPr lang="en" sz="1200">
                <a:solidFill>
                  <a:srgbClr val="000000"/>
                </a:solidFill>
              </a:rPr>
              <a:t>int main()</a:t>
            </a:r>
            <a:endParaRPr sz="1200">
              <a:solidFill>
                <a:srgbClr val="000000"/>
              </a:solidFill>
            </a:endParaRPr>
          </a:p>
          <a:p>
            <a:pPr indent="0" lvl="0" marL="0" rtl="0" algn="l">
              <a:spcBef>
                <a:spcPts val="0"/>
              </a:spcBef>
              <a:spcAft>
                <a:spcPts val="0"/>
              </a:spcAft>
              <a:buNone/>
            </a:pPr>
            <a:r>
              <a:rPr lang="en" sz="1200">
                <a:solidFill>
                  <a:srgbClr val="000000"/>
                </a:solidFill>
              </a:rPr>
              <a:t>{</a:t>
            </a:r>
            <a:endParaRPr sz="1200">
              <a:solidFill>
                <a:srgbClr val="000000"/>
              </a:solidFill>
            </a:endParaRPr>
          </a:p>
          <a:p>
            <a:pPr indent="0" lvl="0" marL="0" rtl="0" algn="l">
              <a:spcBef>
                <a:spcPts val="0"/>
              </a:spcBef>
              <a:spcAft>
                <a:spcPts val="0"/>
              </a:spcAft>
              <a:buNone/>
            </a:pPr>
            <a:r>
              <a:rPr lang="en" sz="1200">
                <a:solidFill>
                  <a:srgbClr val="000000"/>
                </a:solidFill>
              </a:rPr>
              <a:t>	base b;</a:t>
            </a:r>
            <a:endParaRPr sz="1200">
              <a:solidFill>
                <a:srgbClr val="000000"/>
              </a:solidFill>
            </a:endParaRPr>
          </a:p>
          <a:p>
            <a:pPr indent="0" lvl="0" marL="0" rtl="0" algn="l">
              <a:spcBef>
                <a:spcPts val="0"/>
              </a:spcBef>
              <a:spcAft>
                <a:spcPts val="0"/>
              </a:spcAft>
              <a:buNone/>
            </a:pPr>
            <a:r>
              <a:rPr lang="en" sz="1200">
                <a:solidFill>
                  <a:srgbClr val="000000"/>
                </a:solidFill>
              </a:rPr>
              <a:t>	cout&lt;&lt;b.pubdat&lt;&lt;endl;</a:t>
            </a:r>
            <a:endParaRPr sz="1200">
              <a:solidFill>
                <a:srgbClr val="000000"/>
              </a:solidFill>
            </a:endParaRPr>
          </a:p>
          <a:p>
            <a:pPr indent="0" lvl="0" marL="0" rtl="0" algn="l">
              <a:spcBef>
                <a:spcPts val="0"/>
              </a:spcBef>
              <a:spcAft>
                <a:spcPts val="0"/>
              </a:spcAft>
              <a:buNone/>
            </a:pPr>
            <a:r>
              <a:rPr lang="en" sz="1200">
                <a:solidFill>
                  <a:srgbClr val="000000"/>
                </a:solidFill>
              </a:rPr>
              <a:t>	b.pub_print();</a:t>
            </a:r>
            <a:endParaRPr sz="1200">
              <a:solidFill>
                <a:srgbClr val="000000"/>
              </a:solidFill>
            </a:endParaRPr>
          </a:p>
          <a:p>
            <a:pPr indent="0" lvl="0" marL="0" rtl="0" algn="l">
              <a:spcBef>
                <a:spcPts val="0"/>
              </a:spcBef>
              <a:spcAft>
                <a:spcPts val="0"/>
              </a:spcAft>
              <a:buNone/>
            </a:pPr>
            <a:r>
              <a:rPr lang="en" sz="1200">
                <a:solidFill>
                  <a:srgbClr val="000000"/>
                </a:solidFill>
              </a:rPr>
              <a:t>	//cout&lt;&lt;b.prodat&lt;&lt;endl;</a:t>
            </a:r>
            <a:endParaRPr sz="1200">
              <a:solidFill>
                <a:srgbClr val="000000"/>
              </a:solidFill>
            </a:endParaRPr>
          </a:p>
          <a:p>
            <a:pPr indent="0" lvl="0" marL="0" rtl="0" algn="l">
              <a:spcBef>
                <a:spcPts val="0"/>
              </a:spcBef>
              <a:spcAft>
                <a:spcPts val="0"/>
              </a:spcAft>
              <a:buNone/>
            </a:pPr>
            <a:r>
              <a:rPr lang="en" sz="1200">
                <a:solidFill>
                  <a:srgbClr val="000000"/>
                </a:solidFill>
              </a:rPr>
              <a:t>	///b.pro_print();</a:t>
            </a:r>
            <a:endParaRPr sz="1200">
              <a:solidFill>
                <a:srgbClr val="000000"/>
              </a:solidFill>
            </a:endParaRPr>
          </a:p>
          <a:p>
            <a:pPr indent="0" lvl="0" marL="0" rtl="0" algn="l">
              <a:spcBef>
                <a:spcPts val="0"/>
              </a:spcBef>
              <a:spcAft>
                <a:spcPts val="0"/>
              </a:spcAft>
              <a:buNone/>
            </a:pPr>
            <a:r>
              <a:rPr lang="en" sz="1200">
                <a:solidFill>
                  <a:srgbClr val="000000"/>
                </a:solidFill>
              </a:rPr>
              <a:t>	//cout&lt;&lt;b.pridat&lt;&lt;endl;</a:t>
            </a:r>
            <a:endParaRPr sz="1200">
              <a:solidFill>
                <a:srgbClr val="000000"/>
              </a:solidFill>
            </a:endParaRPr>
          </a:p>
          <a:p>
            <a:pPr indent="0" lvl="0" marL="0" rtl="0" algn="l">
              <a:spcBef>
                <a:spcPts val="0"/>
              </a:spcBef>
              <a:spcAft>
                <a:spcPts val="0"/>
              </a:spcAft>
              <a:buNone/>
            </a:pPr>
            <a:r>
              <a:rPr lang="en" sz="1200">
                <a:solidFill>
                  <a:srgbClr val="000000"/>
                </a:solidFill>
              </a:rPr>
              <a:t>	//b.pri_print();</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lang="en" sz="1200">
                <a:solidFill>
                  <a:srgbClr val="000000"/>
                </a:solidFill>
              </a:rPr>
              <a:t>}</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