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8" roundtripDataSignature="AMtx7mhn4EfAbIAZ0JbdQg2qV/3zvo77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6D453E-0E56-4792-A3DE-C2607F527955}">
  <a:tblStyle styleId="{A46D453E-0E56-4792-A3DE-C2607F52795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8" Type="http://customschemas.google.com/relationships/presentationmetadata" Target="meta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266241bd2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266241b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266241bd2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266241b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266241bd2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266241bd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Richard Pashko</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6266241bd2_0_82"/>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Testing #3</a:t>
            </a:r>
            <a:endParaRPr/>
          </a:p>
        </p:txBody>
      </p:sp>
      <p:sp>
        <p:nvSpPr>
          <p:cNvPr id="219" name="Google Shape;219;g36266241bd2_0_82"/>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a:latin typeface="Arial"/>
                <a:ea typeface="Arial"/>
                <a:cs typeface="Arial"/>
                <a:sym typeface="Arial"/>
              </a:rPr>
              <a:t>Test 3 - </a:t>
            </a:r>
            <a:r>
              <a:rPr b="1" i="1" lang="en-US">
                <a:latin typeface="Arial"/>
                <a:ea typeface="Arial"/>
                <a:cs typeface="Arial"/>
                <a:sym typeface="Arial"/>
              </a:rPr>
              <a:t>Does adding multiple elements behave correctly?</a:t>
            </a:r>
            <a:endParaRPr b="1" i="1">
              <a:latin typeface="Arial"/>
              <a:ea typeface="Arial"/>
              <a:cs typeface="Arial"/>
              <a:sym typeface="Arial"/>
            </a:endParaRPr>
          </a:p>
          <a:p>
            <a:pPr indent="0" lvl="0" marL="0" rtl="0" algn="l">
              <a:lnSpc>
                <a:spcPct val="115000"/>
              </a:lnSpc>
              <a:spcBef>
                <a:spcPts val="1200"/>
              </a:spcBef>
              <a:spcAft>
                <a:spcPts val="1200"/>
              </a:spcAft>
              <a:buNone/>
            </a:pPr>
            <a:r>
              <a:rPr b="1" lang="en-US" sz="2000">
                <a:latin typeface="Arial"/>
                <a:ea typeface="Arial"/>
                <a:cs typeface="Arial"/>
                <a:sym typeface="Arial"/>
              </a:rPr>
              <a:t>Type:</a:t>
            </a:r>
            <a:r>
              <a:rPr lang="en-US" sz="2000">
                <a:latin typeface="Arial"/>
                <a:ea typeface="Arial"/>
                <a:cs typeface="Arial"/>
                <a:sym typeface="Arial"/>
              </a:rPr>
              <a:t> Positive Test</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Description:</a:t>
            </a:r>
            <a:r>
              <a:rPr lang="en-US" sz="2000">
                <a:latin typeface="Arial"/>
                <a:ea typeface="Arial"/>
                <a:cs typeface="Arial"/>
                <a:sym typeface="Arial"/>
              </a:rPr>
              <a:t> Adds five elements and verifies the final size.</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Expected Result:</a:t>
            </a:r>
            <a:r>
              <a:rPr lang="en-US" sz="2000">
                <a:latin typeface="Arial"/>
                <a:ea typeface="Arial"/>
                <a:cs typeface="Arial"/>
                <a:sym typeface="Arial"/>
              </a:rPr>
              <a:t> Pass - collection size becomes 5.</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Actual Result:</a:t>
            </a:r>
            <a:r>
              <a:rPr lang="en-US" sz="2000">
                <a:latin typeface="Arial"/>
                <a:ea typeface="Arial"/>
                <a:cs typeface="Arial"/>
                <a:sym typeface="Arial"/>
              </a:rPr>
              <a:t> Pass - collection size = 5.</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6266241bd2_0_88"/>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 #4</a:t>
            </a:r>
            <a:endParaRPr/>
          </a:p>
        </p:txBody>
      </p:sp>
      <p:sp>
        <p:nvSpPr>
          <p:cNvPr id="225" name="Google Shape;225;g36266241bd2_0_88"/>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a:latin typeface="Arial"/>
                <a:ea typeface="Arial"/>
                <a:cs typeface="Arial"/>
                <a:sym typeface="Arial"/>
              </a:rPr>
              <a:t>Test 4 - </a:t>
            </a:r>
            <a:r>
              <a:rPr b="1" i="1" lang="en-US">
                <a:latin typeface="Arial"/>
                <a:ea typeface="Arial"/>
                <a:cs typeface="Arial"/>
                <a:sym typeface="Arial"/>
              </a:rPr>
              <a:t>Does resizing decrease collection size safely?</a:t>
            </a:r>
            <a:endParaRPr b="1" i="1">
              <a:latin typeface="Arial"/>
              <a:ea typeface="Arial"/>
              <a:cs typeface="Arial"/>
              <a:sym typeface="Arial"/>
            </a:endParaRPr>
          </a:p>
          <a:p>
            <a:pPr indent="0" lvl="0" marL="0" rtl="0" algn="l">
              <a:lnSpc>
                <a:spcPct val="115000"/>
              </a:lnSpc>
              <a:spcBef>
                <a:spcPts val="1200"/>
              </a:spcBef>
              <a:spcAft>
                <a:spcPts val="1200"/>
              </a:spcAft>
              <a:buNone/>
            </a:pPr>
            <a:r>
              <a:rPr b="1" lang="en-US" sz="2000">
                <a:latin typeface="Arial"/>
                <a:ea typeface="Arial"/>
                <a:cs typeface="Arial"/>
                <a:sym typeface="Arial"/>
              </a:rPr>
              <a:t>Type:</a:t>
            </a:r>
            <a:r>
              <a:rPr lang="en-US" sz="2000">
                <a:latin typeface="Arial"/>
                <a:ea typeface="Arial"/>
                <a:cs typeface="Arial"/>
                <a:sym typeface="Arial"/>
              </a:rPr>
              <a:t> Positive Test</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Description:</a:t>
            </a:r>
            <a:r>
              <a:rPr lang="en-US" sz="2000">
                <a:latin typeface="Arial"/>
                <a:ea typeface="Arial"/>
                <a:cs typeface="Arial"/>
                <a:sym typeface="Arial"/>
              </a:rPr>
              <a:t> Resize collection down and verify reduced size.</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Expected Result:</a:t>
            </a:r>
            <a:r>
              <a:rPr lang="en-US" sz="2000">
                <a:latin typeface="Arial"/>
                <a:ea typeface="Arial"/>
                <a:cs typeface="Arial"/>
                <a:sym typeface="Arial"/>
              </a:rPr>
              <a:t> Pass - collection size reduces correctly.</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Actual Result:</a:t>
            </a:r>
            <a:r>
              <a:rPr lang="en-US" sz="2000">
                <a:latin typeface="Arial"/>
                <a:ea typeface="Arial"/>
                <a:cs typeface="Arial"/>
                <a:sym typeface="Arial"/>
              </a:rPr>
              <a:t> Pass - collection size = expected value after resize.</a:t>
            </a:r>
            <a:endParaRPr sz="3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1" name="Google Shape;231;p9"/>
          <p:cNvPicPr preferRelativeResize="0"/>
          <p:nvPr>
            <p:ph idx="1" type="body"/>
          </p:nvPr>
        </p:nvPicPr>
        <p:blipFill rotWithShape="1">
          <a:blip r:embed="rId3">
            <a:alphaModFix/>
          </a:blip>
          <a:srcRect b="0" l="0" r="0" t="0"/>
          <a:stretch/>
        </p:blipFill>
        <p:spPr>
          <a:xfrm>
            <a:off x="2127250" y="2199481"/>
            <a:ext cx="7937400" cy="4013100"/>
          </a:xfrm>
          <a:prstGeom prst="rect">
            <a:avLst/>
          </a:prstGeom>
          <a:noFill/>
          <a:ln>
            <a:noFill/>
          </a:ln>
        </p:spPr>
      </p:pic>
      <p:pic>
        <p:nvPicPr>
          <p:cNvPr descr="Green Pace logo" id="232" name="Google Shape;232;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38" name="Google Shape;238;p1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1200"/>
              </a:spcBef>
              <a:spcAft>
                <a:spcPts val="1200"/>
              </a:spcAft>
              <a:buNone/>
            </a:pPr>
            <a:r>
              <a:rPr lang="en-US" sz="2000"/>
              <a:t>The DevSecOps pipeline ensures security is integrated into every stage of development and operations. During pre-production, tools like Cppcheck, Clang-Tidy, SonarQube, Fortify, and Valgrind perform static analysis, code quality checks, and memory safety validation to catch vulnerabilities early in the build and testing phases. As applications move into production, SIEM tools monitor system logs, analyze security events, and generate real-time alerts to detect intrusions and abnormal activity. This layered approach ensures vulnerabilities are identified early while maintaining continuous protection and quick response once the system is live.</a:t>
            </a:r>
            <a:endParaRPr sz="2000"/>
          </a:p>
        </p:txBody>
      </p:sp>
      <p:pic>
        <p:nvPicPr>
          <p:cNvPr descr="Green Pace logo" id="239" name="Google Shape;239;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45" name="Google Shape;245;p1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sz="2000"/>
              <a:t>The problems addressed by this policy include coding vulnerabilities such as SQL injection, buffer overflows, memory leaks, and unsafe input handling that could lead to system compromise or data breaches. The solution is implementing secure coding standards, automated static code analysis, encryption policies, and strong authentication controls throughout the DevSecOps pipeline. Acting now reduces the risk of future breaches, protects sensitive data, and ensures compliance, while delaying implementation increases exposure to attacks and potential financial or reputational damage. The strategy may lack full coverage in runtime encryption and continuous threat modeling. Risks of using this strategy include initial resource investment and possible development delays as developers adopt new practices. Next steps should include adding fuzz testing, enhancing runtime protection, and providing ongoing security training to further strengthen defenses.</a:t>
            </a:r>
            <a:endParaRPr/>
          </a:p>
        </p:txBody>
      </p:sp>
      <p:pic>
        <p:nvPicPr>
          <p:cNvPr descr="Green Pace logo" id="246" name="Google Shape;246;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52" name="Google Shape;252;p12"/>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800"/>
              <a:t>After much searching at the request to find gaps within the security policy, I could not do so. From my perspective as a </a:t>
            </a:r>
            <a:r>
              <a:rPr lang="en-US" sz="1800"/>
              <a:t>professional</a:t>
            </a:r>
            <a:r>
              <a:rPr lang="en-US" sz="1800"/>
              <a:t> in this field, I constitute this security policy as having a firm and strong foundation. As long as our Software Develop</a:t>
            </a:r>
            <a:r>
              <a:rPr lang="en-US" sz="1800"/>
              <a:t>ers confirm to the contents of this security policy, our security will be ironclad. </a:t>
            </a:r>
            <a:endParaRPr sz="1400"/>
          </a:p>
        </p:txBody>
      </p:sp>
      <p:pic>
        <p:nvPicPr>
          <p:cNvPr descr="Green Pace logo" id="253" name="Google Shape;253;p1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9" name="Google Shape;259;p1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139700" rtl="0" algn="ctr">
              <a:lnSpc>
                <a:spcPct val="90000"/>
              </a:lnSpc>
              <a:spcBef>
                <a:spcPts val="1000"/>
              </a:spcBef>
              <a:spcAft>
                <a:spcPts val="0"/>
              </a:spcAft>
              <a:buClr>
                <a:schemeClr val="lt1"/>
              </a:buClr>
              <a:buSzPts val="2200"/>
              <a:buNone/>
            </a:pPr>
            <a:r>
              <a:rPr lang="en-US">
                <a:latin typeface="Arial"/>
                <a:ea typeface="Arial"/>
                <a:cs typeface="Arial"/>
                <a:sym typeface="Arial"/>
              </a:rPr>
              <a:t>Although the foundation of these security standards provide a firm foundation to any sort of program development, it can be further reinforced with additional standards such as API design, secure configuration management, and fuzz testing for input validation. Implementing formal threat modeling standards during the design phase and adopting standards for secrets management (such as vaulting encryption keys and credentials) would further strengthen security and minimize risks.</a:t>
            </a:r>
            <a:endParaRPr sz="3300"/>
          </a:p>
        </p:txBody>
      </p:sp>
      <p:pic>
        <p:nvPicPr>
          <p:cNvPr descr="Green Pace logo" id="260" name="Google Shape;260;p1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66" name="Google Shape;266;p1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US"/>
              <a:t>All information in this presentation came from my personal knowledge as a respected, dignified, and experienced </a:t>
            </a:r>
            <a:r>
              <a:rPr lang="en-US"/>
              <a:t>professional</a:t>
            </a:r>
            <a:r>
              <a:rPr lang="en-US"/>
              <a:t> expert in this technological career field. I hope that this presentation has persuaded you that implementing my security </a:t>
            </a:r>
            <a:r>
              <a:rPr lang="en-US"/>
              <a:t>policy</a:t>
            </a:r>
            <a:r>
              <a:rPr lang="en-US"/>
              <a:t> corporation-wide will optimally reflect on development performance, preventing both current and future problems, mistakes, and worries customers and stockholders will have in </a:t>
            </a:r>
            <a:r>
              <a:rPr lang="en-US"/>
              <a:t>relevance</a:t>
            </a:r>
            <a:r>
              <a:rPr lang="en-US"/>
              <a:t> to our work.</a:t>
            </a:r>
            <a:endParaRPr/>
          </a:p>
        </p:txBody>
      </p:sp>
      <p:pic>
        <p:nvPicPr>
          <p:cNvPr descr="Green Pace logo" id="267" name="Google Shape;267;p1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1790700" y="218848"/>
            <a:ext cx="8610600" cy="129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p:nvPr>
            <p:ph idx="1" type="body"/>
          </p:nvPr>
        </p:nvSpPr>
        <p:spPr>
          <a:xfrm>
            <a:off x="685800" y="1511849"/>
            <a:ext cx="10820400" cy="4452300"/>
          </a:xfrm>
          <a:prstGeom prst="rect">
            <a:avLst/>
          </a:prstGeom>
          <a:noFill/>
          <a:ln>
            <a:noFill/>
          </a:ln>
        </p:spPr>
        <p:txBody>
          <a:bodyPr anchorCtr="0" anchor="t" bIns="45700" lIns="91425" spcFirstLastPara="1" rIns="91425" wrap="square" tIns="45700">
            <a:normAutofit/>
          </a:bodyPr>
          <a:lstStyle/>
          <a:p>
            <a:pPr indent="0" lvl="0" marL="685800" rtl="0" algn="ctr">
              <a:lnSpc>
                <a:spcPct val="90000"/>
              </a:lnSpc>
              <a:spcBef>
                <a:spcPts val="0"/>
              </a:spcBef>
              <a:spcAft>
                <a:spcPts val="0"/>
              </a:spcAft>
              <a:buSzPts val="1800"/>
              <a:buNone/>
            </a:pPr>
            <a:r>
              <a:rPr lang="en-US"/>
              <a:t>My newly created security policy is a collection of 10 C/C++ secure coding standards, with example applications of the 10 core security principles such as </a:t>
            </a:r>
            <a:r>
              <a:rPr lang="en-US"/>
              <a:t>least privilege, defense in depth, and fail securely. They also contain encryption policies for data at rest, in flight, and in use with Triple A controls and suggested automated static code analysis using tools like Cppcheck, Clang-Tidy, SonarQube, Fortify, and Valgrind. Lastly, it contains detailed audit and management policies to track user actions, access changes, and system modifications.</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3"/>
          <p:cNvPicPr preferRelativeResize="0"/>
          <p:nvPr/>
        </p:nvPicPr>
        <p:blipFill rotWithShape="1">
          <a:blip r:embed="rId3">
            <a:alphaModFix/>
          </a:blip>
          <a:srcRect b="0" l="0" r="0" t="0"/>
          <a:stretch/>
        </p:blipFill>
        <p:spPr>
          <a:xfrm>
            <a:off x="3845888" y="4241500"/>
            <a:ext cx="4500224" cy="2348251"/>
          </a:xfrm>
          <a:prstGeom prst="rect">
            <a:avLst/>
          </a:prstGeom>
          <a:noFill/>
          <a:ln>
            <a:noFill/>
          </a:ln>
        </p:spPr>
      </p:pic>
      <p:pic>
        <p:nvPicPr>
          <p:cNvPr descr="Green Pace logo" id="154" name="Google Shape;154;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p:nvPr>
            <p:ph idx="1" type="body"/>
          </p:nvPr>
        </p:nvSpPr>
        <p:spPr>
          <a:xfrm>
            <a:off x="418600" y="1429275"/>
            <a:ext cx="3437100" cy="4908900"/>
          </a:xfrm>
          <a:prstGeom prst="rect">
            <a:avLst/>
          </a:prstGeom>
          <a:noFill/>
          <a:ln>
            <a:noFill/>
          </a:ln>
        </p:spPr>
        <p:txBody>
          <a:bodyPr anchorCtr="0" anchor="t" bIns="45700" lIns="91425" spcFirstLastPara="1" rIns="91425" wrap="square" tIns="45700">
            <a:normAutofit lnSpcReduction="10000"/>
          </a:bodyPr>
          <a:lstStyle/>
          <a:p>
            <a:pPr indent="0" lvl="0" marL="228600" rtl="0" algn="ctr">
              <a:lnSpc>
                <a:spcPct val="107916"/>
              </a:lnSpc>
              <a:spcBef>
                <a:spcPts val="0"/>
              </a:spcBef>
              <a:spcAft>
                <a:spcPts val="0"/>
              </a:spcAft>
              <a:buSzPts val="1800"/>
              <a:buNone/>
            </a:pPr>
            <a:r>
              <a:rPr lang="en-US" sz="1700">
                <a:solidFill>
                  <a:srgbClr val="FFFFFF"/>
                </a:solidFill>
              </a:rPr>
              <a:t>This is the threat security matrix, displaying the risk of errors </a:t>
            </a:r>
            <a:r>
              <a:rPr lang="en-US" sz="1700">
                <a:solidFill>
                  <a:srgbClr val="FFFFFF"/>
                </a:solidFill>
              </a:rPr>
              <a:t>amongst</a:t>
            </a:r>
            <a:r>
              <a:rPr lang="en-US" sz="1700">
                <a:solidFill>
                  <a:srgbClr val="FFFFFF"/>
                </a:solidFill>
              </a:rPr>
              <a:t> each of the 10 coding standards. As we can see, not all errors amongst the coding standards are likely to occur. However, the priority of all but the 6th and 7th are without exception rated High and above. Mistakes amongst the prioritised coding standards can lead to considerable damage to the company and any software we create. </a:t>
            </a:r>
            <a:endParaRPr sz="1700">
              <a:solidFill>
                <a:srgbClr val="FFFFFF"/>
              </a:solidFill>
            </a:endParaRPr>
          </a:p>
          <a:p>
            <a:pPr indent="0" lvl="0" marL="228600" rtl="0" algn="l">
              <a:lnSpc>
                <a:spcPct val="107916"/>
              </a:lnSpc>
              <a:spcBef>
                <a:spcPts val="0"/>
              </a:spcBef>
              <a:spcAft>
                <a:spcPts val="0"/>
              </a:spcAft>
              <a:buSzPts val="1800"/>
              <a:buNone/>
            </a:pPr>
            <a:r>
              <a:t/>
            </a:r>
            <a:endParaRPr sz="1200">
              <a:solidFill>
                <a:srgbClr val="FFFFFF"/>
              </a:solidFill>
            </a:endParaRPr>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4"/>
          <p:cNvGraphicFramePr/>
          <p:nvPr/>
        </p:nvGraphicFramePr>
        <p:xfrm>
          <a:off x="4278850" y="1901800"/>
          <a:ext cx="3000000" cy="3000000"/>
        </p:xfrm>
        <a:graphic>
          <a:graphicData uri="http://schemas.openxmlformats.org/drawingml/2006/table">
            <a:tbl>
              <a:tblPr firstCol="1" firstRow="1">
                <a:noFill/>
                <a:tableStyleId>{A46D453E-0E56-4792-A3DE-C2607F527955}</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Likely</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Unsafe Data Values (STD-002-CPP)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String Handling Errors (STD-003-CPP)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SQL Injection (STD-004-CPP)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Buffer Overflow (STD-005-CPP)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Unsafe Casting (STD-010-CPP)</a:t>
                      </a:r>
                      <a:endParaRPr sz="12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Priority</a:t>
                      </a:r>
                      <a:endParaRPr sz="1400" u="none" cap="none" strike="noStrike">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Uninitialized Variables (STD-001-CPP)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Unsafe Data Values (STD-002-CPP)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String Handling Errors (STD-003-CPP)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SQL Injection (STD-004-CPP)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Buffer Overflow (STD-005-CPP)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Misuse of Smart Pointers (STD-008-CPP)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RAII Misuse (STD-009-CPP)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Unsafe Casting (STD-010-CPP)</a:t>
                      </a:r>
                      <a:endParaRPr sz="12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Low priority</a:t>
                      </a:r>
                      <a:endParaRPr sz="1400" u="none" cap="none" strike="noStrike">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Unsafe Assertions (STD-006-CPP)</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Improper Exception Handling (STD-007-CPP)</a:t>
                      </a:r>
                      <a:endParaRPr sz="3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Unlikely</a:t>
                      </a:r>
                      <a:endParaRPr sz="14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Uninitialized Variables (STD-001-CPP)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Unsafe Assertions (STD-006-CPP)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Improper Exception Handling (STD-007-CPP)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Misuse of Smart Pointers (STD-008-CPP)</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RAII Misuse (STD-009-CPP)</a:t>
                      </a:r>
                      <a:endParaRPr sz="12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4"/>
          <p:cNvPicPr preferRelativeResize="0"/>
          <p:nvPr/>
        </p:nvPicPr>
        <p:blipFill rotWithShape="1">
          <a:blip r:embed="rId3">
            <a:alphaModFix/>
          </a:blip>
          <a:srcRect b="0" l="0" r="0" t="0"/>
          <a:stretch/>
        </p:blipFill>
        <p:spPr>
          <a:xfrm>
            <a:off x="-1" y="5708776"/>
            <a:ext cx="886603" cy="11492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8272275" y="155850"/>
            <a:ext cx="3698400" cy="12915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p:nvPr>
            <p:ph idx="1" type="body"/>
          </p:nvPr>
        </p:nvSpPr>
        <p:spPr>
          <a:xfrm>
            <a:off x="137150" y="2367450"/>
            <a:ext cx="2850000" cy="21375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None/>
            </a:pPr>
            <a:r>
              <a:rPr b="1" lang="en-US" sz="1600"/>
              <a:t>Defense in Depth</a:t>
            </a:r>
            <a:r>
              <a:rPr lang="en-US" sz="1600"/>
              <a:t> </a:t>
            </a:r>
            <a:br>
              <a:rPr lang="en-US" sz="1600"/>
            </a:br>
            <a:br>
              <a:rPr lang="en-US" sz="1600"/>
            </a:br>
            <a:r>
              <a:rPr lang="en-US" sz="1600"/>
              <a:t>Applies to: </a:t>
            </a:r>
            <a:endParaRPr sz="1600"/>
          </a:p>
          <a:p>
            <a:pPr indent="0" lvl="0" marL="0" rtl="0" algn="ctr">
              <a:lnSpc>
                <a:spcPct val="90000"/>
              </a:lnSpc>
              <a:spcBef>
                <a:spcPts val="0"/>
              </a:spcBef>
              <a:spcAft>
                <a:spcPts val="0"/>
              </a:spcAft>
              <a:buNone/>
            </a:pPr>
            <a:r>
              <a:t/>
            </a:r>
            <a:endParaRPr sz="1600"/>
          </a:p>
          <a:p>
            <a:pPr indent="-342900" lvl="0" marL="457200" rtl="0" algn="l">
              <a:lnSpc>
                <a:spcPct val="90000"/>
              </a:lnSpc>
              <a:spcBef>
                <a:spcPts val="0"/>
              </a:spcBef>
              <a:spcAft>
                <a:spcPts val="0"/>
              </a:spcAft>
              <a:buSzPts val="1800"/>
              <a:buChar char="•"/>
            </a:pPr>
            <a:r>
              <a:rPr lang="en-US" sz="1100"/>
              <a:t>STD-002-CPP (Data Value Validation)</a:t>
            </a:r>
            <a:endParaRPr sz="1100"/>
          </a:p>
          <a:p>
            <a:pPr indent="-342900" lvl="0" marL="457200" rtl="0" algn="l">
              <a:lnSpc>
                <a:spcPct val="90000"/>
              </a:lnSpc>
              <a:spcBef>
                <a:spcPts val="0"/>
              </a:spcBef>
              <a:spcAft>
                <a:spcPts val="0"/>
              </a:spcAft>
              <a:buSzPts val="1800"/>
              <a:buChar char="•"/>
            </a:pPr>
            <a:r>
              <a:rPr lang="en-US" sz="1100"/>
              <a:t>STD-005-CPP (Memory Protection)</a:t>
            </a:r>
            <a:endParaRPr sz="1100"/>
          </a:p>
          <a:p>
            <a:pPr indent="-342900" lvl="0" marL="457200" rtl="0" algn="l">
              <a:lnSpc>
                <a:spcPct val="90000"/>
              </a:lnSpc>
              <a:spcBef>
                <a:spcPts val="0"/>
              </a:spcBef>
              <a:spcAft>
                <a:spcPts val="0"/>
              </a:spcAft>
              <a:buSzPts val="1800"/>
              <a:buChar char="•"/>
            </a:pPr>
            <a:r>
              <a:rPr lang="en-US" sz="1100"/>
              <a:t>STD-008-CPP (Smart Pointer Usage)</a:t>
            </a:r>
            <a:endParaRPr sz="1100"/>
          </a:p>
          <a:p>
            <a:pPr indent="-342900" lvl="0" marL="457200" rtl="0" algn="l">
              <a:lnSpc>
                <a:spcPct val="90000"/>
              </a:lnSpc>
              <a:spcBef>
                <a:spcPts val="0"/>
              </a:spcBef>
              <a:spcAft>
                <a:spcPts val="0"/>
              </a:spcAft>
              <a:buSzPts val="1800"/>
              <a:buChar char="•"/>
            </a:pPr>
            <a:r>
              <a:rPr lang="en-US" sz="1100"/>
              <a:t>STD-009-CPP (RAII)</a:t>
            </a:r>
            <a:endParaRPr sz="1100"/>
          </a:p>
        </p:txBody>
      </p:sp>
      <p:pic>
        <p:nvPicPr>
          <p:cNvPr descr="Green Pace logo" id="169" name="Google Shape;169;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0" name="Google Shape;170;p5"/>
          <p:cNvSpPr txBox="1"/>
          <p:nvPr/>
        </p:nvSpPr>
        <p:spPr>
          <a:xfrm>
            <a:off x="137150" y="155850"/>
            <a:ext cx="2850000" cy="221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Minimize Attack Surface Area</a:t>
            </a:r>
            <a:br>
              <a:rPr b="1" lang="en-US" sz="1600">
                <a:solidFill>
                  <a:schemeClr val="lt1"/>
                </a:solidFill>
                <a:latin typeface="Century Gothic"/>
                <a:ea typeface="Century Gothic"/>
                <a:cs typeface="Century Gothic"/>
                <a:sym typeface="Century Gothic"/>
              </a:rPr>
            </a:br>
            <a:endParaRPr sz="1600">
              <a:solidFill>
                <a:schemeClr val="l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Applies to:</a:t>
            </a:r>
            <a:endParaRPr sz="1600">
              <a:solidFill>
                <a:schemeClr val="l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t/>
            </a:r>
            <a:endParaRPr sz="16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STD-003-CPP (String Correctness)</a:t>
            </a:r>
            <a:endParaRPr sz="11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STD-004-CPP (SQL Injection Protection)</a:t>
            </a:r>
            <a:endParaRPr sz="11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STD-005-CPP (Memory Protection)</a:t>
            </a:r>
            <a:endParaRPr sz="1800">
              <a:solidFill>
                <a:schemeClr val="lt1"/>
              </a:solidFill>
              <a:latin typeface="Century Gothic"/>
              <a:ea typeface="Century Gothic"/>
              <a:cs typeface="Century Gothic"/>
              <a:sym typeface="Century Gothic"/>
            </a:endParaRPr>
          </a:p>
        </p:txBody>
      </p:sp>
      <p:sp>
        <p:nvSpPr>
          <p:cNvPr id="171" name="Google Shape;171;p5"/>
          <p:cNvSpPr txBox="1"/>
          <p:nvPr/>
        </p:nvSpPr>
        <p:spPr>
          <a:xfrm>
            <a:off x="2987150" y="155850"/>
            <a:ext cx="2683200" cy="221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Establish Secure Defaults</a:t>
            </a:r>
            <a:br>
              <a:rPr b="1" lang="en-US" sz="1600">
                <a:solidFill>
                  <a:schemeClr val="lt1"/>
                </a:solidFill>
                <a:latin typeface="Century Gothic"/>
                <a:ea typeface="Century Gothic"/>
                <a:cs typeface="Century Gothic"/>
                <a:sym typeface="Century Gothic"/>
              </a:rPr>
            </a:br>
            <a:endParaRPr b="1" sz="1600">
              <a:solidFill>
                <a:schemeClr val="l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Applies to: </a:t>
            </a:r>
            <a:endParaRPr sz="1600">
              <a:solidFill>
                <a:schemeClr val="l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t/>
            </a:r>
            <a:endParaRPr sz="16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STD-001-CPP (Data Type Validation)</a:t>
            </a:r>
            <a:endParaRPr sz="11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STD-002-CPP (Data Value Validation)</a:t>
            </a:r>
            <a:endParaRPr sz="1100">
              <a:solidFill>
                <a:schemeClr val="lt1"/>
              </a:solidFill>
              <a:latin typeface="Century Gothic"/>
              <a:ea typeface="Century Gothic"/>
              <a:cs typeface="Century Gothic"/>
              <a:sym typeface="Century Gothic"/>
            </a:endParaRPr>
          </a:p>
          <a:p>
            <a:pPr indent="-317500" lvl="0" marL="457200" rtl="0" algn="l">
              <a:lnSpc>
                <a:spcPct val="90000"/>
              </a:lnSpc>
              <a:spcBef>
                <a:spcPts val="0"/>
              </a:spcBef>
              <a:spcAft>
                <a:spcPts val="0"/>
              </a:spcAft>
              <a:buClr>
                <a:schemeClr val="lt1"/>
              </a:buClr>
              <a:buSzPts val="1400"/>
              <a:buFont typeface="Century Gothic"/>
              <a:buChar char="●"/>
            </a:pPr>
            <a:r>
              <a:rPr lang="en-US" sz="1100">
                <a:solidFill>
                  <a:schemeClr val="lt1"/>
                </a:solidFill>
                <a:latin typeface="Century Gothic"/>
                <a:ea typeface="Century Gothic"/>
                <a:cs typeface="Century Gothic"/>
                <a:sym typeface="Century Gothic"/>
              </a:rPr>
              <a:t>STD-008-CPP (Smart Pointer Usage)</a:t>
            </a:r>
            <a:endParaRPr sz="1800">
              <a:solidFill>
                <a:schemeClr val="lt1"/>
              </a:solidFill>
              <a:latin typeface="Century Gothic"/>
              <a:ea typeface="Century Gothic"/>
              <a:cs typeface="Century Gothic"/>
              <a:sym typeface="Century Gothic"/>
            </a:endParaRPr>
          </a:p>
        </p:txBody>
      </p:sp>
      <p:sp>
        <p:nvSpPr>
          <p:cNvPr id="172" name="Google Shape;172;p5"/>
          <p:cNvSpPr txBox="1"/>
          <p:nvPr/>
        </p:nvSpPr>
        <p:spPr>
          <a:xfrm>
            <a:off x="5837150" y="155850"/>
            <a:ext cx="2601900" cy="22116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US" sz="1600">
                <a:solidFill>
                  <a:schemeClr val="lt1"/>
                </a:solidFill>
                <a:latin typeface="Century Gothic"/>
                <a:ea typeface="Century Gothic"/>
                <a:cs typeface="Century Gothic"/>
                <a:sym typeface="Century Gothic"/>
              </a:rPr>
              <a:t>Principle of Least Privilege</a:t>
            </a:r>
            <a:br>
              <a:rPr b="1" lang="en-US" sz="1600">
                <a:solidFill>
                  <a:schemeClr val="lt1"/>
                </a:solidFill>
                <a:latin typeface="Century Gothic"/>
                <a:ea typeface="Century Gothic"/>
                <a:cs typeface="Century Gothic"/>
                <a:sym typeface="Century Gothic"/>
              </a:rPr>
            </a:br>
            <a:endParaRPr sz="1600">
              <a:solidFill>
                <a:schemeClr val="lt1"/>
              </a:solidFill>
              <a:latin typeface="Century Gothic"/>
              <a:ea typeface="Century Gothic"/>
              <a:cs typeface="Century Gothic"/>
              <a:sym typeface="Century Gothic"/>
            </a:endParaRPr>
          </a:p>
          <a:p>
            <a:pPr indent="0" lvl="0" marL="0" rtl="0" algn="ctr">
              <a:lnSpc>
                <a:spcPct val="90000"/>
              </a:lnSpc>
              <a:spcBef>
                <a:spcPts val="0"/>
              </a:spcBef>
              <a:spcAft>
                <a:spcPts val="0"/>
              </a:spcAft>
              <a:buNone/>
            </a:pPr>
            <a:r>
              <a:rPr lang="en-US" sz="1600">
                <a:solidFill>
                  <a:schemeClr val="lt1"/>
                </a:solidFill>
                <a:latin typeface="Century Gothic"/>
                <a:ea typeface="Century Gothic"/>
                <a:cs typeface="Century Gothic"/>
                <a:sym typeface="Century Gothic"/>
              </a:rPr>
              <a:t>Applies to: </a:t>
            </a:r>
            <a:endParaRPr sz="1600">
              <a:solidFill>
                <a:schemeClr val="lt1"/>
              </a:solidFill>
              <a:latin typeface="Century Gothic"/>
              <a:ea typeface="Century Gothic"/>
              <a:cs typeface="Century Gothic"/>
              <a:sym typeface="Century Gothic"/>
            </a:endParaRPr>
          </a:p>
          <a:p>
            <a:pPr indent="0" lvl="0" marL="0" rtl="0" algn="l">
              <a:lnSpc>
                <a:spcPct val="90000"/>
              </a:lnSpc>
              <a:spcBef>
                <a:spcPts val="0"/>
              </a:spcBef>
              <a:spcAft>
                <a:spcPts val="0"/>
              </a:spcAft>
              <a:buNone/>
            </a:pPr>
            <a:r>
              <a:t/>
            </a:r>
            <a:endParaRPr sz="1600">
              <a:solidFill>
                <a:schemeClr val="lt1"/>
              </a:solidFill>
              <a:latin typeface="Century Gothic"/>
              <a:ea typeface="Century Gothic"/>
              <a:cs typeface="Century Gothic"/>
              <a:sym typeface="Century Gothic"/>
            </a:endParaRPr>
          </a:p>
          <a:p>
            <a:pPr indent="-298450" lvl="0" marL="457200" rtl="0" algn="l">
              <a:lnSpc>
                <a:spcPct val="90000"/>
              </a:lnSpc>
              <a:spcBef>
                <a:spcPts val="0"/>
              </a:spcBef>
              <a:spcAft>
                <a:spcPts val="0"/>
              </a:spcAft>
              <a:buClr>
                <a:schemeClr val="lt1"/>
              </a:buClr>
              <a:buSzPts val="1100"/>
              <a:buFont typeface="Century Gothic"/>
              <a:buChar char="●"/>
            </a:pPr>
            <a:r>
              <a:rPr lang="en-US" sz="1100">
                <a:solidFill>
                  <a:schemeClr val="lt1"/>
                </a:solidFill>
                <a:latin typeface="Century Gothic"/>
                <a:ea typeface="Century Gothic"/>
                <a:cs typeface="Century Gothic"/>
                <a:sym typeface="Century Gothic"/>
              </a:rPr>
              <a:t>STD-007-CPP (Exception Handling)</a:t>
            </a:r>
            <a:endParaRPr sz="1100">
              <a:solidFill>
                <a:schemeClr val="lt1"/>
              </a:solidFill>
              <a:latin typeface="Century Gothic"/>
              <a:ea typeface="Century Gothic"/>
              <a:cs typeface="Century Gothic"/>
              <a:sym typeface="Century Gothic"/>
            </a:endParaRPr>
          </a:p>
          <a:p>
            <a:pPr indent="-298450" lvl="0" marL="457200" rtl="0" algn="l">
              <a:lnSpc>
                <a:spcPct val="90000"/>
              </a:lnSpc>
              <a:spcBef>
                <a:spcPts val="0"/>
              </a:spcBef>
              <a:spcAft>
                <a:spcPts val="0"/>
              </a:spcAft>
              <a:buClr>
                <a:schemeClr val="lt1"/>
              </a:buClr>
              <a:buSzPts val="1100"/>
              <a:buFont typeface="Century Gothic"/>
              <a:buChar char="●"/>
            </a:pPr>
            <a:r>
              <a:rPr lang="en-US" sz="1100">
                <a:solidFill>
                  <a:schemeClr val="lt1"/>
                </a:solidFill>
                <a:latin typeface="Century Gothic"/>
                <a:ea typeface="Century Gothic"/>
                <a:cs typeface="Century Gothic"/>
                <a:sym typeface="Century Gothic"/>
              </a:rPr>
              <a:t>STD-010-CPP (Safe Casting)</a:t>
            </a:r>
            <a:endParaRPr sz="1100">
              <a:solidFill>
                <a:schemeClr val="lt1"/>
              </a:solidFill>
              <a:latin typeface="Century Gothic"/>
              <a:ea typeface="Century Gothic"/>
              <a:cs typeface="Century Gothic"/>
              <a:sym typeface="Century Gothic"/>
            </a:endParaRPr>
          </a:p>
          <a:p>
            <a:pPr indent="-298450" lvl="0" marL="457200" rtl="0" algn="l">
              <a:lnSpc>
                <a:spcPct val="90000"/>
              </a:lnSpc>
              <a:spcBef>
                <a:spcPts val="0"/>
              </a:spcBef>
              <a:spcAft>
                <a:spcPts val="0"/>
              </a:spcAft>
              <a:buClr>
                <a:schemeClr val="lt1"/>
              </a:buClr>
              <a:buSzPts val="1100"/>
              <a:buFont typeface="Century Gothic"/>
              <a:buChar char="●"/>
            </a:pPr>
            <a:r>
              <a:rPr lang="en-US" sz="1100">
                <a:solidFill>
                  <a:schemeClr val="lt1"/>
                </a:solidFill>
                <a:latin typeface="Century Gothic"/>
                <a:ea typeface="Century Gothic"/>
                <a:cs typeface="Century Gothic"/>
                <a:sym typeface="Century Gothic"/>
              </a:rPr>
              <a:t>Triple A Authorization Policy</a:t>
            </a:r>
            <a:endParaRPr sz="1800">
              <a:solidFill>
                <a:schemeClr val="lt1"/>
              </a:solidFill>
              <a:latin typeface="Century Gothic"/>
              <a:ea typeface="Century Gothic"/>
              <a:cs typeface="Century Gothic"/>
              <a:sym typeface="Century Gothic"/>
            </a:endParaRPr>
          </a:p>
        </p:txBody>
      </p:sp>
      <p:sp>
        <p:nvSpPr>
          <p:cNvPr id="173" name="Google Shape;173;p5"/>
          <p:cNvSpPr txBox="1"/>
          <p:nvPr>
            <p:ph idx="1" type="body"/>
          </p:nvPr>
        </p:nvSpPr>
        <p:spPr>
          <a:xfrm>
            <a:off x="2987150" y="23674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1600"/>
              <a:t>Fail Securely</a:t>
            </a:r>
            <a:endParaRPr b="1" sz="1600"/>
          </a:p>
          <a:p>
            <a:pPr indent="0" lvl="0" marL="0" rtl="0" algn="ctr">
              <a:lnSpc>
                <a:spcPct val="90000"/>
              </a:lnSpc>
              <a:spcBef>
                <a:spcPts val="0"/>
              </a:spcBef>
              <a:spcAft>
                <a:spcPts val="0"/>
              </a:spcAft>
              <a:buNone/>
            </a:pPr>
            <a:r>
              <a:t/>
            </a:r>
            <a:endParaRPr sz="1600"/>
          </a:p>
          <a:p>
            <a:pPr indent="0" lvl="0" marL="0" rtl="0" algn="ctr">
              <a:lnSpc>
                <a:spcPct val="90000"/>
              </a:lnSpc>
              <a:spcBef>
                <a:spcPts val="0"/>
              </a:spcBef>
              <a:spcAft>
                <a:spcPts val="0"/>
              </a:spcAft>
              <a:buNone/>
            </a:pPr>
            <a:r>
              <a:rPr lang="en-US" sz="1600"/>
              <a:t>Applies to:</a:t>
            </a:r>
            <a:endParaRPr sz="1600"/>
          </a:p>
          <a:p>
            <a:pPr indent="0" lvl="0" marL="0" rtl="0" algn="ctr">
              <a:lnSpc>
                <a:spcPct val="90000"/>
              </a:lnSpc>
              <a:spcBef>
                <a:spcPts val="0"/>
              </a:spcBef>
              <a:spcAft>
                <a:spcPts val="0"/>
              </a:spcAft>
              <a:buNone/>
            </a:pPr>
            <a:r>
              <a:t/>
            </a:r>
            <a:endParaRPr sz="1600"/>
          </a:p>
          <a:p>
            <a:pPr indent="-298450" lvl="0" marL="457200" rtl="0" algn="l">
              <a:spcBef>
                <a:spcPts val="0"/>
              </a:spcBef>
              <a:spcAft>
                <a:spcPts val="0"/>
              </a:spcAft>
              <a:buSzPts val="1100"/>
              <a:buChar char="•"/>
            </a:pPr>
            <a:r>
              <a:rPr lang="en-US" sz="1100"/>
              <a:t>STD-006-CPP (Assertions)</a:t>
            </a:r>
            <a:endParaRPr sz="1100"/>
          </a:p>
          <a:p>
            <a:pPr indent="-298450" lvl="0" marL="457200" rtl="0" algn="l">
              <a:spcBef>
                <a:spcPts val="0"/>
              </a:spcBef>
              <a:spcAft>
                <a:spcPts val="0"/>
              </a:spcAft>
              <a:buSzPts val="1100"/>
              <a:buChar char="•"/>
            </a:pPr>
            <a:r>
              <a:rPr lang="en-US" sz="1100"/>
              <a:t>STD-007-CPP (Exception Handling)</a:t>
            </a:r>
            <a:endParaRPr sz="1100"/>
          </a:p>
          <a:p>
            <a:pPr indent="0" lvl="0" marL="0" rtl="0" algn="ctr">
              <a:lnSpc>
                <a:spcPct val="90000"/>
              </a:lnSpc>
              <a:spcBef>
                <a:spcPts val="0"/>
              </a:spcBef>
              <a:spcAft>
                <a:spcPts val="0"/>
              </a:spcAft>
              <a:buNone/>
            </a:pPr>
            <a:r>
              <a:t/>
            </a:r>
            <a:endParaRPr sz="1100"/>
          </a:p>
        </p:txBody>
      </p:sp>
      <p:sp>
        <p:nvSpPr>
          <p:cNvPr id="174" name="Google Shape;174;p5"/>
          <p:cNvSpPr txBox="1"/>
          <p:nvPr>
            <p:ph idx="1" type="body"/>
          </p:nvPr>
        </p:nvSpPr>
        <p:spPr>
          <a:xfrm>
            <a:off x="5837150" y="23674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1600"/>
              <a:t>Don’t Trust Services</a:t>
            </a:r>
            <a:br>
              <a:rPr b="1" lang="en-US" sz="1600"/>
            </a:br>
            <a:endParaRPr b="1" sz="1600"/>
          </a:p>
          <a:p>
            <a:pPr indent="0" lvl="0" marL="0" rtl="0" algn="ctr">
              <a:lnSpc>
                <a:spcPct val="90000"/>
              </a:lnSpc>
              <a:spcBef>
                <a:spcPts val="0"/>
              </a:spcBef>
              <a:spcAft>
                <a:spcPts val="0"/>
              </a:spcAft>
              <a:buNone/>
            </a:pPr>
            <a:r>
              <a:rPr lang="en-US" sz="1600"/>
              <a:t>Applies to:</a:t>
            </a:r>
            <a:endParaRPr sz="1600"/>
          </a:p>
          <a:p>
            <a:pPr indent="0" lvl="0" marL="0" rtl="0" algn="ctr">
              <a:lnSpc>
                <a:spcPct val="90000"/>
              </a:lnSpc>
              <a:spcBef>
                <a:spcPts val="0"/>
              </a:spcBef>
              <a:spcAft>
                <a:spcPts val="0"/>
              </a:spcAft>
              <a:buNone/>
            </a:pPr>
            <a:r>
              <a:t/>
            </a:r>
            <a:endParaRPr sz="1600"/>
          </a:p>
          <a:p>
            <a:pPr indent="-298450" lvl="0" marL="457200" rtl="0" algn="l">
              <a:spcBef>
                <a:spcPts val="0"/>
              </a:spcBef>
              <a:spcAft>
                <a:spcPts val="0"/>
              </a:spcAft>
              <a:buSzPts val="1100"/>
              <a:buChar char="•"/>
            </a:pPr>
            <a:r>
              <a:rPr lang="en-US" sz="1100"/>
              <a:t>STD-004-CPP (SQL Injection Protection)</a:t>
            </a:r>
            <a:endParaRPr sz="1100"/>
          </a:p>
          <a:p>
            <a:pPr indent="-298450" lvl="0" marL="457200" rtl="0" algn="l">
              <a:spcBef>
                <a:spcPts val="0"/>
              </a:spcBef>
              <a:spcAft>
                <a:spcPts val="0"/>
              </a:spcAft>
              <a:buSzPts val="1100"/>
              <a:buChar char="•"/>
            </a:pPr>
            <a:r>
              <a:rPr lang="en-US" sz="1100"/>
              <a:t>STD-003-CPP (String Correctness)</a:t>
            </a:r>
            <a:endParaRPr sz="1100"/>
          </a:p>
          <a:p>
            <a:pPr indent="0" lvl="0" marL="0" rtl="0" algn="ctr">
              <a:lnSpc>
                <a:spcPct val="90000"/>
              </a:lnSpc>
              <a:spcBef>
                <a:spcPts val="0"/>
              </a:spcBef>
              <a:spcAft>
                <a:spcPts val="0"/>
              </a:spcAft>
              <a:buNone/>
            </a:pPr>
            <a:r>
              <a:t/>
            </a:r>
            <a:endParaRPr sz="1100"/>
          </a:p>
          <a:p>
            <a:pPr indent="0" lvl="0" marL="0" rtl="0" algn="ctr">
              <a:lnSpc>
                <a:spcPct val="90000"/>
              </a:lnSpc>
              <a:spcBef>
                <a:spcPts val="0"/>
              </a:spcBef>
              <a:spcAft>
                <a:spcPts val="0"/>
              </a:spcAft>
              <a:buNone/>
            </a:pPr>
            <a:r>
              <a:t/>
            </a:r>
            <a:endParaRPr sz="1100"/>
          </a:p>
        </p:txBody>
      </p:sp>
      <p:sp>
        <p:nvSpPr>
          <p:cNvPr id="175" name="Google Shape;175;p5"/>
          <p:cNvSpPr txBox="1"/>
          <p:nvPr>
            <p:ph idx="1" type="body"/>
          </p:nvPr>
        </p:nvSpPr>
        <p:spPr>
          <a:xfrm>
            <a:off x="137150" y="45049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None/>
            </a:pPr>
            <a:r>
              <a:rPr b="1" lang="en-US" sz="1600"/>
              <a:t>Separation of Duties</a:t>
            </a:r>
            <a:br>
              <a:rPr b="1" lang="en-US" sz="1600"/>
            </a:br>
            <a:endParaRPr b="1" sz="1600"/>
          </a:p>
          <a:p>
            <a:pPr indent="0" lvl="0" marL="0" rtl="0" algn="ctr">
              <a:lnSpc>
                <a:spcPct val="70000"/>
              </a:lnSpc>
              <a:spcBef>
                <a:spcPts val="0"/>
              </a:spcBef>
              <a:spcAft>
                <a:spcPts val="0"/>
              </a:spcAft>
              <a:buNone/>
            </a:pPr>
            <a:r>
              <a:rPr lang="en-US" sz="1600"/>
              <a:t>Applies to:</a:t>
            </a:r>
            <a:br>
              <a:rPr lang="en-US" sz="1600"/>
            </a:br>
            <a:endParaRPr sz="1600"/>
          </a:p>
          <a:p>
            <a:pPr indent="-298450" lvl="0" marL="457200" rtl="0" algn="l">
              <a:lnSpc>
                <a:spcPct val="70000"/>
              </a:lnSpc>
              <a:spcBef>
                <a:spcPts val="0"/>
              </a:spcBef>
              <a:spcAft>
                <a:spcPts val="0"/>
              </a:spcAft>
              <a:buSzPts val="1100"/>
              <a:buChar char="•"/>
            </a:pPr>
            <a:r>
              <a:rPr lang="en-US" sz="1100"/>
              <a:t>STD-010-CPP (Safe Casting)</a:t>
            </a:r>
            <a:endParaRPr sz="1100"/>
          </a:p>
          <a:p>
            <a:pPr indent="-298450" lvl="0" marL="457200" rtl="0" algn="l">
              <a:lnSpc>
                <a:spcPct val="70000"/>
              </a:lnSpc>
              <a:spcBef>
                <a:spcPts val="0"/>
              </a:spcBef>
              <a:spcAft>
                <a:spcPts val="0"/>
              </a:spcAft>
              <a:buSzPts val="1100"/>
              <a:buChar char="•"/>
            </a:pPr>
            <a:r>
              <a:rPr lang="en-US" sz="1100"/>
              <a:t>Triple A Authorization &amp; Accounting Policies</a:t>
            </a:r>
            <a:endParaRPr sz="1100"/>
          </a:p>
          <a:p>
            <a:pPr indent="0" lvl="0" marL="0" rtl="0" algn="ctr">
              <a:lnSpc>
                <a:spcPct val="70000"/>
              </a:lnSpc>
              <a:spcBef>
                <a:spcPts val="0"/>
              </a:spcBef>
              <a:spcAft>
                <a:spcPts val="0"/>
              </a:spcAft>
              <a:buNone/>
            </a:pPr>
            <a:r>
              <a:t/>
            </a:r>
            <a:endParaRPr sz="1100"/>
          </a:p>
          <a:p>
            <a:pPr indent="0" lvl="0" marL="0" rtl="0" algn="ctr">
              <a:lnSpc>
                <a:spcPct val="70000"/>
              </a:lnSpc>
              <a:spcBef>
                <a:spcPts val="0"/>
              </a:spcBef>
              <a:spcAft>
                <a:spcPts val="0"/>
              </a:spcAft>
              <a:buNone/>
            </a:pPr>
            <a:r>
              <a:t/>
            </a:r>
            <a:endParaRPr sz="1100"/>
          </a:p>
          <a:p>
            <a:pPr indent="0" lvl="0" marL="0" rtl="0" algn="ctr">
              <a:lnSpc>
                <a:spcPct val="70000"/>
              </a:lnSpc>
              <a:spcBef>
                <a:spcPts val="0"/>
              </a:spcBef>
              <a:spcAft>
                <a:spcPts val="0"/>
              </a:spcAft>
              <a:buNone/>
            </a:pPr>
            <a:r>
              <a:t/>
            </a:r>
            <a:endParaRPr sz="1100"/>
          </a:p>
        </p:txBody>
      </p:sp>
      <p:sp>
        <p:nvSpPr>
          <p:cNvPr id="176" name="Google Shape;176;p5"/>
          <p:cNvSpPr txBox="1"/>
          <p:nvPr>
            <p:ph idx="1" type="body"/>
          </p:nvPr>
        </p:nvSpPr>
        <p:spPr>
          <a:xfrm>
            <a:off x="2987150" y="45049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SzPts val="935"/>
              <a:buNone/>
            </a:pPr>
            <a:r>
              <a:rPr b="1" lang="en-US" sz="1600"/>
              <a:t>Avoid Security by Obscurity</a:t>
            </a:r>
            <a:br>
              <a:rPr b="1" lang="en-US" sz="1600"/>
            </a:br>
            <a:endParaRPr b="1" sz="1600"/>
          </a:p>
          <a:p>
            <a:pPr indent="0" lvl="0" marL="0" rtl="0" algn="ctr">
              <a:lnSpc>
                <a:spcPct val="70000"/>
              </a:lnSpc>
              <a:spcBef>
                <a:spcPts val="0"/>
              </a:spcBef>
              <a:spcAft>
                <a:spcPts val="0"/>
              </a:spcAft>
              <a:buSzPts val="935"/>
              <a:buNone/>
            </a:pPr>
            <a:r>
              <a:rPr lang="en-US" sz="1600"/>
              <a:t>Applies to:</a:t>
            </a:r>
            <a:br>
              <a:rPr lang="en-US" sz="1400"/>
            </a:br>
            <a:endParaRPr sz="1400"/>
          </a:p>
          <a:p>
            <a:pPr indent="-298450" lvl="0" marL="457200" rtl="0" algn="l">
              <a:lnSpc>
                <a:spcPct val="70000"/>
              </a:lnSpc>
              <a:spcBef>
                <a:spcPts val="0"/>
              </a:spcBef>
              <a:spcAft>
                <a:spcPts val="0"/>
              </a:spcAft>
              <a:buSzPts val="1100"/>
              <a:buChar char="•"/>
            </a:pPr>
            <a:r>
              <a:rPr lang="en-US" sz="1100"/>
              <a:t>STD-001-CPP (Data Type Validation)</a:t>
            </a:r>
            <a:endParaRPr sz="1100"/>
          </a:p>
          <a:p>
            <a:pPr indent="-298450" lvl="0" marL="457200" rtl="0" algn="l">
              <a:lnSpc>
                <a:spcPct val="70000"/>
              </a:lnSpc>
              <a:spcBef>
                <a:spcPts val="0"/>
              </a:spcBef>
              <a:spcAft>
                <a:spcPts val="0"/>
              </a:spcAft>
              <a:buSzPts val="1100"/>
              <a:buChar char="•"/>
            </a:pPr>
            <a:r>
              <a:rPr lang="en-US" sz="1100"/>
              <a:t>STD-002-CPP (Data Value Validation)</a:t>
            </a:r>
            <a:endParaRPr sz="975"/>
          </a:p>
        </p:txBody>
      </p:sp>
      <p:sp>
        <p:nvSpPr>
          <p:cNvPr id="177" name="Google Shape;177;p5"/>
          <p:cNvSpPr txBox="1"/>
          <p:nvPr>
            <p:ph idx="1" type="body"/>
          </p:nvPr>
        </p:nvSpPr>
        <p:spPr>
          <a:xfrm>
            <a:off x="5837150" y="45049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SzPts val="935"/>
              <a:buNone/>
            </a:pPr>
            <a:r>
              <a:rPr b="1" lang="en-US" sz="1600"/>
              <a:t>Keep Security Simple</a:t>
            </a:r>
            <a:endParaRPr b="1" sz="1600"/>
          </a:p>
          <a:p>
            <a:pPr indent="0" lvl="0" marL="0" rtl="0" algn="ctr">
              <a:lnSpc>
                <a:spcPct val="70000"/>
              </a:lnSpc>
              <a:spcBef>
                <a:spcPts val="0"/>
              </a:spcBef>
              <a:spcAft>
                <a:spcPts val="0"/>
              </a:spcAft>
              <a:buSzPts val="935"/>
              <a:buNone/>
            </a:pPr>
            <a:r>
              <a:t/>
            </a:r>
            <a:endParaRPr b="1" sz="1600"/>
          </a:p>
          <a:p>
            <a:pPr indent="0" lvl="0" marL="0" rtl="0" algn="ctr">
              <a:lnSpc>
                <a:spcPct val="70000"/>
              </a:lnSpc>
              <a:spcBef>
                <a:spcPts val="0"/>
              </a:spcBef>
              <a:spcAft>
                <a:spcPts val="0"/>
              </a:spcAft>
              <a:buSzPts val="935"/>
              <a:buNone/>
            </a:pPr>
            <a:r>
              <a:rPr lang="en-US" sz="1600"/>
              <a:t>Applies to:</a:t>
            </a:r>
            <a:br>
              <a:rPr lang="en-US" sz="1400"/>
            </a:br>
            <a:endParaRPr sz="1400"/>
          </a:p>
          <a:p>
            <a:pPr indent="-298450" lvl="0" marL="457200" rtl="0" algn="l">
              <a:lnSpc>
                <a:spcPct val="70000"/>
              </a:lnSpc>
              <a:spcBef>
                <a:spcPts val="0"/>
              </a:spcBef>
              <a:spcAft>
                <a:spcPts val="0"/>
              </a:spcAft>
              <a:buSzPts val="1100"/>
              <a:buChar char="•"/>
            </a:pPr>
            <a:r>
              <a:rPr lang="en-US" sz="1100"/>
              <a:t>STD-008-CPP (Smart Pointer Usage)</a:t>
            </a:r>
            <a:endParaRPr sz="1100"/>
          </a:p>
          <a:p>
            <a:pPr indent="-298450" lvl="0" marL="457200" rtl="0" algn="l">
              <a:lnSpc>
                <a:spcPct val="70000"/>
              </a:lnSpc>
              <a:spcBef>
                <a:spcPts val="0"/>
              </a:spcBef>
              <a:spcAft>
                <a:spcPts val="0"/>
              </a:spcAft>
              <a:buSzPts val="1100"/>
              <a:buChar char="•"/>
            </a:pPr>
            <a:r>
              <a:rPr lang="en-US" sz="1100"/>
              <a:t>STD-007-CPP (Exception Handling)</a:t>
            </a:r>
            <a:endParaRPr sz="975"/>
          </a:p>
        </p:txBody>
      </p:sp>
      <p:sp>
        <p:nvSpPr>
          <p:cNvPr id="178" name="Google Shape;178;p5"/>
          <p:cNvSpPr txBox="1"/>
          <p:nvPr>
            <p:ph idx="1" type="body"/>
          </p:nvPr>
        </p:nvSpPr>
        <p:spPr>
          <a:xfrm>
            <a:off x="9040025" y="2360250"/>
            <a:ext cx="2850000" cy="2137500"/>
          </a:xfrm>
          <a:prstGeom prst="rect">
            <a:avLst/>
          </a:prstGeom>
          <a:noFill/>
          <a:ln>
            <a:noFill/>
          </a:ln>
        </p:spPr>
        <p:txBody>
          <a:bodyPr anchorCtr="0" anchor="t" bIns="45700" lIns="91425" spcFirstLastPara="1" rIns="91425" wrap="square" tIns="45700">
            <a:normAutofit/>
          </a:bodyPr>
          <a:lstStyle/>
          <a:p>
            <a:pPr indent="0" lvl="0" marL="0" rtl="0" algn="ctr">
              <a:lnSpc>
                <a:spcPct val="70000"/>
              </a:lnSpc>
              <a:spcBef>
                <a:spcPts val="0"/>
              </a:spcBef>
              <a:spcAft>
                <a:spcPts val="0"/>
              </a:spcAft>
              <a:buSzPts val="935"/>
              <a:buNone/>
            </a:pPr>
            <a:r>
              <a:rPr b="1" lang="en-US" sz="1600"/>
              <a:t>Fix Security Issues Correctly</a:t>
            </a:r>
            <a:endParaRPr b="1" sz="1600"/>
          </a:p>
          <a:p>
            <a:pPr indent="0" lvl="0" marL="0" rtl="0" algn="ctr">
              <a:lnSpc>
                <a:spcPct val="70000"/>
              </a:lnSpc>
              <a:spcBef>
                <a:spcPts val="0"/>
              </a:spcBef>
              <a:spcAft>
                <a:spcPts val="0"/>
              </a:spcAft>
              <a:buSzPts val="935"/>
              <a:buNone/>
            </a:pPr>
            <a:r>
              <a:t/>
            </a:r>
            <a:endParaRPr b="1" sz="1600"/>
          </a:p>
          <a:p>
            <a:pPr indent="0" lvl="0" marL="0" rtl="0" algn="ctr">
              <a:lnSpc>
                <a:spcPct val="70000"/>
              </a:lnSpc>
              <a:spcBef>
                <a:spcPts val="0"/>
              </a:spcBef>
              <a:spcAft>
                <a:spcPts val="0"/>
              </a:spcAft>
              <a:buSzPts val="935"/>
              <a:buNone/>
            </a:pPr>
            <a:r>
              <a:rPr lang="en-US" sz="1600"/>
              <a:t>Applies to:</a:t>
            </a:r>
            <a:br>
              <a:rPr lang="en-US" sz="1400"/>
            </a:br>
            <a:endParaRPr sz="1400"/>
          </a:p>
          <a:p>
            <a:pPr indent="-298450" lvl="0" marL="457200" rtl="0" algn="l">
              <a:lnSpc>
                <a:spcPct val="70000"/>
              </a:lnSpc>
              <a:spcBef>
                <a:spcPts val="0"/>
              </a:spcBef>
              <a:spcAft>
                <a:spcPts val="0"/>
              </a:spcAft>
              <a:buSzPts val="1100"/>
              <a:buChar char="•"/>
            </a:pPr>
            <a:r>
              <a:rPr lang="en-US" sz="1100"/>
              <a:t>All 10 coding standards as part of the complete secure coding policy.</a:t>
            </a:r>
            <a:endParaRPr sz="97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5872800" y="230975"/>
            <a:ext cx="56334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84" name="Google Shape;184;p6"/>
          <p:cNvSpPr txBox="1"/>
          <p:nvPr>
            <p:ph idx="1" type="body"/>
          </p:nvPr>
        </p:nvSpPr>
        <p:spPr>
          <a:xfrm>
            <a:off x="685800" y="1661150"/>
            <a:ext cx="5095800" cy="45138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b="1" lang="en-US" sz="1100">
                <a:latin typeface="Arial"/>
                <a:ea typeface="Arial"/>
                <a:cs typeface="Arial"/>
                <a:sym typeface="Arial"/>
              </a:rPr>
              <a:t>STD-004-CPP — SQL Injection Protection</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STD-005-CPP — Memory Protection (Buffer Overflows)</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STD-003-CPP — String Correctness</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STD-001-CPP — Data Type Validation</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STD-008-CPP — Smart Pointer Usage</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STD-002-CPP — Data Value Validation</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STD-009-CPP — RAII (Resource Acquisition Is Initialization)</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STD-010-CPP — Safe Casting Practices</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STD-007-CPP — Exception Handling</a:t>
            </a:r>
            <a:br>
              <a:rPr b="1" lang="en-US" sz="1100">
                <a:latin typeface="Arial"/>
                <a:ea typeface="Arial"/>
                <a:cs typeface="Arial"/>
                <a:sym typeface="Arial"/>
              </a:rPr>
            </a:br>
            <a:endParaRPr b="1" sz="1100">
              <a:latin typeface="Arial"/>
              <a:ea typeface="Arial"/>
              <a:cs typeface="Arial"/>
              <a:sym typeface="Arial"/>
            </a:endParaRPr>
          </a:p>
          <a:p>
            <a:pPr indent="-355600" lvl="0" marL="457200" rtl="0" algn="l">
              <a:spcBef>
                <a:spcPts val="0"/>
              </a:spcBef>
              <a:spcAft>
                <a:spcPts val="0"/>
              </a:spcAft>
              <a:buSzPts val="2000"/>
              <a:buChar char="•"/>
            </a:pPr>
            <a:r>
              <a:rPr b="1" lang="en-US" sz="1100">
                <a:latin typeface="Arial"/>
                <a:ea typeface="Arial"/>
                <a:cs typeface="Arial"/>
                <a:sym typeface="Arial"/>
              </a:rPr>
              <a:t>STD-006-CPP — Assertions</a:t>
            </a:r>
            <a:endParaRPr b="1" sz="1100">
              <a:latin typeface="Arial"/>
              <a:ea typeface="Arial"/>
              <a:cs typeface="Arial"/>
              <a:sym typeface="Arial"/>
            </a:endParaRPr>
          </a:p>
        </p:txBody>
      </p:sp>
      <p:pic>
        <p:nvPicPr>
          <p:cNvPr descr="Green Pace logo" id="185" name="Google Shape;185;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86" name="Google Shape;186;p6"/>
          <p:cNvSpPr txBox="1"/>
          <p:nvPr>
            <p:ph idx="1" type="body"/>
          </p:nvPr>
        </p:nvSpPr>
        <p:spPr>
          <a:xfrm>
            <a:off x="5347476" y="1661150"/>
            <a:ext cx="5633400" cy="4513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400">
                <a:latin typeface="Arial"/>
                <a:ea typeface="Arial"/>
                <a:cs typeface="Arial"/>
                <a:sym typeface="Arial"/>
              </a:rPr>
              <a:t>I ranked vulnerabilities based on four factors: Severity, Likelihood, Remediation Cost, and Priority.</a:t>
            </a:r>
            <a:endParaRPr sz="14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304800" lvl="0" marL="457200" marR="0" rtl="0" algn="l">
              <a:lnSpc>
                <a:spcPct val="90000"/>
              </a:lnSpc>
              <a:spcBef>
                <a:spcPts val="0"/>
              </a:spcBef>
              <a:spcAft>
                <a:spcPts val="0"/>
              </a:spcAft>
              <a:buSzPts val="1200"/>
              <a:buFont typeface="Arial"/>
              <a:buChar char="•"/>
            </a:pPr>
            <a:r>
              <a:rPr lang="en-US" sz="1200">
                <a:latin typeface="Arial"/>
                <a:ea typeface="Arial"/>
                <a:cs typeface="Arial"/>
                <a:sym typeface="Arial"/>
              </a:rPr>
              <a:t>Severity reflects how damaging a vulnerability would be if exploited. For example, SQL injection (STD-004-CPP) received the highest severity because it could expose or compromise entire databases.</a:t>
            </a:r>
            <a:br>
              <a:rPr lang="en-US" sz="1200">
                <a:latin typeface="Arial"/>
                <a:ea typeface="Arial"/>
                <a:cs typeface="Arial"/>
                <a:sym typeface="Arial"/>
              </a:rPr>
            </a:br>
            <a:endParaRPr sz="1200">
              <a:latin typeface="Arial"/>
              <a:ea typeface="Arial"/>
              <a:cs typeface="Arial"/>
              <a:sym typeface="Arial"/>
            </a:endParaRPr>
          </a:p>
          <a:p>
            <a:pPr indent="-304800" lvl="0" marL="457200" marR="0" rtl="0" algn="l">
              <a:lnSpc>
                <a:spcPct val="90000"/>
              </a:lnSpc>
              <a:spcBef>
                <a:spcPts val="0"/>
              </a:spcBef>
              <a:spcAft>
                <a:spcPts val="0"/>
              </a:spcAft>
              <a:buSzPts val="1200"/>
              <a:buFont typeface="Arial"/>
              <a:buChar char="•"/>
            </a:pPr>
            <a:r>
              <a:rPr lang="en-US" sz="1200">
                <a:latin typeface="Arial"/>
                <a:ea typeface="Arial"/>
                <a:cs typeface="Arial"/>
                <a:sym typeface="Arial"/>
              </a:rPr>
              <a:t>Likelihood estimates how likely the issue is to occur in real-world development. String correctness issues (STD-003-CPP) and buffer overflows (STD-005-CPP) are very likely, especially in C++, where manual memory management is common.</a:t>
            </a:r>
            <a:br>
              <a:rPr lang="en-US" sz="1200">
                <a:latin typeface="Arial"/>
                <a:ea typeface="Arial"/>
                <a:cs typeface="Arial"/>
                <a:sym typeface="Arial"/>
              </a:rPr>
            </a:br>
            <a:endParaRPr sz="1200">
              <a:latin typeface="Arial"/>
              <a:ea typeface="Arial"/>
              <a:cs typeface="Arial"/>
              <a:sym typeface="Arial"/>
            </a:endParaRPr>
          </a:p>
          <a:p>
            <a:pPr indent="-304800" lvl="0" marL="457200" marR="0" rtl="0" algn="l">
              <a:lnSpc>
                <a:spcPct val="90000"/>
              </a:lnSpc>
              <a:spcBef>
                <a:spcPts val="0"/>
              </a:spcBef>
              <a:spcAft>
                <a:spcPts val="0"/>
              </a:spcAft>
              <a:buSzPts val="1200"/>
              <a:buFont typeface="Arial"/>
              <a:buChar char="•"/>
            </a:pPr>
            <a:r>
              <a:rPr lang="en-US" sz="1200">
                <a:latin typeface="Arial"/>
                <a:ea typeface="Arial"/>
                <a:cs typeface="Arial"/>
                <a:sym typeface="Arial"/>
              </a:rPr>
              <a:t>Remediation Cost considers how difficult or time-consuming it would be to fix the issue. For example, smart pointer usage (STD-008-CPP) requires some refactoring but is not as costly as redesigning unsafe input validation.</a:t>
            </a:r>
            <a:br>
              <a:rPr lang="en-US" sz="1200">
                <a:latin typeface="Arial"/>
                <a:ea typeface="Arial"/>
                <a:cs typeface="Arial"/>
                <a:sym typeface="Arial"/>
              </a:rPr>
            </a:br>
            <a:endParaRPr sz="1200">
              <a:latin typeface="Arial"/>
              <a:ea typeface="Arial"/>
              <a:cs typeface="Arial"/>
              <a:sym typeface="Arial"/>
            </a:endParaRPr>
          </a:p>
          <a:p>
            <a:pPr indent="-304800" lvl="0" marL="457200" marR="0" rtl="0" algn="l">
              <a:lnSpc>
                <a:spcPct val="90000"/>
              </a:lnSpc>
              <a:spcBef>
                <a:spcPts val="0"/>
              </a:spcBef>
              <a:spcAft>
                <a:spcPts val="0"/>
              </a:spcAft>
              <a:buSzPts val="1200"/>
              <a:buFont typeface="Arial"/>
              <a:buChar char="•"/>
            </a:pPr>
            <a:r>
              <a:rPr lang="en-US" sz="1200">
                <a:latin typeface="Arial"/>
                <a:ea typeface="Arial"/>
                <a:cs typeface="Arial"/>
                <a:sym typeface="Arial"/>
              </a:rPr>
              <a:t>Priority is based on the combination of the previous factors. High severity and high likelihood issues like SQL injection, string correctness, and buffer overflows were assigned the highest priority because they pose an immediate and serious risk.</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en-US" sz="1200">
                <a:latin typeface="Arial"/>
                <a:ea typeface="Arial"/>
                <a:cs typeface="Arial"/>
                <a:sym typeface="Arial"/>
              </a:rPr>
              <a:t>This ranking system allowed me to focus on vulnerabilities that are both severe and likely, ensuring the highest risks are addressed first while also planning long-term improvements for lower-priority issues.</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92" name="Google Shape;192;p7"/>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600">
                <a:latin typeface="Arial"/>
                <a:ea typeface="Arial"/>
                <a:cs typeface="Arial"/>
                <a:sym typeface="Arial"/>
              </a:rPr>
              <a:t>Encryption In Flight - </a:t>
            </a:r>
            <a:r>
              <a:rPr lang="en-US" sz="1600">
                <a:latin typeface="Arial"/>
                <a:ea typeface="Arial"/>
                <a:cs typeface="Arial"/>
                <a:sym typeface="Arial"/>
              </a:rPr>
              <a:t>E</a:t>
            </a:r>
            <a:r>
              <a:rPr lang="en-US" sz="1600">
                <a:latin typeface="Arial"/>
                <a:ea typeface="Arial"/>
                <a:cs typeface="Arial"/>
                <a:sym typeface="Arial"/>
              </a:rPr>
              <a:t>ncryption in flight protects data as it travels across networks. All data transmissions must use TLS 1.2 or higher to prevent interception by attackers during communication between systems, APIs, or users.</a:t>
            </a:r>
            <a:endParaRPr sz="16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600">
                <a:latin typeface="Arial"/>
                <a:ea typeface="Arial"/>
                <a:cs typeface="Arial"/>
                <a:sym typeface="Arial"/>
              </a:rPr>
              <a:t>Encryption At Rest</a:t>
            </a:r>
            <a:endParaRPr b="1" sz="1600">
              <a:latin typeface="Arial"/>
              <a:ea typeface="Arial"/>
              <a:cs typeface="Arial"/>
              <a:sym typeface="Arial"/>
            </a:endParaRPr>
          </a:p>
          <a:p>
            <a:pPr indent="0" lvl="0" marL="0" rtl="0" algn="l">
              <a:spcBef>
                <a:spcPts val="0"/>
              </a:spcBef>
              <a:spcAft>
                <a:spcPts val="0"/>
              </a:spcAft>
              <a:buNone/>
            </a:pPr>
            <a:r>
              <a:rPr lang="en-US" sz="1600">
                <a:latin typeface="Arial"/>
                <a:ea typeface="Arial"/>
                <a:cs typeface="Arial"/>
                <a:sym typeface="Arial"/>
              </a:rPr>
              <a:t>Encryption at rest secures stored data such as database files, logs, backups, and configuration files. All sensitive data must be encrypted using AES-256, ensuring that even if storage is compromised, the data remains unreadable without the encryption keys.</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600">
                <a:latin typeface="Arial"/>
                <a:ea typeface="Arial"/>
                <a:cs typeface="Arial"/>
                <a:sym typeface="Arial"/>
              </a:rPr>
              <a:t>Encryption In Use</a:t>
            </a:r>
            <a:endParaRPr b="1" sz="1600">
              <a:latin typeface="Arial"/>
              <a:ea typeface="Arial"/>
              <a:cs typeface="Arial"/>
              <a:sym typeface="Arial"/>
            </a:endParaRPr>
          </a:p>
          <a:p>
            <a:pPr indent="0" lvl="0" marL="0" rtl="0" algn="l">
              <a:spcBef>
                <a:spcPts val="0"/>
              </a:spcBef>
              <a:spcAft>
                <a:spcPts val="0"/>
              </a:spcAft>
              <a:buNone/>
            </a:pPr>
            <a:r>
              <a:rPr lang="en-US" sz="1600">
                <a:latin typeface="Arial"/>
                <a:ea typeface="Arial"/>
                <a:cs typeface="Arial"/>
                <a:sym typeface="Arial"/>
              </a:rPr>
              <a:t>Encryption in use protects data while it is actively being processed in memory. This is achieved through secure enclaves or in-memory encryption, which prevent data exposure through memory dumps or cold boot attacks, especially for highly sensitive operations.</a:t>
            </a:r>
            <a:endParaRPr sz="1600">
              <a:latin typeface="Arial"/>
              <a:ea typeface="Arial"/>
              <a:cs typeface="Arial"/>
              <a:sym typeface="Arial"/>
            </a:endParaRPr>
          </a:p>
        </p:txBody>
      </p:sp>
      <p:pic>
        <p:nvPicPr>
          <p:cNvPr descr="Green Pace logo" id="193" name="Google Shape;193;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9" name="Google Shape;199;p8"/>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600">
                <a:latin typeface="Arial"/>
                <a:ea typeface="Arial"/>
                <a:cs typeface="Arial"/>
                <a:sym typeface="Arial"/>
              </a:rPr>
              <a:t>Authentication - </a:t>
            </a:r>
            <a:r>
              <a:rPr lang="en-US" sz="1600">
                <a:latin typeface="Arial"/>
                <a:ea typeface="Arial"/>
                <a:cs typeface="Arial"/>
                <a:sym typeface="Arial"/>
              </a:rPr>
              <a:t>Authentication verifies the identity of users before granting access. The policy requires strong, complex passwords, multi-factor authentication for privileged users, and logging of all login attempts to ensure only authorized users access the system.</a:t>
            </a: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Authorization -</a:t>
            </a:r>
            <a:r>
              <a:rPr lang="en-US" sz="1600">
                <a:latin typeface="Arial"/>
                <a:ea typeface="Arial"/>
                <a:cs typeface="Arial"/>
                <a:sym typeface="Arial"/>
              </a:rPr>
              <a:t> Authorization controls what authenticated users are allowed to do. Access is assigned based on the principle of least privilege using role-based access control. User permissions are reviewed quarterly to ensure users only have the access necessary for their role.</a:t>
            </a:r>
            <a:endParaRPr sz="1600">
              <a:latin typeface="Arial"/>
              <a:ea typeface="Arial"/>
              <a:cs typeface="Arial"/>
              <a:sym typeface="Arial"/>
            </a:endParaRPr>
          </a:p>
          <a:p>
            <a:pPr indent="0" lvl="0" marL="0" rtl="0" algn="l">
              <a:lnSpc>
                <a:spcPct val="115000"/>
              </a:lnSpc>
              <a:spcBef>
                <a:spcPts val="1200"/>
              </a:spcBef>
              <a:spcAft>
                <a:spcPts val="1200"/>
              </a:spcAft>
              <a:buNone/>
            </a:pPr>
            <a:r>
              <a:rPr b="1" lang="en-US" sz="1600">
                <a:latin typeface="Arial"/>
                <a:ea typeface="Arial"/>
                <a:cs typeface="Arial"/>
                <a:sym typeface="Arial"/>
              </a:rPr>
              <a:t>Accounting - </a:t>
            </a:r>
            <a:r>
              <a:rPr lang="en-US" sz="1600">
                <a:latin typeface="Arial"/>
                <a:ea typeface="Arial"/>
                <a:cs typeface="Arial"/>
                <a:sym typeface="Arial"/>
              </a:rPr>
              <a:t>Accounting tracks and logs all user activities. The system logs logins, database changes, new user additions, permission changes, and files accessed. Logs are reviewed regularly and retained for at least 12 months to support audits and investigations.</a:t>
            </a:r>
            <a:endParaRPr sz="1600"/>
          </a:p>
        </p:txBody>
      </p:sp>
      <p:pic>
        <p:nvPicPr>
          <p:cNvPr descr="Green Pace logo" id="200" name="Google Shape;200;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9504e29505_0_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#1</a:t>
            </a:r>
            <a:endParaRPr/>
          </a:p>
        </p:txBody>
      </p:sp>
      <p:sp>
        <p:nvSpPr>
          <p:cNvPr id="206" name="Google Shape;206;g9504e29505_0_0"/>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To demonstrate proper unit testing, I chose to test C++ Vector Memory Safety (Buffer Overflow, Boundary Checks).</a:t>
            </a:r>
            <a:endParaRPr/>
          </a:p>
          <a:p>
            <a:pPr indent="0" lvl="0" marL="0" rtl="0" algn="l">
              <a:lnSpc>
                <a:spcPct val="90000"/>
              </a:lnSpc>
              <a:spcBef>
                <a:spcPts val="1000"/>
              </a:spcBef>
              <a:spcAft>
                <a:spcPts val="0"/>
              </a:spcAft>
              <a:buSzPts val="1800"/>
              <a:buNone/>
            </a:pPr>
            <a:r>
              <a:t/>
            </a:r>
            <a:endParaRPr/>
          </a:p>
          <a:p>
            <a:pPr indent="0" lvl="0" marL="0" rtl="0" algn="l">
              <a:lnSpc>
                <a:spcPct val="115000"/>
              </a:lnSpc>
              <a:spcBef>
                <a:spcPts val="1400"/>
              </a:spcBef>
              <a:spcAft>
                <a:spcPts val="0"/>
              </a:spcAft>
              <a:buClr>
                <a:schemeClr val="dk1"/>
              </a:buClr>
              <a:buSzPts val="1100"/>
              <a:buFont typeface="Arial"/>
              <a:buNone/>
            </a:pPr>
            <a:r>
              <a:rPr b="1" lang="en-US">
                <a:latin typeface="Arial"/>
                <a:ea typeface="Arial"/>
                <a:cs typeface="Arial"/>
                <a:sym typeface="Arial"/>
              </a:rPr>
              <a:t>Test 1 - </a:t>
            </a:r>
            <a:r>
              <a:rPr b="1" i="1" lang="en-US">
                <a:latin typeface="Arial"/>
                <a:ea typeface="Arial"/>
                <a:cs typeface="Arial"/>
                <a:sym typeface="Arial"/>
              </a:rPr>
              <a:t>Can a new collection be created empty?</a:t>
            </a:r>
            <a:endParaRPr b="1" i="1">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000">
                <a:latin typeface="Arial"/>
                <a:ea typeface="Arial"/>
                <a:cs typeface="Arial"/>
                <a:sym typeface="Arial"/>
              </a:rPr>
              <a:t>Type:</a:t>
            </a:r>
            <a:r>
              <a:rPr lang="en-US" sz="2000">
                <a:latin typeface="Arial"/>
                <a:ea typeface="Arial"/>
                <a:cs typeface="Arial"/>
                <a:sym typeface="Arial"/>
              </a:rPr>
              <a:t> Positive Test</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Description:</a:t>
            </a:r>
            <a:r>
              <a:rPr lang="en-US" sz="2000">
                <a:latin typeface="Arial"/>
                <a:ea typeface="Arial"/>
                <a:cs typeface="Arial"/>
                <a:sym typeface="Arial"/>
              </a:rPr>
              <a:t> Verifies that a new collection initializes correctly with size 0.</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Expected Result:</a:t>
            </a:r>
            <a:r>
              <a:rPr lang="en-US" sz="2000">
                <a:latin typeface="Arial"/>
                <a:ea typeface="Arial"/>
                <a:cs typeface="Arial"/>
                <a:sym typeface="Arial"/>
              </a:rPr>
              <a:t> Pass - collection is empty upon creation.</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Actual Result:</a:t>
            </a:r>
            <a:r>
              <a:rPr lang="en-US" sz="2000">
                <a:latin typeface="Arial"/>
                <a:ea typeface="Arial"/>
                <a:cs typeface="Arial"/>
                <a:sym typeface="Arial"/>
              </a:rPr>
              <a:t> Pass - collection size = 0.</a:t>
            </a:r>
            <a:endParaRPr sz="2000">
              <a:latin typeface="Arial"/>
              <a:ea typeface="Arial"/>
              <a:cs typeface="Arial"/>
              <a:sym typeface="Arial"/>
            </a:endParaRPr>
          </a:p>
          <a:p>
            <a:pPr indent="0" lvl="0" marL="0" rtl="0" algn="l">
              <a:lnSpc>
                <a:spcPct val="90000"/>
              </a:lnSpc>
              <a:spcBef>
                <a:spcPts val="1200"/>
              </a:spcBef>
              <a:spcAft>
                <a:spcPts val="0"/>
              </a:spcAft>
              <a:buSzPts val="1800"/>
              <a:buNone/>
            </a:pPr>
            <a:r>
              <a:t/>
            </a:r>
            <a:endParaRPr/>
          </a:p>
        </p:txBody>
      </p:sp>
      <p:pic>
        <p:nvPicPr>
          <p:cNvPr descr="Green Pace logo" id="207" name="Google Shape;207;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6266241bd2_0_75"/>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Unit Testing #2</a:t>
            </a:r>
            <a:endParaRPr/>
          </a:p>
        </p:txBody>
      </p:sp>
      <p:sp>
        <p:nvSpPr>
          <p:cNvPr id="213" name="Google Shape;213;g36266241bd2_0_75"/>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a:latin typeface="Arial"/>
                <a:ea typeface="Arial"/>
                <a:cs typeface="Arial"/>
                <a:sym typeface="Arial"/>
              </a:rPr>
              <a:t>Test 2 - </a:t>
            </a:r>
            <a:r>
              <a:rPr b="1" i="1" lang="en-US">
                <a:latin typeface="Arial"/>
                <a:ea typeface="Arial"/>
                <a:cs typeface="Arial"/>
                <a:sym typeface="Arial"/>
              </a:rPr>
              <a:t>Does adding one element increase the size?</a:t>
            </a:r>
            <a:endParaRPr b="1" i="1">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b="1" lang="en-US" sz="2000">
                <a:latin typeface="Arial"/>
                <a:ea typeface="Arial"/>
                <a:cs typeface="Arial"/>
                <a:sym typeface="Arial"/>
              </a:rPr>
              <a:t>Type:</a:t>
            </a:r>
            <a:r>
              <a:rPr lang="en-US" sz="2000">
                <a:latin typeface="Arial"/>
                <a:ea typeface="Arial"/>
                <a:cs typeface="Arial"/>
                <a:sym typeface="Arial"/>
              </a:rPr>
              <a:t> Positive Test</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Description:</a:t>
            </a:r>
            <a:r>
              <a:rPr lang="en-US" sz="2000">
                <a:latin typeface="Arial"/>
                <a:ea typeface="Arial"/>
                <a:cs typeface="Arial"/>
                <a:sym typeface="Arial"/>
              </a:rPr>
              <a:t> Adds a single element to verify size increments correctly.</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Expected Result:</a:t>
            </a:r>
            <a:r>
              <a:rPr lang="en-US" sz="2000">
                <a:latin typeface="Arial"/>
                <a:ea typeface="Arial"/>
                <a:cs typeface="Arial"/>
                <a:sym typeface="Arial"/>
              </a:rPr>
              <a:t> Pass - collection size becomes 1.</a:t>
            </a:r>
            <a:br>
              <a:rPr lang="en-US" sz="2000">
                <a:latin typeface="Arial"/>
                <a:ea typeface="Arial"/>
                <a:cs typeface="Arial"/>
                <a:sym typeface="Arial"/>
              </a:rPr>
            </a:br>
            <a:r>
              <a:rPr lang="en-US" sz="2000">
                <a:latin typeface="Arial"/>
                <a:ea typeface="Arial"/>
                <a:cs typeface="Arial"/>
                <a:sym typeface="Arial"/>
              </a:rPr>
              <a:t> </a:t>
            </a:r>
            <a:r>
              <a:rPr b="1" lang="en-US" sz="2000">
                <a:latin typeface="Arial"/>
                <a:ea typeface="Arial"/>
                <a:cs typeface="Arial"/>
                <a:sym typeface="Arial"/>
              </a:rPr>
              <a:t>Actual Result:</a:t>
            </a:r>
            <a:r>
              <a:rPr lang="en-US" sz="2000">
                <a:latin typeface="Arial"/>
                <a:ea typeface="Arial"/>
                <a:cs typeface="Arial"/>
                <a:sym typeface="Arial"/>
              </a:rPr>
              <a:t> Pass - collection size = 1.</a:t>
            </a:r>
            <a:endParaRPr b="1" sz="3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