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337" r:id="rId3"/>
    <p:sldId id="323" r:id="rId4"/>
    <p:sldId id="335" r:id="rId5"/>
    <p:sldId id="336" r:id="rId6"/>
    <p:sldId id="330" r:id="rId7"/>
    <p:sldId id="331" r:id="rId8"/>
    <p:sldId id="300" r:id="rId9"/>
    <p:sldId id="296" r:id="rId10"/>
    <p:sldId id="321" r:id="rId11"/>
    <p:sldId id="324" r:id="rId12"/>
    <p:sldId id="333" r:id="rId13"/>
    <p:sldId id="325" r:id="rId14"/>
    <p:sldId id="332" r:id="rId15"/>
    <p:sldId id="326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21"/>
  </p:normalViewPr>
  <p:slideViewPr>
    <p:cSldViewPr snapToGrid="0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8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0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7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1/11/24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1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1/11/24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1B91-DD23-BFCE-233C-FE2F0158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GB" dirty="0"/>
              <a:t>CMP-5036A - Search Experiments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1CBB1-8A82-429F-11C5-EDF8FF7E3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r>
              <a:rPr lang="en-US" dirty="0"/>
              <a:t>Ace Shyjan - 100390438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EE68BA40-DA6E-8838-2A04-2F037853B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2" r="18967"/>
          <a:stretch/>
        </p:blipFill>
        <p:spPr>
          <a:xfrm>
            <a:off x="0" y="8129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30EB-D63E-3E4D-690B-03E029C0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29C7-7EC9-0A0F-C488-7BE03669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Keeping stopwords increases retrieval times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doc vectors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</a:t>
            </a:r>
            <a:r>
              <a:rPr lang="en-US" i="0" dirty="0">
                <a:solidFill>
                  <a:schemeClr val="bg1"/>
                </a:solidFill>
                <a:effectLst/>
              </a:rPr>
              <a:t> </a:t>
            </a:r>
            <a:r>
              <a:rPr lang="en-US" cap="all" spc="200" dirty="0">
                <a:solidFill>
                  <a:schemeClr val="bg1"/>
                </a:solidFill>
              </a:rPr>
              <a:t>17.9%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POSTINGS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 41.%</a:t>
            </a:r>
            <a:endParaRPr lang="en-US" cap="all" spc="200" dirty="0">
              <a:solidFill>
                <a:schemeClr val="bg1"/>
              </a:solidFill>
            </a:endParaRP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VOCAB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</a:t>
            </a:r>
            <a:r>
              <a:rPr lang="en-US" cap="all" spc="200" dirty="0">
                <a:solidFill>
                  <a:schemeClr val="bg1"/>
                </a:solidFill>
              </a:rPr>
              <a:t> 11.5%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CS: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</a:t>
            </a:r>
            <a:r>
              <a:rPr lang="en-US" cap="all" spc="200" dirty="0">
                <a:solidFill>
                  <a:schemeClr val="bg1"/>
                </a:solidFill>
              </a:rPr>
              <a:t> 15.7% </a:t>
            </a:r>
          </a:p>
          <a:p>
            <a:pPr marL="285750">
              <a:spcAft>
                <a:spcPts val="600"/>
              </a:spcAft>
            </a:pPr>
            <a:endParaRPr lang="en-US" cap="all" spc="200" dirty="0">
              <a:solidFill>
                <a:schemeClr val="bg1"/>
              </a:solidFill>
            </a:endParaRPr>
          </a:p>
          <a:p>
            <a:pPr marL="1657350" lvl="3">
              <a:spcAft>
                <a:spcPts val="600"/>
              </a:spcAft>
            </a:pPr>
            <a:endParaRPr lang="en-US" cap="all" spc="200" dirty="0">
              <a:solidFill>
                <a:schemeClr val="bg1"/>
              </a:solidFill>
            </a:endParaRPr>
          </a:p>
          <a:p>
            <a:pPr lvl="3">
              <a:spcAft>
                <a:spcPts val="600"/>
              </a:spcAft>
            </a:pPr>
            <a:endParaRPr lang="en-US" cap="all" spc="200" dirty="0">
              <a:solidFill>
                <a:schemeClr val="bg1"/>
              </a:solidFill>
            </a:endParaRPr>
          </a:p>
          <a:p>
            <a:pPr marL="1200150" lvl="2">
              <a:spcAft>
                <a:spcPts val="600"/>
              </a:spcAft>
            </a:pPr>
            <a:endParaRPr lang="en-US" cap="all" spc="200" dirty="0">
              <a:solidFill>
                <a:schemeClr val="bg1"/>
              </a:solidFill>
            </a:endParaRPr>
          </a:p>
        </p:txBody>
      </p:sp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B77FD90-75F8-2CD0-1D2D-C446EC86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047366"/>
            <a:ext cx="3419524" cy="181234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FBE712-1D54-C2B5-C75D-D8450861C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043825"/>
            <a:ext cx="3419524" cy="15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4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490ED-5882-DC4C-6C6D-F3ACF6DD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LEMMATISING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6C6B-293F-AD11-FF10-93B19670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KEEPING LEMMAS INCREASING RETRIEVAL TIMES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doc vectors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</a:t>
            </a:r>
            <a:r>
              <a:rPr lang="en-US" i="0" dirty="0">
                <a:solidFill>
                  <a:schemeClr val="bg1"/>
                </a:solidFill>
                <a:effectLst/>
              </a:rPr>
              <a:t> </a:t>
            </a:r>
            <a:r>
              <a:rPr lang="en-US" i="0" cap="all" spc="200" dirty="0">
                <a:solidFill>
                  <a:schemeClr val="bg1"/>
                </a:solidFill>
                <a:effectLst/>
              </a:rPr>
              <a:t>23</a:t>
            </a:r>
            <a:r>
              <a:rPr lang="en-US" cap="all" spc="200" dirty="0">
                <a:solidFill>
                  <a:schemeClr val="bg1"/>
                </a:solidFill>
              </a:rPr>
              <a:t>%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POSTINGS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 41.%</a:t>
            </a:r>
            <a:endParaRPr lang="en-US" cap="all" spc="200" dirty="0">
              <a:solidFill>
                <a:schemeClr val="bg1"/>
              </a:solidFill>
            </a:endParaRP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VOCAB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</a:t>
            </a:r>
            <a:r>
              <a:rPr lang="en-US" cap="all" spc="200" dirty="0">
                <a:solidFill>
                  <a:schemeClr val="bg1"/>
                </a:solidFill>
              </a:rPr>
              <a:t> 17.4%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CS: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⇧</a:t>
            </a:r>
            <a:r>
              <a:rPr lang="en-US" cap="all" spc="200" dirty="0">
                <a:solidFill>
                  <a:schemeClr val="bg1"/>
                </a:solidFill>
              </a:rPr>
              <a:t> 26.86%</a:t>
            </a:r>
          </a:p>
        </p:txBody>
      </p:sp>
      <p:pic>
        <p:nvPicPr>
          <p:cNvPr id="5" name="Picture 4" descr="A graph with text on it&#10;&#10;Description automatically generated">
            <a:extLst>
              <a:ext uri="{FF2B5EF4-FFF2-40B4-BE49-F238E27FC236}">
                <a16:creationId xmlns:a16="http://schemas.microsoft.com/office/drawing/2014/main" id="{4C7BFFDA-B9D8-909A-DEDC-87C548B5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927682"/>
            <a:ext cx="3419524" cy="205171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B604ABA-A6BD-B032-4B0A-9DC58ACC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428521"/>
            <a:ext cx="3419524" cy="7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2C6A-7975-9F41-0C24-1881635F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Additional EXPERIMENTS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1E337-A4CA-BDD8-44C7-1A374754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BIGRAMS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3F1-F6E8-33A8-A10D-AAE392A6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doc vectors ⇩ 79%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POSTINGS ⇩</a:t>
            </a:r>
            <a:r>
              <a:rPr lang="en-US" b="0" i="0" dirty="0">
                <a:solidFill>
                  <a:schemeClr val="bg1"/>
                </a:solidFill>
                <a:effectLst/>
              </a:rPr>
              <a:t> 54%</a:t>
            </a:r>
            <a:endParaRPr lang="en-US" cap="all" spc="200" dirty="0">
              <a:solidFill>
                <a:schemeClr val="bg1"/>
              </a:solidFill>
            </a:endParaRP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VOCAB ⇩ 84.6%</a:t>
            </a:r>
          </a:p>
          <a:p>
            <a:pPr marL="285750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CS: ⇩ 78.67%</a:t>
            </a:r>
          </a:p>
        </p:txBody>
      </p:sp>
      <p:pic>
        <p:nvPicPr>
          <p:cNvPr id="8" name="Picture 7" descr="A graph with blue and pink bars&#10;&#10;Description automatically generated">
            <a:extLst>
              <a:ext uri="{FF2B5EF4-FFF2-40B4-BE49-F238E27FC236}">
                <a16:creationId xmlns:a16="http://schemas.microsoft.com/office/drawing/2014/main" id="{90AB0B19-1532-65A2-8F5A-DECF3455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927682"/>
            <a:ext cx="3419524" cy="205171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D7A829-C051-F341-5D4E-FE2435B4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116490"/>
            <a:ext cx="3419524" cy="14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2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1E337-A4CA-BDD8-44C7-1A374754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BIGRAMS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3F1-F6E8-33A8-A10D-AAE392A6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Removing BIGRAMS OFFERS QUICKEST RETRIEVAL TIMES AND BEST STORAGE SIZES at the cost of more inaccurate retrieval.</a:t>
            </a:r>
          </a:p>
          <a:p>
            <a:pPr>
              <a:spcAft>
                <a:spcPts val="600"/>
              </a:spcAft>
            </a:pPr>
            <a:endParaRPr lang="en-US" cap="all" spc="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In the case of the query ‘</a:t>
            </a:r>
            <a:r>
              <a:rPr lang="en-US" cap="all" spc="200" dirty="0" err="1">
                <a:solidFill>
                  <a:schemeClr val="bg1"/>
                </a:solidFill>
              </a:rPr>
              <a:t>james</a:t>
            </a:r>
            <a:r>
              <a:rPr lang="en-US" cap="all" spc="200" dirty="0">
                <a:solidFill>
                  <a:schemeClr val="bg1"/>
                </a:solidFill>
              </a:rPr>
              <a:t> earl cash’</a:t>
            </a:r>
          </a:p>
          <a:p>
            <a:pPr lvl="1"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</a:rPr>
              <a:t>The use of bigrams allows </a:t>
            </a:r>
            <a:r>
              <a:rPr lang="en-US" cap="all" spc="200" dirty="0" err="1">
                <a:solidFill>
                  <a:schemeClr val="bg1"/>
                </a:solidFill>
              </a:rPr>
              <a:t>manhunt.html</a:t>
            </a:r>
            <a:r>
              <a:rPr lang="en-US" cap="all" spc="200" dirty="0">
                <a:solidFill>
                  <a:schemeClr val="bg1"/>
                </a:solidFill>
              </a:rPr>
              <a:t> to be ranked #1 (it is the only one related to the entire query)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3C37397-38FB-55EA-1E2B-06137F0C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222616"/>
            <a:ext cx="3419524" cy="1461846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1032E-3D4F-2FF7-3EA8-F234D545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095118"/>
            <a:ext cx="3419524" cy="14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7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8E9A0-2B38-EF52-E9CA-3B125A239FDB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cap="all" spc="200" dirty="0">
                <a:solidFill>
                  <a:schemeClr val="bg1"/>
                </a:solidFill>
              </a:rPr>
              <a:t>Bigrams have proven to massively increase the storage and retrieval times</a:t>
            </a:r>
          </a:p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cap="all" spc="200" dirty="0">
                <a:solidFill>
                  <a:schemeClr val="bg1"/>
                </a:solidFill>
              </a:rPr>
              <a:t>However, bigrams have also shown to improve retrieval, providing more accurate results, as without bigrams “Ghost rider” is also retrieve</a:t>
            </a:r>
          </a:p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cap="all" spc="200" dirty="0">
              <a:solidFill>
                <a:schemeClr val="bg1"/>
              </a:solidFill>
            </a:endParaRPr>
          </a:p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cap="all" spc="2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A8DBE5-D04E-51DE-32F9-9147B284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931957"/>
            <a:ext cx="3419524" cy="204316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6879A8-5E44-2D85-615A-B0D214E2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120764"/>
            <a:ext cx="3419524" cy="14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A3154-D327-D4CD-EF7B-B2D809F8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THESAURUS BASED QUERY EXPANSION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4E7585-4DCF-0415-557F-F99F2A9B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Regular query expansion generate irrelevant words such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Query: Iron Man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Expanded Query: Cast-Iron, Isle_Of_Man, … etc.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 filtering with words in vocabulary, generally the expanded list returns as empty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D0882-69F5-589D-BCC7-8B468EBD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205519"/>
            <a:ext cx="3419524" cy="1496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C9B346-5511-40E3-910F-A2F7D075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595223"/>
            <a:ext cx="3419524" cy="4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D015-6722-CD21-C2FE-A920F82A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SPELL CHECKER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EA053BE-379C-01DA-8B1E-FFE09587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Spell checking is clearly beneficial as when the words are misspelt</a:t>
            </a:r>
            <a:r>
              <a:rPr lang="en-US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chemeClr val="bg1"/>
                </a:solidFill>
              </a:rPr>
              <a:t>incorrect words are ignored, thus causing a different query to be ranked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82E17-DE94-1109-6D77-3E59FDA2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902036"/>
            <a:ext cx="3419524" cy="2103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8B2F6-8E6E-0C84-5531-0B487F31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3885672"/>
            <a:ext cx="3419524" cy="18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57700748-51B4-211F-8023-E9DBD5EB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757EB-EA81-03D1-3244-770D2291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2950341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8B59-96C9-FF58-CE15-3E56D993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basline metrics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57AAA1F-4203-CE3B-0E57-0DD2E295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174727"/>
            <a:ext cx="3419524" cy="649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C06B-4C17-A511-F0C0-47611A03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spc="200">
                <a:solidFill>
                  <a:schemeClr val="bg1"/>
                </a:solidFill>
              </a:rPr>
              <a:t>These are the metrics for the end search engine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84FC157-21A6-67EE-5FA7-8E5B846A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3073003"/>
            <a:ext cx="3419524" cy="60696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0532064-704E-342E-A8D5-8B699368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08" y="4583021"/>
            <a:ext cx="3419524" cy="13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0A745-4132-3C49-FDB3-9B04E662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‘Action-adventure games’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7BBAE41-E4D1-820F-FD57-A1A9AF10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console output looks like, includes summations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FBF8CC-353A-EF3E-54E1-8FC12441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79636"/>
            <a:ext cx="6250769" cy="29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0A745-4132-3C49-FDB3-9B04E662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query results – ‘RPG Games for </a:t>
            </a:r>
            <a:r>
              <a:rPr lang="en-US" sz="2400" dirty="0" err="1">
                <a:solidFill>
                  <a:schemeClr val="bg1"/>
                </a:solidFill>
              </a:rPr>
              <a:t>playstation</a:t>
            </a:r>
            <a:r>
              <a:rPr lang="en-US" sz="24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AE41-E4D1-820F-FD57-A1A9AF10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file output looks like, doesn’t include summations.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48A530-F0BF-0EFA-339E-0A3FCDDA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87" y="643467"/>
            <a:ext cx="597812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2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CBE69-DA9A-EBD7-A138-3332C611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INPUT TESTING – TF-IDF</a:t>
            </a:r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16581DF2-B7C7-7A1E-F8F0-E0881100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 descr="A graph with blue squares&#10;&#10;Description automatically generated">
            <a:extLst>
              <a:ext uri="{FF2B5EF4-FFF2-40B4-BE49-F238E27FC236}">
                <a16:creationId xmlns:a16="http://schemas.microsoft.com/office/drawing/2014/main" id="{D61E1B75-701F-1B24-EE01-2022BB24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3336"/>
            <a:ext cx="6250769" cy="37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2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CBE69-DA9A-EBD7-A138-3332C611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INPUT TESTING – Cosine similarity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4403BE3-D78B-6F8E-77CC-1A86770B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graph with blue bars&#10;&#10;Description automatically generated">
            <a:extLst>
              <a:ext uri="{FF2B5EF4-FFF2-40B4-BE49-F238E27FC236}">
                <a16:creationId xmlns:a16="http://schemas.microsoft.com/office/drawing/2014/main" id="{A4D75DF3-4D62-2718-1C96-D36F8DF4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3336"/>
            <a:ext cx="6250769" cy="37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E2AA6B-E1FE-9240-18E2-193B9183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TF-IDF VS COSine similarity evaluation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688D25-470A-9206-A4B6-ADD30E48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TF-IDF is roughly 100x faster than Cosine Similarity</a:t>
            </a:r>
          </a:p>
          <a:p>
            <a:r>
              <a:rPr lang="en-US" dirty="0">
                <a:solidFill>
                  <a:schemeClr val="bg1"/>
                </a:solidFill>
              </a:rPr>
              <a:t>Cosine Similarity on average produces more accurate results, as shown with its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and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ranks being more closely related than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and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from TF-IDF</a:t>
            </a:r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F65EB8D-1913-E645-DF7A-4FBEAC2D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910585"/>
            <a:ext cx="3419524" cy="2085909"/>
          </a:xfrm>
          <a:prstGeom prst="rect">
            <a:avLst/>
          </a:prstGeom>
        </p:spPr>
      </p:pic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F6D6BF-8762-5870-E387-1324B1C6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3778812"/>
            <a:ext cx="3419524" cy="20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2C6A-7975-9F41-0C24-1881635F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EXPERIMENTS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341</Words>
  <Application>Microsoft Macintosh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CMP-5036A - Search Experiments</vt:lpstr>
      <vt:lpstr>CODE OVERVIEW</vt:lpstr>
      <vt:lpstr>basline metrics</vt:lpstr>
      <vt:lpstr>‘Action-adventure games’</vt:lpstr>
      <vt:lpstr>query results – ‘RPG Games for playstation’</vt:lpstr>
      <vt:lpstr>INPUT TESTING – TF-IDF</vt:lpstr>
      <vt:lpstr>INPUT TESTING – Cosine similarity</vt:lpstr>
      <vt:lpstr>TF-IDF VS COSine similarity evaluation</vt:lpstr>
      <vt:lpstr>CORE EXPERIMENTS</vt:lpstr>
      <vt:lpstr>STOP WORDS</vt:lpstr>
      <vt:lpstr>LEMMATISING</vt:lpstr>
      <vt:lpstr>Additional EXPERIMENTS</vt:lpstr>
      <vt:lpstr>BIGRAMS (I)</vt:lpstr>
      <vt:lpstr>BIGRAMS (II)</vt:lpstr>
      <vt:lpstr>PowerPoint Presentation</vt:lpstr>
      <vt:lpstr>THESAURUS BASED QUERY EXPANSION</vt:lpstr>
      <vt:lpstr>SPELL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CMP-5036A - Search Experiments</dc:title>
  <dc:creator>Ace Shyjan (JRH)</dc:creator>
  <cp:lastModifiedBy>Ace Shyjan (JRH)</cp:lastModifiedBy>
  <cp:revision>88</cp:revision>
  <dcterms:created xsi:type="dcterms:W3CDTF">2024-01-08T13:12:09Z</dcterms:created>
  <dcterms:modified xsi:type="dcterms:W3CDTF">2024-01-11T10:44:43Z</dcterms:modified>
</cp:coreProperties>
</file>