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4" r:id="rId3"/>
    <p:sldId id="261" r:id="rId4"/>
    <p:sldId id="262" r:id="rId5"/>
    <p:sldId id="26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0A8589-9A45-48DF-9F6D-8E6E87BE262F}">
  <a:tblStyle styleId="{410A8589-9A45-48DF-9F6D-8E6E87BE26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4ad8d0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4ad8d0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668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4ad8d0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4ad8d0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42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4ad8d0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4ad8d0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50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4ad8d05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4ad8d05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78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42956" y="2847742"/>
            <a:ext cx="8520600" cy="10646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Проект архитектуры ИС, расширяющей возможности текущей </a:t>
            </a:r>
            <a:r>
              <a:rPr lang="en-US" sz="1600" dirty="0"/>
              <a:t>CRM</a:t>
            </a:r>
            <a:r>
              <a:rPr lang="ru-RU" sz="1600" dirty="0"/>
              <a:t> системы ПАО «Ростелеком»</a:t>
            </a:r>
            <a:r>
              <a:rPr lang="en-US" sz="1600" dirty="0"/>
              <a:t> </a:t>
            </a:r>
            <a:r>
              <a:rPr lang="ru-RU" sz="1600" dirty="0"/>
              <a:t>(</a:t>
            </a:r>
            <a:r>
              <a:rPr lang="en-US" sz="1600" dirty="0"/>
              <a:t>Legacy</a:t>
            </a:r>
            <a:r>
              <a:rPr lang="ru-RU" sz="1600" dirty="0"/>
              <a:t>)</a:t>
            </a:r>
            <a:endParaRPr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57661C-EBAE-46F2-8F55-7641CC6C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440" y="1098009"/>
            <a:ext cx="3149632" cy="2362224"/>
          </a:xfrm>
          <a:prstGeom prst="rect">
            <a:avLst/>
          </a:prstGeom>
        </p:spPr>
      </p:pic>
      <p:pic>
        <p:nvPicPr>
          <p:cNvPr id="5" name="Google Shape;256;p1">
            <a:extLst>
              <a:ext uri="{FF2B5EF4-FFF2-40B4-BE49-F238E27FC236}">
                <a16:creationId xmlns:a16="http://schemas.microsoft.com/office/drawing/2014/main" id="{D8ABDA60-2E27-4385-9D30-579FE39AF73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35400" y="171878"/>
            <a:ext cx="2195469" cy="7629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A0FD7B-3CE3-4CA0-846C-A1D52C12A88F}"/>
              </a:ext>
            </a:extLst>
          </p:cNvPr>
          <p:cNvSpPr txBox="1"/>
          <p:nvPr/>
        </p:nvSpPr>
        <p:spPr>
          <a:xfrm>
            <a:off x="7427924" y="3955959"/>
            <a:ext cx="13388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/>
              <a:t>Команда №6: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/>
              <a:t>Шуваев Сергей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/>
              <a:t>Малков Юрий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/>
              <a:t>Прищепенко Степан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/>
              <a:t>Милютин Иван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800" dirty="0" err="1"/>
              <a:t>Махмутов</a:t>
            </a:r>
            <a:r>
              <a:rPr lang="ru-RU" sz="800" dirty="0"/>
              <a:t> Ринат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311700" y="701268"/>
            <a:ext cx="8520600" cy="722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tx1"/>
                </a:solidFill>
              </a:rPr>
              <a:t>Цели и задачи проекта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53550" y="1510800"/>
            <a:ext cx="84369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Цель: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Повышение качества взаимодействия компании (Ростелеком) с ее клиентами за счет расширения текущих функциональных возможностей CRM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Задачи: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dirty="0"/>
              <a:t>Разработать архитектуру, реализующую требования к решению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dirty="0"/>
              <a:t>Интегрировать переиспользуемые функциональные возможности уже реализованных компонент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dirty="0"/>
              <a:t>Реализовать отсутствующие функциональные возможности путем разработки новых, доработки или замещения  уже существующих в наследованных компонентах (без доработки самих компонент) в создаваемом решении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dirty="0"/>
              <a:t>Спроектировать интеграцию решения с другими системами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DD09B1-ABCA-491B-A4B3-6132D0F8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35" y="110675"/>
            <a:ext cx="787459" cy="590594"/>
          </a:xfrm>
          <a:prstGeom prst="rect">
            <a:avLst/>
          </a:prstGeom>
        </p:spPr>
      </p:pic>
      <p:pic>
        <p:nvPicPr>
          <p:cNvPr id="5" name="Google Shape;256;p1">
            <a:extLst>
              <a:ext uri="{FF2B5EF4-FFF2-40B4-BE49-F238E27FC236}">
                <a16:creationId xmlns:a16="http://schemas.microsoft.com/office/drawing/2014/main" id="{20584152-F34B-466B-A4D8-A0FB24B7C06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1444" y="171879"/>
            <a:ext cx="1849425" cy="642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644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28FE9A-6D19-4F7A-A0CA-E2DF67CB2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096" y="689232"/>
            <a:ext cx="5448569" cy="4291241"/>
          </a:xfrm>
          <a:prstGeom prst="rect">
            <a:avLst/>
          </a:prstGeom>
        </p:spPr>
      </p:pic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311700" y="701269"/>
            <a:ext cx="8520600" cy="504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</a:rPr>
              <a:t>Предметная область</a:t>
            </a:r>
          </a:p>
        </p:txBody>
      </p:sp>
      <p:sp>
        <p:nvSpPr>
          <p:cNvPr id="60" name="Google Shape;60;p14"/>
          <p:cNvSpPr txBox="1"/>
          <p:nvPr/>
        </p:nvSpPr>
        <p:spPr>
          <a:xfrm>
            <a:off x="353550" y="1249543"/>
            <a:ext cx="3365927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Ключевые термины: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CRM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Клиент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Договор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Поставляемые услуги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Список услуг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Обращение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Задача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Заказ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Состав заказа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Пользователи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Роли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DD09B1-ABCA-491B-A4B3-6132D0F89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35" y="110675"/>
            <a:ext cx="787459" cy="590594"/>
          </a:xfrm>
          <a:prstGeom prst="rect">
            <a:avLst/>
          </a:prstGeom>
        </p:spPr>
      </p:pic>
      <p:pic>
        <p:nvPicPr>
          <p:cNvPr id="5" name="Google Shape;256;p1">
            <a:extLst>
              <a:ext uri="{FF2B5EF4-FFF2-40B4-BE49-F238E27FC236}">
                <a16:creationId xmlns:a16="http://schemas.microsoft.com/office/drawing/2014/main" id="{20584152-F34B-466B-A4D8-A0FB24B7C06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81444" y="171879"/>
            <a:ext cx="1849425" cy="642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5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311700" y="701268"/>
            <a:ext cx="8520600" cy="722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</a:rPr>
              <a:t>Описание контекста решения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DD09B1-ABCA-491B-A4B3-6132D0F8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35" y="110675"/>
            <a:ext cx="787459" cy="590594"/>
          </a:xfrm>
          <a:prstGeom prst="rect">
            <a:avLst/>
          </a:prstGeom>
        </p:spPr>
      </p:pic>
      <p:pic>
        <p:nvPicPr>
          <p:cNvPr id="5" name="Google Shape;256;p1">
            <a:extLst>
              <a:ext uri="{FF2B5EF4-FFF2-40B4-BE49-F238E27FC236}">
                <a16:creationId xmlns:a16="http://schemas.microsoft.com/office/drawing/2014/main" id="{20584152-F34B-466B-A4D8-A0FB24B7C06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1444" y="171879"/>
            <a:ext cx="1849425" cy="642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2;p16">
            <a:extLst>
              <a:ext uri="{FF2B5EF4-FFF2-40B4-BE49-F238E27FC236}">
                <a16:creationId xmlns:a16="http://schemas.microsoft.com/office/drawing/2014/main" id="{87B68769-0FF2-493C-8291-A530D22BCBD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7019"/>
          <a:stretch/>
        </p:blipFill>
        <p:spPr>
          <a:xfrm>
            <a:off x="802471" y="1230658"/>
            <a:ext cx="6852749" cy="3658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51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311700" y="701268"/>
            <a:ext cx="8520600" cy="722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tx1"/>
                </a:solidFill>
              </a:rPr>
              <a:t>Архитектура и стек технологий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DD09B1-ABCA-491B-A4B3-6132D0F8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35" y="110675"/>
            <a:ext cx="787459" cy="590594"/>
          </a:xfrm>
          <a:prstGeom prst="rect">
            <a:avLst/>
          </a:prstGeom>
        </p:spPr>
      </p:pic>
      <p:pic>
        <p:nvPicPr>
          <p:cNvPr id="5" name="Google Shape;256;p1">
            <a:extLst>
              <a:ext uri="{FF2B5EF4-FFF2-40B4-BE49-F238E27FC236}">
                <a16:creationId xmlns:a16="http://schemas.microsoft.com/office/drawing/2014/main" id="{20584152-F34B-466B-A4D8-A0FB24B7C06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1444" y="171879"/>
            <a:ext cx="1849425" cy="6427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Google Shape;78;p17">
            <a:extLst>
              <a:ext uri="{FF2B5EF4-FFF2-40B4-BE49-F238E27FC236}">
                <a16:creationId xmlns:a16="http://schemas.microsoft.com/office/drawing/2014/main" id="{0653F5BF-AA6B-44D6-8B1B-546F8DE8DD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1749089"/>
              </p:ext>
            </p:extLst>
          </p:nvPr>
        </p:nvGraphicFramePr>
        <p:xfrm>
          <a:off x="460637" y="1230658"/>
          <a:ext cx="8222726" cy="3722901"/>
        </p:xfrm>
        <a:graphic>
          <a:graphicData uri="http://schemas.openxmlformats.org/drawingml/2006/table">
            <a:tbl>
              <a:tblPr>
                <a:noFill/>
                <a:tableStyleId>{410A8589-9A45-48DF-9F6D-8E6E87BE262F}</a:tableStyleId>
              </a:tblPr>
              <a:tblGrid>
                <a:gridCol w="411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1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60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b="1"/>
                        <a:t>Требование</a:t>
                      </a:r>
                      <a:endParaRPr sz="9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b="1"/>
                        <a:t>Предложенное решение</a:t>
                      </a:r>
                      <a:endParaRPr sz="9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Связывание и коммуникации микросервисов</a:t>
                      </a:r>
                      <a:endParaRPr sz="9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dirty="0"/>
                        <a:t>API Gateway</a:t>
                      </a:r>
                      <a:endParaRPr sz="9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Способ обнаружения микросервисов</a:t>
                      </a:r>
                      <a:endParaRPr sz="9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Обнаружение сервисов на стороне сервера (Server-Side Service Discovery)</a:t>
                      </a:r>
                      <a:endParaRPr sz="9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dirty="0"/>
                        <a:t>Обеспечение транзакционной целостности</a:t>
                      </a:r>
                      <a:endParaRPr sz="900" dirty="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База данных на сервис (Database Per Service)</a:t>
                      </a:r>
                      <a:endParaRPr sz="9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0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Вариант генерации frontend</a:t>
                      </a:r>
                      <a:endParaRPr sz="9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Client-Side Rendering</a:t>
                      </a:r>
                      <a:endParaRPr sz="9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Паттерны повышения надёжности</a:t>
                      </a:r>
                      <a:endParaRPr sz="9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dirty="0"/>
                        <a:t>1) Реплицированные сервисы с балансировкой нагрузки</a:t>
                      </a:r>
                      <a:endParaRPr sz="9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dirty="0"/>
                        <a:t>2) Graceful start</a:t>
                      </a:r>
                      <a:endParaRPr sz="9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dirty="0"/>
                        <a:t>3) Graceful shutdown</a:t>
                      </a:r>
                      <a:endParaRPr sz="9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87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Варианты тестирования</a:t>
                      </a:r>
                      <a:endParaRPr sz="9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1) Unit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2) Component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3) Integrational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4) UAT 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5) Perfomance</a:t>
                      </a:r>
                      <a:endParaRPr sz="9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Правила и инструменты развёртывания</a:t>
                      </a:r>
                      <a:endParaRPr sz="9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GitLab</a:t>
                      </a:r>
                      <a:endParaRPr sz="9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dirty="0"/>
                        <a:t>Blue-Green deployment</a:t>
                      </a:r>
                      <a:endParaRPr sz="9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Инструменты мониторинга</a:t>
                      </a:r>
                      <a:endParaRPr sz="9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dirty="0"/>
                        <a:t>1) ELK</a:t>
                      </a:r>
                      <a:endParaRPr sz="9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dirty="0"/>
                        <a:t>2) Zabbix</a:t>
                      </a:r>
                      <a:endParaRPr sz="900" dirty="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6355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215</Words>
  <Application>Microsoft Office PowerPoint</Application>
  <PresentationFormat>Экран (16:9)</PresentationFormat>
  <Paragraphs>60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Проект архитектуры ИС, расширяющей возможности текущей CRM системы ПАО «Ростелеком» (Legacy)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Развитие CRM системы!!!</dc:title>
  <dc:creator>Шуваев Сергей Сергеевич</dc:creator>
  <cp:lastModifiedBy>Tamerlanec</cp:lastModifiedBy>
  <cp:revision>13</cp:revision>
  <dcterms:modified xsi:type="dcterms:W3CDTF">2022-12-05T14:29:43Z</dcterms:modified>
</cp:coreProperties>
</file>