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766" r:id="rId2"/>
  </p:sldMasterIdLst>
  <p:notesMasterIdLst>
    <p:notesMasterId r:id="rId7"/>
  </p:notesMasterIdLst>
  <p:handoutMasterIdLst>
    <p:handoutMasterId r:id="rId8"/>
  </p:handoutMasterIdLst>
  <p:sldIdLst>
    <p:sldId id="350" r:id="rId3"/>
    <p:sldId id="318" r:id="rId4"/>
    <p:sldId id="529" r:id="rId5"/>
    <p:sldId id="495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4" initials="2" lastIdx="1" clrIdx="0">
    <p:extLst>
      <p:ext uri="{19B8F6BF-5375-455C-9EA6-DF929625EA0E}">
        <p15:presenceInfo xmlns:p15="http://schemas.microsoft.com/office/powerpoint/2012/main" userId="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52"/>
    <a:srgbClr val="4D4D4D"/>
    <a:srgbClr val="B5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6412" autoAdjust="0"/>
  </p:normalViewPr>
  <p:slideViewPr>
    <p:cSldViewPr>
      <p:cViewPr varScale="1">
        <p:scale>
          <a:sx n="67" d="100"/>
          <a:sy n="67" d="100"/>
        </p:scale>
        <p:origin x="4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2022-11-30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11/30/2022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11/30/2022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2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noFill/>
          <a:effectLst/>
        </p:spPr>
        <p:txBody>
          <a:bodyPr/>
          <a:lstStyle>
            <a:lvl1pPr algn="l">
              <a:defRPr sz="2400" b="1">
                <a:solidFill>
                  <a:srgbClr val="3143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8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314352"/>
              </a:buClr>
              <a:buFont typeface="Wingdings" panose="05000000000000000000" pitchFamily="2" charset="2"/>
              <a:buChar char="§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314352"/>
              </a:buClr>
              <a:buFont typeface="맑은 고딕" panose="020B0503020000020004" pitchFamily="50" charset="-127"/>
              <a:buChar char="→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122363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5539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22041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844083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266124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688165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69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895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4387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8"/>
          <p:cNvSpPr/>
          <p:nvPr/>
        </p:nvSpPr>
        <p:spPr>
          <a:xfrm>
            <a:off x="483577" y="428625"/>
            <a:ext cx="8176846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5949951"/>
            <a:ext cx="1154723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3" y="6021387"/>
            <a:ext cx="227136" cy="3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1103" y="6572250"/>
            <a:ext cx="352017" cy="348109"/>
          </a:xfrm>
          <a:prstGeom prst="rect">
            <a:avLst/>
          </a:prstGeom>
        </p:spPr>
        <p:txBody>
          <a:bodyPr/>
          <a:lstStyle>
            <a:lvl1pPr algn="l">
              <a:defRPr sz="16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0" name="날짜 개체 틀 5"/>
          <p:cNvSpPr txBox="1"/>
          <p:nvPr/>
        </p:nvSpPr>
        <p:spPr>
          <a:xfrm>
            <a:off x="525779" y="6527800"/>
            <a:ext cx="6145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202" rIns="42202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8" dirty="0"/>
              <a:t>SMRL  |</a:t>
            </a:r>
          </a:p>
        </p:txBody>
      </p:sp>
      <p:sp>
        <p:nvSpPr>
          <p:cNvPr id="41" name="날짜 개체 틀 5"/>
          <p:cNvSpPr txBox="1"/>
          <p:nvPr/>
        </p:nvSpPr>
        <p:spPr>
          <a:xfrm>
            <a:off x="1157361" y="6510339"/>
            <a:ext cx="137805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202" rIns="42202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SoC &amp; Microprocessor</a:t>
            </a:r>
            <a:endParaRPr sz="646"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Research Laboratory</a:t>
            </a:r>
          </a:p>
        </p:txBody>
      </p:sp>
      <p:sp>
        <p:nvSpPr>
          <p:cNvPr id="42" name="날짜 개체 틀 5"/>
          <p:cNvSpPr txBox="1"/>
          <p:nvPr/>
        </p:nvSpPr>
        <p:spPr>
          <a:xfrm>
            <a:off x="525779" y="6527800"/>
            <a:ext cx="6145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202" rIns="42202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8" dirty="0"/>
              <a:t>SMRL  |</a:t>
            </a:r>
          </a:p>
        </p:txBody>
      </p:sp>
      <p:sp>
        <p:nvSpPr>
          <p:cNvPr id="43" name="날짜 개체 틀 5"/>
          <p:cNvSpPr txBox="1"/>
          <p:nvPr/>
        </p:nvSpPr>
        <p:spPr>
          <a:xfrm>
            <a:off x="1157361" y="6510339"/>
            <a:ext cx="137805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202" rIns="42202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SoC &amp; Microprocessor</a:t>
            </a:r>
            <a:endParaRPr sz="646"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Research Laboratory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38554" y="532719"/>
            <a:ext cx="7702062" cy="457201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ctr">
              <a:lnSpc>
                <a:spcPct val="100000"/>
              </a:lnSpc>
              <a:defRPr sz="2215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8554" y="1454036"/>
            <a:ext cx="7702062" cy="2000251"/>
          </a:xfrm>
          <a:prstGeom prst="rect">
            <a:avLst/>
          </a:prstGeom>
        </p:spPr>
        <p:txBody>
          <a:bodyPr/>
          <a:lstStyle>
            <a:lvl1pPr marL="316531" indent="-316531">
              <a:lnSpc>
                <a:spcPct val="100000"/>
              </a:lnSpc>
              <a:spcBef>
                <a:spcPts val="369"/>
              </a:spcBef>
              <a:buFontTx/>
              <a:buChar char="◆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 marL="685817" indent="-263776">
              <a:lnSpc>
                <a:spcPct val="100000"/>
              </a:lnSpc>
              <a:spcBef>
                <a:spcPts val="369"/>
              </a:spcBef>
              <a:buFontTx/>
              <a:buChar char="➢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 marL="1081481" indent="-237398">
              <a:lnSpc>
                <a:spcPct val="100000"/>
              </a:lnSpc>
              <a:spcBef>
                <a:spcPts val="369"/>
              </a:spcBef>
              <a:buFontTx/>
              <a:buChar char="▪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 marL="1503522" indent="-237398">
              <a:lnSpc>
                <a:spcPct val="100000"/>
              </a:lnSpc>
              <a:spcBef>
                <a:spcPts val="369"/>
              </a:spcBef>
              <a:buFontTx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 marL="1959477" indent="-271312">
              <a:lnSpc>
                <a:spcPct val="100000"/>
              </a:lnSpc>
              <a:spcBef>
                <a:spcPts val="369"/>
              </a:spcBef>
              <a:buFontTx/>
              <a:buChar char="»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텍스트 개체 틀 7"/>
          <p:cNvSpPr>
            <a:spLocks noGrp="1"/>
          </p:cNvSpPr>
          <p:nvPr>
            <p:ph type="body" sz="half" idx="21"/>
          </p:nvPr>
        </p:nvSpPr>
        <p:spPr>
          <a:xfrm>
            <a:off x="738554" y="3804445"/>
            <a:ext cx="7702062" cy="2000251"/>
          </a:xfrm>
          <a:prstGeom prst="rect">
            <a:avLst/>
          </a:prstGeom>
          <a:ln w="25400">
            <a:solidFill>
              <a:srgbClr val="4D4D4D"/>
            </a:solidFill>
            <a:round/>
          </a:ln>
        </p:spPr>
        <p:txBody>
          <a:bodyPr/>
          <a:lstStyle>
            <a:lvl1pPr marL="316531" indent="-316531">
              <a:lnSpc>
                <a:spcPct val="100000"/>
              </a:lnSpc>
              <a:spcBef>
                <a:spcPts val="369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103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8"/>
          <p:cNvSpPr/>
          <p:nvPr/>
        </p:nvSpPr>
        <p:spPr>
          <a:xfrm>
            <a:off x="483577" y="428625"/>
            <a:ext cx="8176846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66093" y="3536158"/>
            <a:ext cx="6611815" cy="1828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462"/>
              </a:spcBef>
              <a:buSzTx/>
              <a:buFontTx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48134" indent="-226093" algn="ctr">
              <a:lnSpc>
                <a:spcPct val="100000"/>
              </a:lnSpc>
              <a:spcBef>
                <a:spcPts val="462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55103" indent="-211021" algn="ctr">
              <a:lnSpc>
                <a:spcPct val="100000"/>
              </a:lnSpc>
              <a:spcBef>
                <a:spcPts val="462"/>
              </a:spcBef>
              <a:buFontTx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519349" indent="-253225" algn="ctr">
              <a:lnSpc>
                <a:spcPct val="100000"/>
              </a:lnSpc>
              <a:spcBef>
                <a:spcPts val="462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941390" indent="-253225" algn="ctr">
              <a:lnSpc>
                <a:spcPct val="100000"/>
              </a:lnSpc>
              <a:spcBef>
                <a:spcPts val="462"/>
              </a:spcBef>
              <a:buFontTx/>
              <a:buChar char="»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931985" y="1676400"/>
            <a:ext cx="7280031" cy="92868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92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1103" y="6572250"/>
            <a:ext cx="352017" cy="348109"/>
          </a:xfrm>
          <a:prstGeom prst="rect">
            <a:avLst/>
          </a:prstGeom>
        </p:spPr>
        <p:txBody>
          <a:bodyPr/>
          <a:lstStyle>
            <a:lvl1pPr algn="l">
              <a:defRPr sz="16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2341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1" cy="4351338"/>
          </a:xfrm>
          <a:prstGeom prst="rect">
            <a:avLst/>
          </a:prstGeom>
        </p:spPr>
        <p:txBody>
          <a:bodyPr/>
          <a:lstStyle>
            <a:lvl1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35219" y="285754"/>
            <a:ext cx="7886701" cy="4190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54" b="0">
                <a:solidFill>
                  <a:srgbClr val="FFFFFF"/>
                </a:solidFill>
                <a:effectLst>
                  <a:outerShdw blurRad="38100" dist="76200" dir="2700000" rotWithShape="0">
                    <a:srgbClr val="000000">
                      <a:alpha val="64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6" name="직사각형 6"/>
          <p:cNvSpPr/>
          <p:nvPr/>
        </p:nvSpPr>
        <p:spPr>
          <a:xfrm>
            <a:off x="0" y="1"/>
            <a:ext cx="9144000" cy="515389"/>
          </a:xfrm>
          <a:prstGeom prst="rect">
            <a:avLst/>
          </a:prstGeom>
          <a:solidFill>
            <a:srgbClr val="FF5B5B"/>
          </a:solidFill>
          <a:ln w="12700">
            <a:solidFill>
              <a:srgbClr val="FF5B5B"/>
            </a:solidFill>
            <a:miter/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7" name="직사각형 7"/>
          <p:cNvSpPr/>
          <p:nvPr/>
        </p:nvSpPr>
        <p:spPr>
          <a:xfrm>
            <a:off x="0" y="124693"/>
            <a:ext cx="9144000" cy="556953"/>
          </a:xfrm>
          <a:prstGeom prst="rect">
            <a:avLst/>
          </a:prstGeom>
          <a:solidFill>
            <a:srgbClr val="2D3F4E"/>
          </a:solidFill>
          <a:ln w="12700">
            <a:solidFill>
              <a:srgbClr val="2D3F4E"/>
            </a:solidFill>
            <a:miter/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70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6"/>
          <p:cNvSpPr txBox="1">
            <a:spLocks/>
          </p:cNvSpPr>
          <p:nvPr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A35A25D5-3029-4BF6-9925-F82496619B18}" type="slidenum">
              <a:rPr lang="ko-KR" altLang="en-US" sz="800" b="1" smtClean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/>
        </p:nvSpPr>
        <p:spPr>
          <a:xfrm>
            <a:off x="142874" y="6527800"/>
            <a:ext cx="2989261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2022 Fall</a:t>
            </a:r>
            <a:endParaRPr lang="ko-KR" altLang="en-US" sz="12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5219" y="285753"/>
            <a:ext cx="7886701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05796" y="6648450"/>
            <a:ext cx="238205" cy="2343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23">
                <a:solidFill>
                  <a:srgbClr val="2D3F4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35219" y="870626"/>
            <a:ext cx="78867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315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transition spd="med"/>
  <p:hf hdr="0" ftr="0" dt="0"/>
  <p:txStyles>
    <p:titleStyle>
      <a:lvl1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11021" marR="0" indent="-21102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1pPr>
      <a:lvl2pPr marL="633062" marR="0" indent="-21102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2pPr>
      <a:lvl3pPr marL="1097307" marR="0" indent="-253224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3pPr>
      <a:lvl4pPr marL="1547485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4pPr>
      <a:lvl5pPr marL="1969526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5pPr>
      <a:lvl6pPr marL="2391567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6pPr>
      <a:lvl7pPr marL="2813609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7pPr>
      <a:lvl8pPr marL="3235650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8pPr>
      <a:lvl9pPr marL="3657691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22041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844083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266124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688165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110207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532248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2954289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376331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PSpGsqWJZ6U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>
            <a:extLst>
              <a:ext uri="{FF2B5EF4-FFF2-40B4-BE49-F238E27FC236}">
                <a16:creationId xmlns:a16="http://schemas.microsoft.com/office/drawing/2014/main" id="{691A7162-2962-4207-A3D1-F304892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7788"/>
            <a:ext cx="8515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TA: Eunjin Lee</a:t>
            </a:r>
          </a:p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Email: eunjin_lee@korea.ac.kr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Single-Cycle ARM Processor Design 2</a:t>
            </a:r>
            <a:r>
              <a:rPr lang="en-US" altLang="ko-KR" sz="2400" b="1" baseline="300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nd</a:t>
            </a: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Term Project</a:t>
            </a:r>
          </a:p>
          <a:p>
            <a:pPr algn="ctr" eaLnBrk="1" hangingPunct="1">
              <a:defRPr/>
            </a:pPr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Additional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38654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Q &amp; A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▪"/>
            </a:pPr>
            <a:r>
              <a:rPr lang="en-US" dirty="0"/>
              <a:t>Single-cycle ARM-reduced processor for reference </a:t>
            </a:r>
          </a:p>
          <a:p>
            <a:pPr lvl="1">
              <a:buFontTx/>
              <a:buChar char="▪"/>
            </a:pPr>
            <a:r>
              <a:rPr lang="en-US" sz="1600" dirty="0"/>
              <a:t>Demo video: </a:t>
            </a:r>
            <a:r>
              <a:rPr lang="en-US" sz="1600" dirty="0">
                <a:hlinkClick r:id="rId2"/>
              </a:rPr>
              <a:t>https://youtu.be/PSpGsqWJZ6U</a:t>
            </a:r>
            <a:r>
              <a:rPr lang="en-US" sz="1600" dirty="0"/>
              <a:t> </a:t>
            </a:r>
          </a:p>
          <a:p>
            <a:pPr lvl="1">
              <a:buFontTx/>
              <a:buChar char="▪"/>
            </a:pPr>
            <a:r>
              <a:rPr lang="en-US" sz="1600" dirty="0"/>
              <a:t>Features:</a:t>
            </a:r>
          </a:p>
          <a:p>
            <a:pPr lvl="1">
              <a:buFontTx/>
              <a:buChar char="▪"/>
            </a:pPr>
            <a:r>
              <a:rPr lang="en-US" sz="1600" dirty="0"/>
              <a:t>7-digit clock</a:t>
            </a:r>
          </a:p>
          <a:p>
            <a:pPr lvl="2">
              <a:buFontTx/>
              <a:buChar char="▪"/>
            </a:pPr>
            <a:r>
              <a:rPr lang="en-US" sz="1600" dirty="0"/>
              <a:t>A or P	(AM or PM)</a:t>
            </a:r>
          </a:p>
          <a:p>
            <a:pPr lvl="2">
              <a:buFontTx/>
              <a:buChar char="▪"/>
            </a:pPr>
            <a:r>
              <a:rPr lang="en-US" sz="1600" dirty="0"/>
              <a:t>HH	(hours)</a:t>
            </a:r>
          </a:p>
          <a:p>
            <a:pPr lvl="2">
              <a:buFontTx/>
              <a:buChar char="▪"/>
            </a:pPr>
            <a:r>
              <a:rPr lang="en-US" sz="1600" dirty="0"/>
              <a:t>MM	(minutes)</a:t>
            </a:r>
          </a:p>
          <a:p>
            <a:pPr lvl="2">
              <a:buFontTx/>
              <a:buChar char="▪"/>
            </a:pPr>
            <a:r>
              <a:rPr lang="en-US" sz="1600" dirty="0"/>
              <a:t>SS		(seconds)</a:t>
            </a:r>
          </a:p>
          <a:p>
            <a:pPr lvl="1">
              <a:buFontTx/>
              <a:buChar char="▪"/>
            </a:pPr>
            <a:r>
              <a:rPr lang="en-US" sz="1600" dirty="0"/>
              <a:t>SS is incremented continuously</a:t>
            </a:r>
          </a:p>
          <a:p>
            <a:pPr lvl="1">
              <a:buFontTx/>
              <a:buChar char="▪"/>
            </a:pPr>
            <a:r>
              <a:rPr lang="en-US" sz="1600" dirty="0"/>
              <a:t>MM increments when SS reaches 60 (value 60 never shows in SS)</a:t>
            </a:r>
          </a:p>
          <a:p>
            <a:pPr lvl="1">
              <a:buFontTx/>
              <a:buChar char="▪"/>
            </a:pPr>
            <a:r>
              <a:rPr lang="en-US" sz="1600" dirty="0"/>
              <a:t>HH increments when MM reaches 60 (value 60 never shows in MM)</a:t>
            </a:r>
          </a:p>
          <a:p>
            <a:pPr lvl="1">
              <a:buFontTx/>
              <a:buChar char="▪"/>
            </a:pPr>
            <a:r>
              <a:rPr lang="en-US" sz="1600" dirty="0"/>
              <a:t>A/P becomes P when HH reaches 12</a:t>
            </a:r>
          </a:p>
          <a:p>
            <a:pPr lvl="1">
              <a:buFontTx/>
              <a:buChar char="▪"/>
            </a:pPr>
            <a:r>
              <a:rPr lang="en-US" sz="1600" dirty="0"/>
              <a:t>A/P becomes A when HH reaches 24 (value 24 never shows in HH)</a:t>
            </a:r>
          </a:p>
          <a:p>
            <a:pPr lvl="2">
              <a:buFontTx/>
              <a:buChar char="▪"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914400" lvl="2" indent="0">
              <a:buNone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그룹 23">
            <a:extLst>
              <a:ext uri="{FF2B5EF4-FFF2-40B4-BE49-F238E27FC236}">
                <a16:creationId xmlns:a16="http://schemas.microsoft.com/office/drawing/2014/main" id="{A7D146BC-3764-19A0-713E-3BC8E50BA061}"/>
              </a:ext>
            </a:extLst>
          </p:cNvPr>
          <p:cNvGrpSpPr/>
          <p:nvPr/>
        </p:nvGrpSpPr>
        <p:grpSpPr>
          <a:xfrm>
            <a:off x="4172656" y="5719351"/>
            <a:ext cx="4151489" cy="498423"/>
            <a:chOff x="1752600" y="2362200"/>
            <a:chExt cx="5077507" cy="609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24FC2B-EF60-9126-B9A9-23ABC61445F9}"/>
                </a:ext>
              </a:extLst>
            </p:cNvPr>
            <p:cNvSpPr/>
            <p:nvPr/>
          </p:nvSpPr>
          <p:spPr>
            <a:xfrm>
              <a:off x="1752600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A/P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11">
              <a:extLst>
                <a:ext uri="{FF2B5EF4-FFF2-40B4-BE49-F238E27FC236}">
                  <a16:creationId xmlns:a16="http://schemas.microsoft.com/office/drawing/2014/main" id="{D4544B65-71CC-7C52-0A62-B522EB3D840A}"/>
                </a:ext>
              </a:extLst>
            </p:cNvPr>
            <p:cNvSpPr/>
            <p:nvPr/>
          </p:nvSpPr>
          <p:spPr>
            <a:xfrm>
              <a:off x="2362200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13">
              <a:extLst>
                <a:ext uri="{FF2B5EF4-FFF2-40B4-BE49-F238E27FC236}">
                  <a16:creationId xmlns:a16="http://schemas.microsoft.com/office/drawing/2014/main" id="{B996AC87-0C6E-1E59-FE59-0A9F27E46680}"/>
                </a:ext>
              </a:extLst>
            </p:cNvPr>
            <p:cNvSpPr/>
            <p:nvPr/>
          </p:nvSpPr>
          <p:spPr>
            <a:xfrm>
              <a:off x="3068179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14">
              <a:extLst>
                <a:ext uri="{FF2B5EF4-FFF2-40B4-BE49-F238E27FC236}">
                  <a16:creationId xmlns:a16="http://schemas.microsoft.com/office/drawing/2014/main" id="{8E204873-72FA-7077-DBAA-26C19446414F}"/>
                </a:ext>
              </a:extLst>
            </p:cNvPr>
            <p:cNvSpPr/>
            <p:nvPr/>
          </p:nvSpPr>
          <p:spPr>
            <a:xfrm>
              <a:off x="3677779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B95CA1EA-0C3E-4C32-78B2-750CA4693EC0}"/>
                </a:ext>
              </a:extLst>
            </p:cNvPr>
            <p:cNvSpPr/>
            <p:nvPr/>
          </p:nvSpPr>
          <p:spPr>
            <a:xfrm>
              <a:off x="4391707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16">
              <a:extLst>
                <a:ext uri="{FF2B5EF4-FFF2-40B4-BE49-F238E27FC236}">
                  <a16:creationId xmlns:a16="http://schemas.microsoft.com/office/drawing/2014/main" id="{62DEBD86-0A07-2215-CB7C-45DDFD8E5B39}"/>
                </a:ext>
              </a:extLst>
            </p:cNvPr>
            <p:cNvSpPr/>
            <p:nvPr/>
          </p:nvSpPr>
          <p:spPr>
            <a:xfrm>
              <a:off x="5001307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20">
              <a:extLst>
                <a:ext uri="{FF2B5EF4-FFF2-40B4-BE49-F238E27FC236}">
                  <a16:creationId xmlns:a16="http://schemas.microsoft.com/office/drawing/2014/main" id="{11779C96-0B20-8055-65C4-FF8EE31CB2D0}"/>
                </a:ext>
              </a:extLst>
            </p:cNvPr>
            <p:cNvSpPr/>
            <p:nvPr/>
          </p:nvSpPr>
          <p:spPr>
            <a:xfrm>
              <a:off x="5610907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21">
              <a:extLst>
                <a:ext uri="{FF2B5EF4-FFF2-40B4-BE49-F238E27FC236}">
                  <a16:creationId xmlns:a16="http://schemas.microsoft.com/office/drawing/2014/main" id="{4C843E0B-46FE-88F9-9A05-0E65EA9FCF1E}"/>
                </a:ext>
              </a:extLst>
            </p:cNvPr>
            <p:cNvSpPr/>
            <p:nvPr/>
          </p:nvSpPr>
          <p:spPr>
            <a:xfrm>
              <a:off x="6220507" y="2362200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25">
            <a:extLst>
              <a:ext uri="{FF2B5EF4-FFF2-40B4-BE49-F238E27FC236}">
                <a16:creationId xmlns:a16="http://schemas.microsoft.com/office/drawing/2014/main" id="{04562358-21D2-9275-7BC8-C8B45E98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8564" y="1395236"/>
            <a:ext cx="2144183" cy="2858911"/>
          </a:xfrm>
          <a:prstGeom prst="rect">
            <a:avLst/>
          </a:prstGeom>
          <a:ln>
            <a:noFill/>
          </a:ln>
        </p:spPr>
      </p:pic>
      <p:sp>
        <p:nvSpPr>
          <p:cNvPr id="12" name="직사각형 3">
            <a:extLst>
              <a:ext uri="{FF2B5EF4-FFF2-40B4-BE49-F238E27FC236}">
                <a16:creationId xmlns:a16="http://schemas.microsoft.com/office/drawing/2014/main" id="{C2257A23-D5BA-E596-277C-F1ADB012334C}"/>
              </a:ext>
            </a:extLst>
          </p:cNvPr>
          <p:cNvSpPr/>
          <p:nvPr/>
        </p:nvSpPr>
        <p:spPr>
          <a:xfrm>
            <a:off x="6153856" y="3276600"/>
            <a:ext cx="914400" cy="241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9">
            <a:extLst>
              <a:ext uri="{FF2B5EF4-FFF2-40B4-BE49-F238E27FC236}">
                <a16:creationId xmlns:a16="http://schemas.microsoft.com/office/drawing/2014/main" id="{E3B9D858-C433-511C-1854-89469F143B3C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>
            <a:off x="7068256" y="3397566"/>
            <a:ext cx="1255889" cy="2570997"/>
          </a:xfrm>
          <a:prstGeom prst="bentConnector3">
            <a:avLst>
              <a:gd name="adj1" fmla="val 1182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86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Q &amp; A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▪"/>
            </a:pPr>
            <a:r>
              <a:rPr lang="en-US" dirty="0" err="1"/>
              <a:t>Svalue</a:t>
            </a:r>
            <a:r>
              <a:rPr lang="en-US" dirty="0"/>
              <a:t> is the bit which is used for distinguishing LDR and STR instruction. </a:t>
            </a:r>
          </a:p>
          <a:p>
            <a:pPr lvl="2">
              <a:buFontTx/>
              <a:buChar char="▪"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914400" lvl="2" indent="0">
              <a:buNone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94EA03-3E27-F458-5F7F-E9E88A37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63" y="2030267"/>
            <a:ext cx="4208637" cy="47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93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2B7D01-C2F9-4752-B7A5-90EB6CCA1523}"/>
              </a:ext>
            </a:extLst>
          </p:cNvPr>
          <p:cNvSpPr txBox="1"/>
          <p:nvPr/>
        </p:nvSpPr>
        <p:spPr>
          <a:xfrm>
            <a:off x="762000" y="292116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any question, mail to TA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(eunjin_lee@korea.ac.kr)</a:t>
            </a:r>
            <a:endParaRPr lang="ko-KR" altLang="en-US" sz="24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022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50943</TotalTime>
  <Words>181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Calibri</vt:lpstr>
      <vt:lpstr>Helvetica</vt:lpstr>
      <vt:lpstr>Verdana</vt:lpstr>
      <vt:lpstr>Wingdings</vt:lpstr>
      <vt:lpstr>디자인 사용자 지정</vt:lpstr>
      <vt:lpstr>Office 테마</vt:lpstr>
      <vt:lpstr>PowerPoint Presentation</vt:lpstr>
      <vt:lpstr>Q &amp; A</vt:lpstr>
      <vt:lpstr>Q &amp; A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이은진[ 대학원석·박사통합과정재학 / 컴퓨터학과 ]</cp:lastModifiedBy>
  <cp:revision>2144</cp:revision>
  <cp:lastPrinted>2017-11-29T16:21:16Z</cp:lastPrinted>
  <dcterms:created xsi:type="dcterms:W3CDTF">2009-05-07T01:31:08Z</dcterms:created>
  <dcterms:modified xsi:type="dcterms:W3CDTF">2022-11-30T10:49:44Z</dcterms:modified>
</cp:coreProperties>
</file>