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493" r:id="rId3"/>
    <p:sldId id="497" r:id="rId4"/>
    <p:sldId id="498" r:id="rId5"/>
    <p:sldId id="496" r:id="rId6"/>
    <p:sldId id="495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4" initials="2" lastIdx="1" clrIdx="0">
    <p:extLst>
      <p:ext uri="{19B8F6BF-5375-455C-9EA6-DF929625EA0E}">
        <p15:presenceInfo xmlns:p15="http://schemas.microsoft.com/office/powerpoint/2012/main" userId="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D1D"/>
    <a:srgbClr val="314352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20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2022. 11. 9.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11/9/22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35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55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5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697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11/9/22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2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noFill/>
          <a:effectLst/>
        </p:spPr>
        <p:txBody>
          <a:bodyPr/>
          <a:lstStyle>
            <a:lvl1pPr algn="l">
              <a:defRPr sz="2400" b="1">
                <a:solidFill>
                  <a:srgbClr val="3143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8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314352"/>
              </a:buClr>
              <a:buFont typeface="Wingdings" panose="05000000000000000000" pitchFamily="2" charset="2"/>
              <a:buChar char="§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Clr>
                <a:srgbClr val="314352"/>
              </a:buClr>
              <a:buFont typeface="맑은 고딕" panose="020B0503020000020004" pitchFamily="50" charset="-127"/>
              <a:buChar char="→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6"/>
          <p:cNvSpPr txBox="1">
            <a:spLocks/>
          </p:cNvSpPr>
          <p:nvPr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A35A25D5-3029-4BF6-9925-F82496619B18}" type="slidenum">
              <a:rPr lang="ko-KR" altLang="en-US" sz="800" b="1" smtClean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/>
        </p:nvSpPr>
        <p:spPr>
          <a:xfrm>
            <a:off x="142874" y="6527800"/>
            <a:ext cx="2989261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2022 Fall</a:t>
            </a:r>
            <a:endParaRPr lang="ko-KR" altLang="en-US" sz="12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>
            <a:extLst>
              <a:ext uri="{FF2B5EF4-FFF2-40B4-BE49-F238E27FC236}">
                <a16:creationId xmlns:a16="http://schemas.microsoft.com/office/drawing/2014/main" id="{691A7162-2962-4207-A3D1-F3048927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57788"/>
            <a:ext cx="8515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TA: Eunjin Lee</a:t>
            </a:r>
          </a:p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Email: eunjin_lee@korea.ac.kr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28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Single-Cycle ARM Processor Design 2</a:t>
            </a:r>
            <a:r>
              <a:rPr lang="en-US" altLang="ko-KR" sz="2800" b="1" baseline="30000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nd</a:t>
            </a:r>
            <a:r>
              <a:rPr lang="en-US" altLang="ko-KR" sz="28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Term Project</a:t>
            </a:r>
          </a:p>
          <a:p>
            <a:pPr algn="ctr" eaLnBrk="1" hangingPunct="1">
              <a:defRPr/>
            </a:pPr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38654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dirty="0"/>
              <a:t>Team</a:t>
            </a:r>
          </a:p>
          <a:p>
            <a:pPr lvl="1"/>
            <a:r>
              <a:rPr lang="en-US" altLang="ko-KR" dirty="0"/>
              <a:t>Teams for the 2</a:t>
            </a:r>
            <a:r>
              <a:rPr lang="en-US" altLang="ko-KR" baseline="30000" dirty="0"/>
              <a:t>nd</a:t>
            </a:r>
            <a:r>
              <a:rPr lang="en-US" altLang="ko-KR" dirty="0"/>
              <a:t> project will be fixed on November 7</a:t>
            </a:r>
            <a:r>
              <a:rPr lang="en-US" altLang="ko-KR" baseline="30000" dirty="0"/>
              <a:t>th</a:t>
            </a:r>
            <a:r>
              <a:rPr lang="en-US" altLang="ko-KR" dirty="0"/>
              <a:t> (Monday).</a:t>
            </a:r>
          </a:p>
          <a:p>
            <a:pPr lvl="1"/>
            <a:r>
              <a:rPr lang="en-US" altLang="ko-KR" dirty="0"/>
              <a:t>If you didn’t write your team information on the google sheet until November 4</a:t>
            </a:r>
            <a:r>
              <a:rPr lang="en-US" altLang="ko-KR" baseline="30000" dirty="0"/>
              <a:t>th</a:t>
            </a:r>
            <a:r>
              <a:rPr lang="en-US" altLang="ko-KR" dirty="0"/>
              <a:t>, I will make the rest teams randomly on this weekend based on the google sheet.</a:t>
            </a:r>
          </a:p>
          <a:p>
            <a:r>
              <a:rPr lang="en-US" altLang="ko-KR" dirty="0"/>
              <a:t>Free-day</a:t>
            </a:r>
          </a:p>
          <a:p>
            <a:pPr lvl="1"/>
            <a:r>
              <a:rPr lang="en-US" altLang="ko-KR" dirty="0"/>
              <a:t>You can use free-day for 1</a:t>
            </a:r>
            <a:r>
              <a:rPr lang="en-US" altLang="ko-KR" baseline="30000" dirty="0"/>
              <a:t>st</a:t>
            </a:r>
            <a:r>
              <a:rPr lang="en-US" altLang="ko-KR" dirty="0"/>
              <a:t> and 2</a:t>
            </a:r>
            <a:r>
              <a:rPr lang="en-US" altLang="ko-KR" baseline="30000" dirty="0"/>
              <a:t>nd</a:t>
            </a:r>
            <a:r>
              <a:rPr lang="en-US" altLang="ko-KR" dirty="0"/>
              <a:t> assignment and </a:t>
            </a:r>
            <a:r>
              <a:rPr lang="en-US" altLang="ko-KR" dirty="0" err="1"/>
              <a:t>freeday</a:t>
            </a:r>
            <a:r>
              <a:rPr lang="en-US" altLang="ko-KR" dirty="0"/>
              <a:t> for your team depends on how many days your team members used it for the 1</a:t>
            </a:r>
            <a:r>
              <a:rPr lang="en-US" altLang="ko-KR" baseline="30000" dirty="0"/>
              <a:t>st</a:t>
            </a:r>
            <a:r>
              <a:rPr lang="en-US" altLang="ko-KR" dirty="0"/>
              <a:t> assignment.</a:t>
            </a:r>
          </a:p>
          <a:p>
            <a:pPr lvl="1"/>
            <a:r>
              <a:rPr lang="en-US" altLang="ko-KR" dirty="0"/>
              <a:t>I will share google sheet link so that you can auto-check whether you will lose point due to the late submission when you fill the certain submission date on next Monday.</a:t>
            </a:r>
          </a:p>
          <a:p>
            <a:pPr marL="457200" lvl="1" indent="0">
              <a:buNone/>
            </a:pPr>
            <a:r>
              <a:rPr lang="en-US" altLang="ko-KR" dirty="0"/>
              <a:t>p.s., You don’t need to notice to use free-day. 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</a:t>
            </a:r>
            <a:r>
              <a:rPr lang="en-US" altLang="ko-KR" dirty="0" err="1"/>
              <a:t>Freeday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F5C61-CC13-18AF-EA3B-622DB955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76800"/>
            <a:ext cx="8077200" cy="396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11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dirty="0"/>
              <a:t>Schedule</a:t>
            </a:r>
          </a:p>
          <a:p>
            <a:pPr lvl="1"/>
            <a:r>
              <a:rPr lang="en-US" altLang="ko-KR" dirty="0"/>
              <a:t>TA Session will be on </a:t>
            </a:r>
            <a:r>
              <a:rPr lang="en-US" altLang="ko-KR" b="1" u="sng" dirty="0">
                <a:solidFill>
                  <a:srgbClr val="B51D1D"/>
                </a:solidFill>
              </a:rPr>
              <a:t>November 9</a:t>
            </a:r>
            <a:r>
              <a:rPr lang="en-US" altLang="ko-KR" b="1" u="sng" baseline="30000" dirty="0">
                <a:solidFill>
                  <a:srgbClr val="B51D1D"/>
                </a:solidFill>
              </a:rPr>
              <a:t>th</a:t>
            </a:r>
            <a:r>
              <a:rPr lang="en-US" altLang="ko-KR" b="1" u="sng" dirty="0">
                <a:solidFill>
                  <a:srgbClr val="B51D1D"/>
                </a:solidFill>
              </a:rPr>
              <a:t> Wednesday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Please attend to get DE2/FPGA board and details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assignment.</a:t>
            </a:r>
          </a:p>
          <a:p>
            <a:r>
              <a:rPr lang="en-US" altLang="ko-KR" dirty="0"/>
              <a:t>In TA Session, </a:t>
            </a:r>
          </a:p>
          <a:p>
            <a:pPr lvl="1"/>
            <a:r>
              <a:rPr lang="en-US" altLang="ko-KR" dirty="0"/>
              <a:t>DE2/FPGA board will be distributed. </a:t>
            </a:r>
          </a:p>
          <a:p>
            <a:pPr lvl="2"/>
            <a:r>
              <a:rPr lang="en-US" altLang="ko-KR" dirty="0"/>
              <a:t>DE2 board which has Cyclone II  </a:t>
            </a:r>
            <a:r>
              <a:rPr lang="en-US" altLang="ko-KR" dirty="0">
                <a:sym typeface="Wingdings" panose="05000000000000000000" pitchFamily="2" charset="2"/>
              </a:rPr>
              <a:t> Use ‘CA2_TermProject_for_DE2.zip’</a:t>
            </a:r>
            <a:endParaRPr lang="en-US" altLang="ko-KR" dirty="0"/>
          </a:p>
          <a:p>
            <a:pPr lvl="2"/>
            <a:r>
              <a:rPr lang="en-US" altLang="ko-KR" dirty="0"/>
              <a:t>FPGA board which has Cyclone IV </a:t>
            </a:r>
            <a:r>
              <a:rPr lang="en-US" altLang="ko-KR" dirty="0">
                <a:sym typeface="Wingdings" panose="05000000000000000000" pitchFamily="2" charset="2"/>
              </a:rPr>
              <a:t> Use ‘CA2_TermProject_for_FPGA.zip’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 Session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3938C-FB4E-A830-87D6-CC8A898B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47723"/>
            <a:ext cx="4054064" cy="24766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F5EDBA-17CD-7A75-F41F-310773244DD0}"/>
              </a:ext>
            </a:extLst>
          </p:cNvPr>
          <p:cNvSpPr/>
          <p:nvPr/>
        </p:nvSpPr>
        <p:spPr>
          <a:xfrm>
            <a:off x="4419600" y="4267200"/>
            <a:ext cx="68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6D8E658-7FDD-9235-32C0-174E77AF34BD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3886200" y="3390900"/>
            <a:ext cx="952500" cy="800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dirty="0"/>
              <a:t>Schedule</a:t>
            </a:r>
          </a:p>
          <a:p>
            <a:pPr lvl="1"/>
            <a:r>
              <a:rPr lang="en-US" altLang="ko-KR" dirty="0"/>
              <a:t>TA Session will be on November 9</a:t>
            </a:r>
            <a:r>
              <a:rPr lang="en-US" altLang="ko-KR" baseline="30000" dirty="0"/>
              <a:t>th</a:t>
            </a:r>
            <a:r>
              <a:rPr lang="en-US" altLang="ko-KR" dirty="0"/>
              <a:t> Wednesday.</a:t>
            </a:r>
          </a:p>
          <a:p>
            <a:pPr lvl="1"/>
            <a:r>
              <a:rPr lang="en-US" altLang="ko-KR" dirty="0"/>
              <a:t>Please attend to get DE2/FPGA board and description of the 2</a:t>
            </a:r>
            <a:r>
              <a:rPr lang="en-US" altLang="ko-KR" baseline="30000" dirty="0"/>
              <a:t>nd</a:t>
            </a:r>
            <a:r>
              <a:rPr lang="en-US" altLang="ko-KR" dirty="0"/>
              <a:t> assignment.</a:t>
            </a:r>
          </a:p>
          <a:p>
            <a:r>
              <a:rPr lang="en-US" altLang="ko-KR" dirty="0"/>
              <a:t>In TA Session, </a:t>
            </a:r>
          </a:p>
          <a:p>
            <a:pPr lvl="1"/>
            <a:r>
              <a:rPr lang="en-US" altLang="ko-KR" dirty="0"/>
              <a:t>I will explain about the 2</a:t>
            </a:r>
            <a:r>
              <a:rPr lang="en-US" altLang="ko-KR" baseline="30000" dirty="0"/>
              <a:t>nd</a:t>
            </a:r>
            <a:r>
              <a:rPr lang="en-US" altLang="ko-KR" dirty="0"/>
              <a:t> assignment.</a:t>
            </a:r>
          </a:p>
          <a:p>
            <a:pPr lvl="2"/>
            <a:r>
              <a:rPr lang="en-US" altLang="ko-KR" dirty="0"/>
              <a:t>How the single-cycle processor works with material ‘CA2_TermProject_SingleCycleProcessor.pptx’</a:t>
            </a:r>
          </a:p>
          <a:p>
            <a:pPr lvl="2"/>
            <a:r>
              <a:rPr lang="en-US" altLang="ko-KR" dirty="0"/>
              <a:t>How to modify the given project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2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496300" cy="4495800"/>
          </a:xfrm>
        </p:spPr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submit (Total 25 points)</a:t>
            </a:r>
          </a:p>
          <a:p>
            <a:pPr lvl="1"/>
            <a:r>
              <a:rPr lang="en-US" altLang="ko-KR" dirty="0"/>
              <a:t>Module</a:t>
            </a:r>
          </a:p>
          <a:p>
            <a:pPr lvl="2"/>
            <a:r>
              <a:rPr lang="en-US" altLang="ko-KR" dirty="0" err="1"/>
              <a:t>RegisterFile.v</a:t>
            </a:r>
            <a:r>
              <a:rPr lang="en-US" altLang="ko-KR" dirty="0"/>
              <a:t> (2 points) </a:t>
            </a:r>
          </a:p>
          <a:p>
            <a:pPr lvl="2"/>
            <a:r>
              <a:rPr lang="en-US" altLang="ko-KR" dirty="0" err="1"/>
              <a:t>ControlUnit.v</a:t>
            </a:r>
            <a:r>
              <a:rPr lang="en-US" altLang="ko-KR" dirty="0"/>
              <a:t> (3 points)</a:t>
            </a:r>
          </a:p>
          <a:p>
            <a:pPr lvl="2"/>
            <a:r>
              <a:rPr lang="en-US" altLang="ko-KR" dirty="0" err="1"/>
              <a:t>Extend.v</a:t>
            </a:r>
            <a:r>
              <a:rPr lang="en-US" altLang="ko-KR" dirty="0"/>
              <a:t> (2 points)</a:t>
            </a:r>
          </a:p>
          <a:p>
            <a:pPr lvl="2"/>
            <a:r>
              <a:rPr lang="en-US" altLang="ko-KR" dirty="0" err="1"/>
              <a:t>ALU.v</a:t>
            </a:r>
            <a:r>
              <a:rPr lang="en-US" altLang="ko-KR" dirty="0"/>
              <a:t> (3 points)</a:t>
            </a:r>
          </a:p>
          <a:p>
            <a:pPr lvl="2"/>
            <a:r>
              <a:rPr lang="en-US" altLang="ko-KR" dirty="0" err="1"/>
              <a:t>ARMProcessor.v</a:t>
            </a:r>
            <a:r>
              <a:rPr lang="en-US" altLang="ko-KR" dirty="0"/>
              <a:t> (5 points) - 5 points will be given depending on</a:t>
            </a:r>
            <a:br>
              <a:rPr lang="en-US" altLang="ko-KR" dirty="0"/>
            </a:br>
            <a:r>
              <a:rPr lang="en-US" altLang="ko-KR" dirty="0"/>
              <a:t>			    whether the top module operates or not.  </a:t>
            </a:r>
          </a:p>
          <a:p>
            <a:pPr lvl="1"/>
            <a:r>
              <a:rPr lang="en-US" altLang="ko-KR" dirty="0"/>
              <a:t>Report (10 points) </a:t>
            </a:r>
          </a:p>
          <a:p>
            <a:pPr lvl="2"/>
            <a:r>
              <a:rPr lang="en-US" altLang="ko-KR" dirty="0"/>
              <a:t>Module description </a:t>
            </a:r>
          </a:p>
          <a:p>
            <a:r>
              <a:rPr lang="en-US" altLang="ko-KR" dirty="0"/>
              <a:t>How to submit</a:t>
            </a:r>
          </a:p>
          <a:p>
            <a:pPr lvl="1"/>
            <a:r>
              <a:rPr lang="fr-FR" altLang="ko-KR" dirty="0"/>
              <a:t>Upload project file and report file to </a:t>
            </a:r>
            <a:r>
              <a:rPr lang="fr-FR" altLang="ko-KR" dirty="0" err="1"/>
              <a:t>BlackBloard</a:t>
            </a:r>
            <a:r>
              <a:rPr lang="fr-FR" altLang="ko-KR" dirty="0"/>
              <a:t> </a:t>
            </a:r>
          </a:p>
          <a:p>
            <a:pPr lvl="1"/>
            <a:r>
              <a:rPr lang="fr-FR" altLang="ko-KR" b="1" dirty="0">
                <a:solidFill>
                  <a:srgbClr val="FF0000"/>
                </a:solidFill>
              </a:rPr>
              <a:t>Due </a:t>
            </a:r>
            <a:r>
              <a:rPr lang="en-US" altLang="ko-KR" b="1" dirty="0">
                <a:solidFill>
                  <a:srgbClr val="FF0000"/>
                </a:solidFill>
              </a:rPr>
              <a:t>date</a:t>
            </a:r>
            <a:r>
              <a:rPr lang="fr-FR" altLang="ko-KR" b="1" dirty="0">
                <a:solidFill>
                  <a:srgbClr val="FF0000"/>
                </a:solidFill>
              </a:rPr>
              <a:t>: December 16 (Friday) 23:59</a:t>
            </a:r>
          </a:p>
          <a:p>
            <a:pPr lvl="2"/>
            <a:r>
              <a:rPr lang="en-US" altLang="ko-KR" dirty="0"/>
              <a:t>You can write module description both in Korean and English</a:t>
            </a:r>
          </a:p>
          <a:p>
            <a:pPr lvl="2"/>
            <a:r>
              <a:rPr lang="fr-FR" altLang="ko-KR" dirty="0"/>
              <a:t>Please fill in the fille name as ‘CA2_TeamID_StudentID_Name’</a:t>
            </a:r>
          </a:p>
          <a:p>
            <a:pPr lvl="3"/>
            <a:r>
              <a:rPr lang="fr-FR" altLang="ko-KR" dirty="0"/>
              <a:t>Ex) </a:t>
            </a:r>
            <a:r>
              <a:rPr lang="en-US" altLang="ko-KR" dirty="0"/>
              <a:t>CA2_1_2022012345_HongGilDong.zip</a:t>
            </a:r>
          </a:p>
          <a:p>
            <a:pPr lvl="3"/>
            <a:r>
              <a:rPr lang="en-US" altLang="ko-KR" dirty="0"/>
              <a:t>Ex) CA2_1_2022012345_HongGilDong.docx</a:t>
            </a:r>
            <a:endParaRPr lang="fr-FR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Term Project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4BFBB-2C48-A195-8956-74352C4B381B}"/>
              </a:ext>
            </a:extLst>
          </p:cNvPr>
          <p:cNvSpPr txBox="1"/>
          <p:nvPr/>
        </p:nvSpPr>
        <p:spPr>
          <a:xfrm>
            <a:off x="4953000" y="6297756"/>
            <a:ext cx="386516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altLang="ko-KR" b="1" u="sng" dirty="0" err="1">
                <a:highlight>
                  <a:srgbClr val="FFFF00"/>
                </a:highlight>
              </a:rPr>
              <a:t>Please</a:t>
            </a:r>
            <a:r>
              <a:rPr lang="fr-FR" altLang="ko-KR" b="1" u="sng" dirty="0">
                <a:highlight>
                  <a:srgbClr val="FFFF00"/>
                </a:highlight>
              </a:rPr>
              <a:t> </a:t>
            </a:r>
            <a:r>
              <a:rPr lang="fr-FR" altLang="ko-KR" b="1" u="sng" dirty="0" err="1">
                <a:highlight>
                  <a:srgbClr val="FFFF00"/>
                </a:highlight>
              </a:rPr>
              <a:t>keep</a:t>
            </a:r>
            <a:r>
              <a:rPr lang="fr-FR" altLang="ko-KR" b="1" u="sng" dirty="0">
                <a:highlight>
                  <a:srgbClr val="FFFF00"/>
                </a:highlight>
              </a:rPr>
              <a:t> </a:t>
            </a:r>
            <a:r>
              <a:rPr lang="fr-FR" altLang="ko-KR" b="1" u="sng" dirty="0" err="1">
                <a:highlight>
                  <a:srgbClr val="FFFF00"/>
                </a:highlight>
              </a:rPr>
              <a:t>submission</a:t>
            </a:r>
            <a:r>
              <a:rPr lang="fr-FR" altLang="ko-KR" b="1" u="sng" dirty="0">
                <a:highlight>
                  <a:srgbClr val="FFFF00"/>
                </a:highlight>
              </a:rPr>
              <a:t> format!!!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D637D-38AA-30F2-E83A-8223FB79AB61}"/>
              </a:ext>
            </a:extLst>
          </p:cNvPr>
          <p:cNvSpPr/>
          <p:nvPr/>
        </p:nvSpPr>
        <p:spPr>
          <a:xfrm>
            <a:off x="2362200" y="5630723"/>
            <a:ext cx="3424646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802B414-A74C-3CBD-DD38-2DEABDFD4ADF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4392712" y="5922133"/>
            <a:ext cx="242099" cy="87847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6F556-D41A-B934-E741-AAFFA06FD3EC}"/>
              </a:ext>
            </a:extLst>
          </p:cNvPr>
          <p:cNvSpPr txBox="1"/>
          <p:nvPr/>
        </p:nvSpPr>
        <p:spPr>
          <a:xfrm>
            <a:off x="762000" y="292116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  <a:p>
            <a:pPr algn="ctr"/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any question, mail to TA</a:t>
            </a:r>
          </a:p>
          <a:p>
            <a:pPr algn="ctr"/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(eunjin_lee@korea.ac.kr)</a:t>
            </a:r>
            <a:endParaRPr lang="ko-KR" altLang="en-US" sz="24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022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51102</TotalTime>
  <Words>458</Words>
  <Application>Microsoft Macintosh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디자인 사용자 지정</vt:lpstr>
      <vt:lpstr>PowerPoint Presentation</vt:lpstr>
      <vt:lpstr>Team &amp; Freeday</vt:lpstr>
      <vt:lpstr>TA Session</vt:lpstr>
      <vt:lpstr>TA Session</vt:lpstr>
      <vt:lpstr>2nd Term Project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이은진[ 대학원석·박사통합과정재학 / 컴퓨터학과 ]</cp:lastModifiedBy>
  <cp:revision>2145</cp:revision>
  <cp:lastPrinted>2017-11-29T16:21:16Z</cp:lastPrinted>
  <dcterms:created xsi:type="dcterms:W3CDTF">2009-05-07T01:31:08Z</dcterms:created>
  <dcterms:modified xsi:type="dcterms:W3CDTF">2022-11-09T04:23:17Z</dcterms:modified>
</cp:coreProperties>
</file>