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766" r:id="rId2"/>
  </p:sldMasterIdLst>
  <p:notesMasterIdLst>
    <p:notesMasterId r:id="rId27"/>
  </p:notesMasterIdLst>
  <p:handoutMasterIdLst>
    <p:handoutMasterId r:id="rId28"/>
  </p:handoutMasterIdLst>
  <p:sldIdLst>
    <p:sldId id="350" r:id="rId3"/>
    <p:sldId id="528" r:id="rId4"/>
    <p:sldId id="318" r:id="rId5"/>
    <p:sldId id="558" r:id="rId6"/>
    <p:sldId id="319" r:id="rId7"/>
    <p:sldId id="321" r:id="rId8"/>
    <p:sldId id="320" r:id="rId9"/>
    <p:sldId id="322" r:id="rId10"/>
    <p:sldId id="279" r:id="rId11"/>
    <p:sldId id="556" r:id="rId12"/>
    <p:sldId id="337" r:id="rId13"/>
    <p:sldId id="338" r:id="rId14"/>
    <p:sldId id="339" r:id="rId15"/>
    <p:sldId id="340" r:id="rId16"/>
    <p:sldId id="341" r:id="rId17"/>
    <p:sldId id="342" r:id="rId18"/>
    <p:sldId id="334" r:id="rId19"/>
    <p:sldId id="557" r:id="rId20"/>
    <p:sldId id="351" r:id="rId21"/>
    <p:sldId id="352" r:id="rId22"/>
    <p:sldId id="353" r:id="rId23"/>
    <p:sldId id="349" r:id="rId24"/>
    <p:sldId id="559" r:id="rId25"/>
    <p:sldId id="495" r:id="rId26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4" initials="2" lastIdx="1" clrIdx="0">
    <p:extLst>
      <p:ext uri="{19B8F6BF-5375-455C-9EA6-DF929625EA0E}">
        <p15:presenceInfo xmlns:p15="http://schemas.microsoft.com/office/powerpoint/2012/main" userId="20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4352"/>
    <a:srgbClr val="4D4D4D"/>
    <a:srgbClr val="B5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96412" autoAdjust="0"/>
  </p:normalViewPr>
  <p:slideViewPr>
    <p:cSldViewPr>
      <p:cViewPr varScale="1">
        <p:scale>
          <a:sx n="122" d="100"/>
          <a:sy n="122" d="100"/>
        </p:scale>
        <p:origin x="38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996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2585E-3F63-40A3-A004-41E1EC2063ED}" type="datetimeFigureOut">
              <a:rPr lang="ko-KR" altLang="en-US" smtClean="0"/>
              <a:pPr/>
              <a:t>2022-11-01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052D1-68EE-4637-8E16-07EA9740DA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02490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4749E0A1-75D2-46C3-A1EA-39DC94590029}" type="datetimeFigureOut">
              <a:rPr lang="en-US" altLang="ko-KR"/>
              <a:pPr>
                <a:defRPr/>
              </a:pPr>
              <a:t>11/1/2022</a:t>
            </a:fld>
            <a:endParaRPr lang="en-US" altLang="ko-K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5710"/>
            <a:ext cx="5438775" cy="446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98E18B36-B730-42B0-834A-A6676F01BFF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257510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D373DE8-65B9-4AAB-9AD3-B4CB012D364B}" type="datetime1">
              <a:rPr lang="en-US" altLang="ko-KR" smtClean="0"/>
              <a:t>11/1/2022</a:t>
            </a:fld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E18B36-B730-42B0-834A-A6676F01BFFC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1205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990600" y="3536157"/>
            <a:ext cx="7162800" cy="1828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ko-KR" altLang="en-US" sz="2400" b="1" kern="1200" dirty="0" smtClean="0">
                <a:solidFill>
                  <a:srgbClr val="31435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628650" y="1676400"/>
            <a:ext cx="7886700" cy="928688"/>
          </a:xfrm>
          <a:prstGeom prst="rect">
            <a:avLst/>
          </a:prstGeom>
        </p:spPr>
        <p:txBody>
          <a:bodyPr/>
          <a:lstStyle>
            <a:lvl1pPr>
              <a:defRPr lang="ko-KR" altLang="en-US" sz="4000" b="1" kern="1200" dirty="0" smtClean="0">
                <a:solidFill>
                  <a:srgbClr val="31435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19100" y="532719"/>
            <a:ext cx="8343900" cy="457200"/>
          </a:xfrm>
          <a:prstGeom prst="rect">
            <a:avLst/>
          </a:prstGeom>
          <a:noFill/>
          <a:effectLst/>
        </p:spPr>
        <p:txBody>
          <a:bodyPr/>
          <a:lstStyle>
            <a:lvl1pPr algn="l">
              <a:defRPr sz="2400" b="1">
                <a:solidFill>
                  <a:srgbClr val="3143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419100" y="1454036"/>
            <a:ext cx="8343900" cy="200025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u"/>
              <a:defRPr sz="1800" b="1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1800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 sz="1600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buChar char="»"/>
              <a:defRPr lang="ko-KR" altLang="en-US" sz="1400" dirty="0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419100" y="3804444"/>
            <a:ext cx="8343900" cy="2000250"/>
          </a:xfrm>
          <a:prstGeom prst="rect">
            <a:avLst/>
          </a:prstGeom>
          <a:ln w="25400">
            <a:solidFill>
              <a:srgbClr val="4D4D4D"/>
            </a:solidFill>
          </a:ln>
        </p:spPr>
        <p:txBody>
          <a:bodyPr/>
          <a:lstStyle>
            <a:lvl1pPr marL="342900" indent="-342900">
              <a:buClr>
                <a:srgbClr val="314352"/>
              </a:buClr>
              <a:buFont typeface="Wingdings" panose="05000000000000000000" pitchFamily="2" charset="2"/>
              <a:buChar char="§"/>
              <a:defRPr sz="1800" b="1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buClr>
                <a:srgbClr val="314352"/>
              </a:buClr>
              <a:buFont typeface="맑은 고딕" panose="020B0503020000020004" pitchFamily="50" charset="-127"/>
              <a:buChar char="→"/>
              <a:defRPr sz="1600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buClr>
                <a:srgbClr val="B51D1D"/>
              </a:buClr>
              <a:buFont typeface="Wingdings" panose="05000000000000000000" pitchFamily="2" charset="2"/>
              <a:buChar char="§"/>
              <a:defRPr sz="1600"/>
            </a:lvl3pPr>
            <a:lvl4pPr marL="1600200" indent="-228600">
              <a:buClr>
                <a:srgbClr val="B51D1D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B51D1D"/>
              </a:buClr>
              <a:buFont typeface="Wingdings" panose="05000000000000000000" pitchFamily="2" charset="2"/>
              <a:buChar char="§"/>
              <a:defRPr lang="ko-KR" altLang="en-US" sz="1400" dirty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55202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1122363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5539"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602038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  <a:lvl2pPr marL="0" indent="422041" algn="ctr">
              <a:buSzTx/>
              <a:buFontTx/>
              <a:buNone/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2pPr>
            <a:lvl3pPr marL="0" indent="844083" algn="ctr">
              <a:buSzTx/>
              <a:buFontTx/>
              <a:buNone/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3pPr>
            <a:lvl4pPr marL="0" indent="1266124" algn="ctr">
              <a:buSzTx/>
              <a:buFontTx/>
              <a:buNone/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4pPr>
            <a:lvl5pPr marL="0" indent="1688165" algn="ctr">
              <a:buSzTx/>
              <a:buFontTx/>
              <a:buNone/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36910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58957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343872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8"/>
          <p:cNvSpPr/>
          <p:nvPr/>
        </p:nvSpPr>
        <p:spPr>
          <a:xfrm>
            <a:off x="483577" y="428625"/>
            <a:ext cx="8176846" cy="6024565"/>
          </a:xfrm>
          <a:prstGeom prst="rect">
            <a:avLst/>
          </a:prstGeom>
          <a:solidFill>
            <a:srgbClr val="FFFFFF"/>
          </a:solidFill>
          <a:ln w="3175">
            <a:solidFill>
              <a:srgbClr val="BFBFBF"/>
            </a:solidFill>
          </a:ln>
        </p:spPr>
        <p:txBody>
          <a:bodyPr lIns="42202" rIns="42202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 dirty="0"/>
          </a:p>
        </p:txBody>
      </p:sp>
      <p:pic>
        <p:nvPicPr>
          <p:cNvPr id="37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54" y="5949951"/>
            <a:ext cx="1154723" cy="428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Picture 1" descr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23" y="6021387"/>
            <a:ext cx="227136" cy="331788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01103" y="6572250"/>
            <a:ext cx="352017" cy="348109"/>
          </a:xfrm>
          <a:prstGeom prst="rect">
            <a:avLst/>
          </a:prstGeom>
        </p:spPr>
        <p:txBody>
          <a:bodyPr/>
          <a:lstStyle>
            <a:lvl1pPr algn="l">
              <a:defRPr sz="166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40" name="날짜 개체 틀 5"/>
          <p:cNvSpPr txBox="1"/>
          <p:nvPr/>
        </p:nvSpPr>
        <p:spPr>
          <a:xfrm>
            <a:off x="525779" y="6527800"/>
            <a:ext cx="614585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2202" rIns="42202">
            <a:spAutoFit/>
          </a:bodyPr>
          <a:lstStyle>
            <a:lvl1pPr>
              <a:defRPr sz="1200" b="1">
                <a:solidFill>
                  <a:srgbClr val="808080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108" dirty="0"/>
              <a:t>SMRL  |</a:t>
            </a:r>
          </a:p>
        </p:txBody>
      </p:sp>
      <p:sp>
        <p:nvSpPr>
          <p:cNvPr id="41" name="날짜 개체 틀 5"/>
          <p:cNvSpPr txBox="1"/>
          <p:nvPr/>
        </p:nvSpPr>
        <p:spPr>
          <a:xfrm>
            <a:off x="1157361" y="6510339"/>
            <a:ext cx="137805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2202" rIns="42202">
            <a:spAutoFit/>
          </a:bodyPr>
          <a:lstStyle/>
          <a:p>
            <a:pPr>
              <a:defRPr sz="700" b="1">
                <a:solidFill>
                  <a:srgbClr val="808080"/>
                </a:solidFill>
                <a:latin typeface="+mn-lt"/>
                <a:ea typeface="+mn-ea"/>
                <a:cs typeface="+mn-cs"/>
                <a:sym typeface="맑은 고딕"/>
              </a:defRPr>
            </a:pPr>
            <a:r>
              <a:rPr sz="646" dirty="0"/>
              <a:t>SoC &amp; Microprocessor</a:t>
            </a:r>
            <a:endParaRPr sz="646" dirty="0">
              <a:latin typeface="Arial"/>
              <a:ea typeface="Arial"/>
              <a:cs typeface="Arial"/>
              <a:sym typeface="Arial"/>
            </a:endParaRPr>
          </a:p>
          <a:p>
            <a:pPr>
              <a:defRPr sz="700" b="1">
                <a:solidFill>
                  <a:srgbClr val="808080"/>
                </a:solidFill>
                <a:latin typeface="+mn-lt"/>
                <a:ea typeface="+mn-ea"/>
                <a:cs typeface="+mn-cs"/>
                <a:sym typeface="맑은 고딕"/>
              </a:defRPr>
            </a:pPr>
            <a:r>
              <a:rPr sz="646" dirty="0"/>
              <a:t>Research Laboratory</a:t>
            </a:r>
          </a:p>
        </p:txBody>
      </p:sp>
      <p:sp>
        <p:nvSpPr>
          <p:cNvPr id="42" name="날짜 개체 틀 5"/>
          <p:cNvSpPr txBox="1"/>
          <p:nvPr/>
        </p:nvSpPr>
        <p:spPr>
          <a:xfrm>
            <a:off x="525779" y="6527800"/>
            <a:ext cx="614585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2202" rIns="42202">
            <a:spAutoFit/>
          </a:bodyPr>
          <a:lstStyle>
            <a:lvl1pPr>
              <a:defRPr sz="1200" b="1">
                <a:solidFill>
                  <a:srgbClr val="808080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108" dirty="0"/>
              <a:t>SMRL  |</a:t>
            </a:r>
          </a:p>
        </p:txBody>
      </p:sp>
      <p:sp>
        <p:nvSpPr>
          <p:cNvPr id="43" name="날짜 개체 틀 5"/>
          <p:cNvSpPr txBox="1"/>
          <p:nvPr/>
        </p:nvSpPr>
        <p:spPr>
          <a:xfrm>
            <a:off x="1157361" y="6510339"/>
            <a:ext cx="137805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2202" rIns="42202">
            <a:spAutoFit/>
          </a:bodyPr>
          <a:lstStyle/>
          <a:p>
            <a:pPr>
              <a:defRPr sz="700" b="1">
                <a:solidFill>
                  <a:srgbClr val="808080"/>
                </a:solidFill>
                <a:latin typeface="+mn-lt"/>
                <a:ea typeface="+mn-ea"/>
                <a:cs typeface="+mn-cs"/>
                <a:sym typeface="맑은 고딕"/>
              </a:defRPr>
            </a:pPr>
            <a:r>
              <a:rPr sz="646" dirty="0"/>
              <a:t>SoC &amp; Microprocessor</a:t>
            </a:r>
            <a:endParaRPr sz="646" dirty="0">
              <a:latin typeface="Arial"/>
              <a:ea typeface="Arial"/>
              <a:cs typeface="Arial"/>
              <a:sym typeface="Arial"/>
            </a:endParaRPr>
          </a:p>
          <a:p>
            <a:pPr>
              <a:defRPr sz="700" b="1">
                <a:solidFill>
                  <a:srgbClr val="808080"/>
                </a:solidFill>
                <a:latin typeface="+mn-lt"/>
                <a:ea typeface="+mn-ea"/>
                <a:cs typeface="+mn-cs"/>
                <a:sym typeface="맑은 고딕"/>
              </a:defRPr>
            </a:pPr>
            <a:r>
              <a:rPr sz="646" dirty="0"/>
              <a:t>Research Laboratory</a:t>
            </a:r>
          </a:p>
        </p:txBody>
      </p:sp>
      <p:sp>
        <p:nvSpPr>
          <p:cNvPr id="44" name="Title Text"/>
          <p:cNvSpPr txBox="1">
            <a:spLocks noGrp="1"/>
          </p:cNvSpPr>
          <p:nvPr>
            <p:ph type="title"/>
          </p:nvPr>
        </p:nvSpPr>
        <p:spPr>
          <a:xfrm>
            <a:off x="738554" y="532719"/>
            <a:ext cx="7702062" cy="457201"/>
          </a:xfrm>
          <a:prstGeom prst="rect">
            <a:avLst/>
          </a:prstGeom>
          <a:solidFill>
            <a:srgbClr val="B51D1D"/>
          </a:solidFill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anchor="t"/>
          <a:lstStyle>
            <a:lvl1pPr algn="ctr">
              <a:lnSpc>
                <a:spcPct val="100000"/>
              </a:lnSpc>
              <a:defRPr sz="2215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Title Text</a:t>
            </a:r>
          </a:p>
        </p:txBody>
      </p:sp>
      <p:sp>
        <p:nvSpPr>
          <p:cNvPr id="4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38554" y="1454036"/>
            <a:ext cx="7702062" cy="2000251"/>
          </a:xfrm>
          <a:prstGeom prst="rect">
            <a:avLst/>
          </a:prstGeom>
        </p:spPr>
        <p:txBody>
          <a:bodyPr/>
          <a:lstStyle>
            <a:lvl1pPr marL="316531" indent="-316531">
              <a:lnSpc>
                <a:spcPct val="100000"/>
              </a:lnSpc>
              <a:spcBef>
                <a:spcPts val="369"/>
              </a:spcBef>
              <a:buFontTx/>
              <a:buChar char="◆"/>
              <a:defRPr sz="1662">
                <a:solidFill>
                  <a:srgbClr val="000000"/>
                </a:solidFill>
                <a:latin typeface="+mn-lt"/>
                <a:ea typeface="+mn-ea"/>
                <a:cs typeface="+mn-cs"/>
                <a:sym typeface="맑은 고딕"/>
              </a:defRPr>
            </a:lvl1pPr>
            <a:lvl2pPr marL="685817" indent="-263776">
              <a:lnSpc>
                <a:spcPct val="100000"/>
              </a:lnSpc>
              <a:spcBef>
                <a:spcPts val="369"/>
              </a:spcBef>
              <a:buFontTx/>
              <a:buChar char="➢"/>
              <a:defRPr sz="1662">
                <a:solidFill>
                  <a:srgbClr val="000000"/>
                </a:solidFill>
                <a:latin typeface="+mn-lt"/>
                <a:ea typeface="+mn-ea"/>
                <a:cs typeface="+mn-cs"/>
                <a:sym typeface="맑은 고딕"/>
              </a:defRPr>
            </a:lvl2pPr>
            <a:lvl3pPr marL="1081481" indent="-237398">
              <a:lnSpc>
                <a:spcPct val="100000"/>
              </a:lnSpc>
              <a:spcBef>
                <a:spcPts val="369"/>
              </a:spcBef>
              <a:buFontTx/>
              <a:buChar char="▪"/>
              <a:defRPr sz="1662">
                <a:solidFill>
                  <a:srgbClr val="000000"/>
                </a:solidFill>
                <a:latin typeface="+mn-lt"/>
                <a:ea typeface="+mn-ea"/>
                <a:cs typeface="+mn-cs"/>
                <a:sym typeface="맑은 고딕"/>
              </a:defRPr>
            </a:lvl3pPr>
            <a:lvl4pPr marL="1503522" indent="-237398">
              <a:lnSpc>
                <a:spcPct val="100000"/>
              </a:lnSpc>
              <a:spcBef>
                <a:spcPts val="369"/>
              </a:spcBef>
              <a:buFontTx/>
              <a:defRPr sz="1662">
                <a:solidFill>
                  <a:srgbClr val="000000"/>
                </a:solidFill>
                <a:latin typeface="+mn-lt"/>
                <a:ea typeface="+mn-ea"/>
                <a:cs typeface="+mn-cs"/>
                <a:sym typeface="맑은 고딕"/>
              </a:defRPr>
            </a:lvl4pPr>
            <a:lvl5pPr marL="1959477" indent="-271312">
              <a:lnSpc>
                <a:spcPct val="100000"/>
              </a:lnSpc>
              <a:spcBef>
                <a:spcPts val="369"/>
              </a:spcBef>
              <a:buFontTx/>
              <a:buChar char="»"/>
              <a:defRPr sz="1662">
                <a:solidFill>
                  <a:srgbClr val="000000"/>
                </a:solidFill>
                <a:latin typeface="+mn-lt"/>
                <a:ea typeface="+mn-ea"/>
                <a:cs typeface="+mn-cs"/>
                <a:sym typeface="맑은 고딕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텍스트 개체 틀 7"/>
          <p:cNvSpPr>
            <a:spLocks noGrp="1"/>
          </p:cNvSpPr>
          <p:nvPr>
            <p:ph type="body" sz="half" idx="21"/>
          </p:nvPr>
        </p:nvSpPr>
        <p:spPr>
          <a:xfrm>
            <a:off x="738554" y="3804445"/>
            <a:ext cx="7702062" cy="2000251"/>
          </a:xfrm>
          <a:prstGeom prst="rect">
            <a:avLst/>
          </a:prstGeom>
          <a:ln w="25400">
            <a:solidFill>
              <a:srgbClr val="4D4D4D"/>
            </a:solidFill>
            <a:round/>
          </a:ln>
        </p:spPr>
        <p:txBody>
          <a:bodyPr/>
          <a:lstStyle>
            <a:lvl1pPr marL="316531" indent="-316531">
              <a:lnSpc>
                <a:spcPct val="100000"/>
              </a:lnSpc>
              <a:spcBef>
                <a:spcPts val="369"/>
              </a:spcBef>
              <a:buClr>
                <a:srgbClr val="B51D1D"/>
              </a:buClr>
              <a:buFontTx/>
              <a:buChar char="▪"/>
              <a:defRPr sz="1800">
                <a:solidFill>
                  <a:srgbClr val="4D4D4D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B51D1D"/>
              </a:buClr>
              <a:buFontTx/>
              <a:buChar char="▪"/>
              <a:defRPr sz="1800">
                <a:solidFill>
                  <a:srgbClr val="4D4D4D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61039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8"/>
          <p:cNvSpPr/>
          <p:nvPr/>
        </p:nvSpPr>
        <p:spPr>
          <a:xfrm>
            <a:off x="483577" y="428625"/>
            <a:ext cx="8176846" cy="6024565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lIns="42202" rIns="42202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66093" y="3536158"/>
            <a:ext cx="6611815" cy="1828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462"/>
              </a:spcBef>
              <a:buSzTx/>
              <a:buFontTx/>
              <a:buNone/>
              <a:defRPr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648134" indent="-226093" algn="ctr">
              <a:lnSpc>
                <a:spcPct val="100000"/>
              </a:lnSpc>
              <a:spcBef>
                <a:spcPts val="462"/>
              </a:spcBef>
              <a:buFontTx/>
              <a:buChar char="–"/>
              <a:defRPr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055103" indent="-211021" algn="ctr">
              <a:lnSpc>
                <a:spcPct val="100000"/>
              </a:lnSpc>
              <a:spcBef>
                <a:spcPts val="462"/>
              </a:spcBef>
              <a:buFontTx/>
              <a:defRPr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519349" indent="-253225" algn="ctr">
              <a:lnSpc>
                <a:spcPct val="100000"/>
              </a:lnSpc>
              <a:spcBef>
                <a:spcPts val="462"/>
              </a:spcBef>
              <a:buFontTx/>
              <a:buChar char="–"/>
              <a:defRPr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941390" indent="-253225" algn="ctr">
              <a:lnSpc>
                <a:spcPct val="100000"/>
              </a:lnSpc>
              <a:spcBef>
                <a:spcPts val="462"/>
              </a:spcBef>
              <a:buFontTx/>
              <a:buChar char="»"/>
              <a:defRPr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931985" y="1676400"/>
            <a:ext cx="7280031" cy="928688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3692"/>
            </a:lvl1pPr>
          </a:lstStyle>
          <a:p>
            <a:r>
              <a:t>Title Text</a:t>
            </a:r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01103" y="6572250"/>
            <a:ext cx="352017" cy="348109"/>
          </a:xfrm>
          <a:prstGeom prst="rect">
            <a:avLst/>
          </a:prstGeom>
        </p:spPr>
        <p:txBody>
          <a:bodyPr/>
          <a:lstStyle>
            <a:lvl1pPr algn="l">
              <a:defRPr sz="166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723418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Body Level One…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1" cy="4351338"/>
          </a:xfrm>
          <a:prstGeom prst="rect">
            <a:avLst/>
          </a:prstGeom>
        </p:spPr>
        <p:txBody>
          <a:bodyPr/>
          <a:lstStyle>
            <a:lvl1pPr>
              <a:defRPr sz="2585"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  <a:lvl2pPr>
              <a:defRPr sz="2585"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2pPr>
            <a:lvl3pPr>
              <a:defRPr sz="2585"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3pPr>
            <a:lvl4pPr>
              <a:defRPr sz="2585"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4pPr>
            <a:lvl5pPr>
              <a:defRPr sz="2585"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35219" y="285754"/>
            <a:ext cx="7886701" cy="41909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954" b="0">
                <a:solidFill>
                  <a:srgbClr val="FFFFFF"/>
                </a:solidFill>
                <a:effectLst>
                  <a:outerShdw blurRad="38100" dist="76200" dir="2700000" rotWithShape="0">
                    <a:srgbClr val="000000">
                      <a:alpha val="64000"/>
                    </a:srgbClr>
                  </a:outerShdw>
                </a:effectLst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66" name="직사각형 6"/>
          <p:cNvSpPr/>
          <p:nvPr/>
        </p:nvSpPr>
        <p:spPr>
          <a:xfrm>
            <a:off x="0" y="1"/>
            <a:ext cx="9144000" cy="515389"/>
          </a:xfrm>
          <a:prstGeom prst="rect">
            <a:avLst/>
          </a:prstGeom>
          <a:solidFill>
            <a:srgbClr val="FF5B5B"/>
          </a:solidFill>
          <a:ln w="12700">
            <a:solidFill>
              <a:srgbClr val="FF5B5B"/>
            </a:solidFill>
            <a:miter/>
          </a:ln>
        </p:spPr>
        <p:txBody>
          <a:bodyPr lIns="42202" rIns="42202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67" name="직사각형 7"/>
          <p:cNvSpPr/>
          <p:nvPr/>
        </p:nvSpPr>
        <p:spPr>
          <a:xfrm>
            <a:off x="0" y="124693"/>
            <a:ext cx="9144000" cy="556953"/>
          </a:xfrm>
          <a:prstGeom prst="rect">
            <a:avLst/>
          </a:prstGeom>
          <a:solidFill>
            <a:srgbClr val="2D3F4E"/>
          </a:solidFill>
          <a:ln w="12700">
            <a:solidFill>
              <a:srgbClr val="2D3F4E"/>
            </a:solidFill>
            <a:miter/>
          </a:ln>
        </p:spPr>
        <p:txBody>
          <a:bodyPr lIns="42202" rIns="42202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43706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6"/>
          <p:cNvSpPr txBox="1">
            <a:spLocks/>
          </p:cNvSpPr>
          <p:nvPr/>
        </p:nvSpPr>
        <p:spPr>
          <a:xfrm>
            <a:off x="6011863" y="6572250"/>
            <a:ext cx="2989262" cy="230188"/>
          </a:xfrm>
          <a:prstGeom prst="rect">
            <a:avLst/>
          </a:prstGeom>
        </p:spPr>
        <p:txBody>
          <a:bodyPr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fld id="{A35A25D5-3029-4BF6-9925-F82496619B18}" type="slidenum">
              <a:rPr lang="ko-KR" altLang="en-US" sz="800" b="1" smtClean="0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ko-KR" altLang="en-US" sz="800" b="1" dirty="0">
              <a:solidFill>
                <a:srgbClr val="31435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날짜 개체 틀 5"/>
          <p:cNvSpPr txBox="1">
            <a:spLocks/>
          </p:cNvSpPr>
          <p:nvPr/>
        </p:nvSpPr>
        <p:spPr>
          <a:xfrm>
            <a:off x="142874" y="6527800"/>
            <a:ext cx="2989261" cy="285750"/>
          </a:xfrm>
          <a:prstGeom prst="rect">
            <a:avLst/>
          </a:prstGeom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Architecture 2022 Fall</a:t>
            </a:r>
            <a:endParaRPr lang="ko-KR" altLang="en-US" sz="1200" b="1" dirty="0">
              <a:solidFill>
                <a:srgbClr val="31435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5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5219" y="285753"/>
            <a:ext cx="7886701" cy="565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05796" y="6648450"/>
            <a:ext cx="238205" cy="23436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923">
                <a:solidFill>
                  <a:srgbClr val="2D3F4E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35219" y="870626"/>
            <a:ext cx="7886701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2pPr marL="723900" indent="-266700"/>
            <a:lvl3pPr marL="1234439" indent="-320039"/>
            <a:lvl4pPr marL="1727200" indent="-355600"/>
            <a:lvl5pPr marL="2184400" indent="-3556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53151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</p:sldLayoutIdLst>
  <p:transition spd="med"/>
  <p:hf hdr="0" ftr="0" dt="0"/>
  <p:txStyles>
    <p:titleStyle>
      <a:lvl1pPr marL="0" marR="0" indent="0" algn="l" defTabSz="84408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23" b="1" i="0" u="none" strike="noStrike" cap="none" spc="0" baseline="0">
          <a:solidFill>
            <a:srgbClr val="FF5B5B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84408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23" b="1" i="0" u="none" strike="noStrike" cap="none" spc="0" baseline="0">
          <a:solidFill>
            <a:srgbClr val="FF5B5B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84408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23" b="1" i="0" u="none" strike="noStrike" cap="none" spc="0" baseline="0">
          <a:solidFill>
            <a:srgbClr val="FF5B5B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84408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23" b="1" i="0" u="none" strike="noStrike" cap="none" spc="0" baseline="0">
          <a:solidFill>
            <a:srgbClr val="FF5B5B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84408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23" b="1" i="0" u="none" strike="noStrike" cap="none" spc="0" baseline="0">
          <a:solidFill>
            <a:srgbClr val="FF5B5B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84408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23" b="1" i="0" u="none" strike="noStrike" cap="none" spc="0" baseline="0">
          <a:solidFill>
            <a:srgbClr val="FF5B5B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84408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23" b="1" i="0" u="none" strike="noStrike" cap="none" spc="0" baseline="0">
          <a:solidFill>
            <a:srgbClr val="FF5B5B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84408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23" b="1" i="0" u="none" strike="noStrike" cap="none" spc="0" baseline="0">
          <a:solidFill>
            <a:srgbClr val="FF5B5B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84408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23" b="1" i="0" u="none" strike="noStrike" cap="none" spc="0" baseline="0">
          <a:solidFill>
            <a:srgbClr val="FF5B5B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11021" marR="0" indent="-211021" algn="l" defTabSz="844083" latinLnBrk="0">
        <a:lnSpc>
          <a:spcPct val="90000"/>
        </a:lnSpc>
        <a:spcBef>
          <a:spcPts val="923"/>
        </a:spcBef>
        <a:spcAft>
          <a:spcPts val="0"/>
        </a:spcAft>
        <a:buClrTx/>
        <a:buSzPct val="100000"/>
        <a:buFont typeface="Arial"/>
        <a:buChar char="•"/>
        <a:tabLst/>
        <a:defRPr sz="2215" b="1" i="0" u="none" strike="noStrike" cap="none" spc="0" baseline="0">
          <a:solidFill>
            <a:srgbClr val="2D3F4E"/>
          </a:solidFill>
          <a:uFillTx/>
          <a:latin typeface="Calibri"/>
          <a:ea typeface="Calibri"/>
          <a:cs typeface="Calibri"/>
          <a:sym typeface="Calibri"/>
        </a:defRPr>
      </a:lvl1pPr>
      <a:lvl2pPr marL="633062" marR="0" indent="-211021" algn="l" defTabSz="844083" latinLnBrk="0">
        <a:lnSpc>
          <a:spcPct val="90000"/>
        </a:lnSpc>
        <a:spcBef>
          <a:spcPts val="923"/>
        </a:spcBef>
        <a:spcAft>
          <a:spcPts val="0"/>
        </a:spcAft>
        <a:buClrTx/>
        <a:buSzPct val="100000"/>
        <a:buFont typeface="Arial"/>
        <a:buChar char="•"/>
        <a:tabLst/>
        <a:defRPr sz="2215" b="1" i="0" u="none" strike="noStrike" cap="none" spc="0" baseline="0">
          <a:solidFill>
            <a:srgbClr val="2D3F4E"/>
          </a:solidFill>
          <a:uFillTx/>
          <a:latin typeface="Calibri"/>
          <a:ea typeface="Calibri"/>
          <a:cs typeface="Calibri"/>
          <a:sym typeface="Calibri"/>
        </a:defRPr>
      </a:lvl2pPr>
      <a:lvl3pPr marL="1097307" marR="0" indent="-253224" algn="l" defTabSz="844083" latinLnBrk="0">
        <a:lnSpc>
          <a:spcPct val="90000"/>
        </a:lnSpc>
        <a:spcBef>
          <a:spcPts val="923"/>
        </a:spcBef>
        <a:spcAft>
          <a:spcPts val="0"/>
        </a:spcAft>
        <a:buClrTx/>
        <a:buSzPct val="100000"/>
        <a:buFont typeface="Arial"/>
        <a:buChar char="•"/>
        <a:tabLst/>
        <a:defRPr sz="2215" b="1" i="0" u="none" strike="noStrike" cap="none" spc="0" baseline="0">
          <a:solidFill>
            <a:srgbClr val="2D3F4E"/>
          </a:solidFill>
          <a:uFillTx/>
          <a:latin typeface="Calibri"/>
          <a:ea typeface="Calibri"/>
          <a:cs typeface="Calibri"/>
          <a:sym typeface="Calibri"/>
        </a:defRPr>
      </a:lvl3pPr>
      <a:lvl4pPr marL="1547485" marR="0" indent="-281361" algn="l" defTabSz="844083" latinLnBrk="0">
        <a:lnSpc>
          <a:spcPct val="90000"/>
        </a:lnSpc>
        <a:spcBef>
          <a:spcPts val="923"/>
        </a:spcBef>
        <a:spcAft>
          <a:spcPts val="0"/>
        </a:spcAft>
        <a:buClrTx/>
        <a:buSzPct val="100000"/>
        <a:buFont typeface="Arial"/>
        <a:buChar char="•"/>
        <a:tabLst/>
        <a:defRPr sz="2215" b="1" i="0" u="none" strike="noStrike" cap="none" spc="0" baseline="0">
          <a:solidFill>
            <a:srgbClr val="2D3F4E"/>
          </a:solidFill>
          <a:uFillTx/>
          <a:latin typeface="Calibri"/>
          <a:ea typeface="Calibri"/>
          <a:cs typeface="Calibri"/>
          <a:sym typeface="Calibri"/>
        </a:defRPr>
      </a:lvl4pPr>
      <a:lvl5pPr marL="1969526" marR="0" indent="-281361" algn="l" defTabSz="844083" latinLnBrk="0">
        <a:lnSpc>
          <a:spcPct val="90000"/>
        </a:lnSpc>
        <a:spcBef>
          <a:spcPts val="923"/>
        </a:spcBef>
        <a:spcAft>
          <a:spcPts val="0"/>
        </a:spcAft>
        <a:buClrTx/>
        <a:buSzPct val="100000"/>
        <a:buFont typeface="Arial"/>
        <a:buChar char="•"/>
        <a:tabLst/>
        <a:defRPr sz="2215" b="1" i="0" u="none" strike="noStrike" cap="none" spc="0" baseline="0">
          <a:solidFill>
            <a:srgbClr val="2D3F4E"/>
          </a:solidFill>
          <a:uFillTx/>
          <a:latin typeface="Calibri"/>
          <a:ea typeface="Calibri"/>
          <a:cs typeface="Calibri"/>
          <a:sym typeface="Calibri"/>
        </a:defRPr>
      </a:lvl5pPr>
      <a:lvl6pPr marL="2391567" marR="0" indent="-281361" algn="l" defTabSz="844083" latinLnBrk="0">
        <a:lnSpc>
          <a:spcPct val="90000"/>
        </a:lnSpc>
        <a:spcBef>
          <a:spcPts val="923"/>
        </a:spcBef>
        <a:spcAft>
          <a:spcPts val="0"/>
        </a:spcAft>
        <a:buClrTx/>
        <a:buSzPct val="100000"/>
        <a:buFont typeface="Arial"/>
        <a:buChar char="•"/>
        <a:tabLst/>
        <a:defRPr sz="2215" b="1" i="0" u="none" strike="noStrike" cap="none" spc="0" baseline="0">
          <a:solidFill>
            <a:srgbClr val="2D3F4E"/>
          </a:solidFill>
          <a:uFillTx/>
          <a:latin typeface="Calibri"/>
          <a:ea typeface="Calibri"/>
          <a:cs typeface="Calibri"/>
          <a:sym typeface="Calibri"/>
        </a:defRPr>
      </a:lvl6pPr>
      <a:lvl7pPr marL="2813609" marR="0" indent="-281361" algn="l" defTabSz="844083" latinLnBrk="0">
        <a:lnSpc>
          <a:spcPct val="90000"/>
        </a:lnSpc>
        <a:spcBef>
          <a:spcPts val="923"/>
        </a:spcBef>
        <a:spcAft>
          <a:spcPts val="0"/>
        </a:spcAft>
        <a:buClrTx/>
        <a:buSzPct val="100000"/>
        <a:buFont typeface="Arial"/>
        <a:buChar char="•"/>
        <a:tabLst/>
        <a:defRPr sz="2215" b="1" i="0" u="none" strike="noStrike" cap="none" spc="0" baseline="0">
          <a:solidFill>
            <a:srgbClr val="2D3F4E"/>
          </a:solidFill>
          <a:uFillTx/>
          <a:latin typeface="Calibri"/>
          <a:ea typeface="Calibri"/>
          <a:cs typeface="Calibri"/>
          <a:sym typeface="Calibri"/>
        </a:defRPr>
      </a:lvl7pPr>
      <a:lvl8pPr marL="3235650" marR="0" indent="-281361" algn="l" defTabSz="844083" latinLnBrk="0">
        <a:lnSpc>
          <a:spcPct val="90000"/>
        </a:lnSpc>
        <a:spcBef>
          <a:spcPts val="923"/>
        </a:spcBef>
        <a:spcAft>
          <a:spcPts val="0"/>
        </a:spcAft>
        <a:buClrTx/>
        <a:buSzPct val="100000"/>
        <a:buFont typeface="Arial"/>
        <a:buChar char="•"/>
        <a:tabLst/>
        <a:defRPr sz="2215" b="1" i="0" u="none" strike="noStrike" cap="none" spc="0" baseline="0">
          <a:solidFill>
            <a:srgbClr val="2D3F4E"/>
          </a:solidFill>
          <a:uFillTx/>
          <a:latin typeface="Calibri"/>
          <a:ea typeface="Calibri"/>
          <a:cs typeface="Calibri"/>
          <a:sym typeface="Calibri"/>
        </a:defRPr>
      </a:lvl8pPr>
      <a:lvl9pPr marL="3657691" marR="0" indent="-281361" algn="l" defTabSz="844083" latinLnBrk="0">
        <a:lnSpc>
          <a:spcPct val="90000"/>
        </a:lnSpc>
        <a:spcBef>
          <a:spcPts val="923"/>
        </a:spcBef>
        <a:spcAft>
          <a:spcPts val="0"/>
        </a:spcAft>
        <a:buClrTx/>
        <a:buSzPct val="100000"/>
        <a:buFont typeface="Arial"/>
        <a:buChar char="•"/>
        <a:tabLst/>
        <a:defRPr sz="2215" b="1" i="0" u="none" strike="noStrike" cap="none" spc="0" baseline="0">
          <a:solidFill>
            <a:srgbClr val="2D3F4E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84408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3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22041" algn="r" defTabSz="84408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3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844083" algn="r" defTabSz="84408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3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266124" algn="r" defTabSz="84408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3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688165" algn="r" defTabSz="84408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3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110207" algn="r" defTabSz="84408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3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532248" algn="r" defTabSz="84408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3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2954289" algn="r" defTabSz="84408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3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376331" algn="r" defTabSz="84408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3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.ly/358dqmc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6">
            <a:extLst>
              <a:ext uri="{FF2B5EF4-FFF2-40B4-BE49-F238E27FC236}">
                <a16:creationId xmlns:a16="http://schemas.microsoft.com/office/drawing/2014/main" id="{691A7162-2962-4207-A3D1-F30489270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157788"/>
            <a:ext cx="85153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ko-KR" sz="2000" b="1" dirty="0">
                <a:solidFill>
                  <a:srgbClr val="314352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rPr>
              <a:t>TA: Eunjin Lee</a:t>
            </a:r>
          </a:p>
          <a:p>
            <a:pPr algn="ctr" eaLnBrk="1" hangingPunct="1"/>
            <a:r>
              <a:rPr lang="en-US" altLang="ko-KR" sz="2000" b="1" dirty="0">
                <a:solidFill>
                  <a:srgbClr val="314352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rPr>
              <a:t>Email: eunjin_lee@korea.ac.kr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75CF3-5D28-4D4C-BBE1-00AAC9EF91D0}"/>
              </a:ext>
            </a:extLst>
          </p:cNvPr>
          <p:cNvSpPr txBox="1"/>
          <p:nvPr/>
        </p:nvSpPr>
        <p:spPr>
          <a:xfrm>
            <a:off x="152400" y="2667000"/>
            <a:ext cx="8785225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ko-KR" sz="2400" b="1" dirty="0">
                <a:solidFill>
                  <a:srgbClr val="314352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rPr>
              <a:t>Single-Cycle ARM Processor Design 2</a:t>
            </a:r>
            <a:r>
              <a:rPr lang="en-US" altLang="ko-KR" sz="2400" b="1" baseline="30000" dirty="0">
                <a:solidFill>
                  <a:srgbClr val="314352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rPr>
              <a:t>nd</a:t>
            </a:r>
            <a:r>
              <a:rPr lang="en-US" altLang="ko-KR" sz="2400" b="1" dirty="0">
                <a:solidFill>
                  <a:srgbClr val="314352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rPr>
              <a:t> Term Project</a:t>
            </a:r>
          </a:p>
          <a:p>
            <a:pPr algn="ctr" eaLnBrk="1" hangingPunct="1">
              <a:defRPr/>
            </a:pPr>
            <a:r>
              <a:rPr lang="en-US" altLang="ko-KR" sz="3600" b="1" dirty="0">
                <a:solidFill>
                  <a:srgbClr val="314352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rPr>
              <a:t>Quartus</a:t>
            </a:r>
          </a:p>
        </p:txBody>
      </p:sp>
    </p:spTree>
    <p:extLst>
      <p:ext uri="{BB962C8B-B14F-4D97-AF65-F5344CB8AC3E}">
        <p14:creationId xmlns:p14="http://schemas.microsoft.com/office/powerpoint/2010/main" val="3865482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CF75CF3-5D28-4D4C-BBE1-00AAC9EF91D0}"/>
              </a:ext>
            </a:extLst>
          </p:cNvPr>
          <p:cNvSpPr txBox="1"/>
          <p:nvPr/>
        </p:nvSpPr>
        <p:spPr>
          <a:xfrm>
            <a:off x="152400" y="2667000"/>
            <a:ext cx="8785225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ko-KR" sz="3200" b="1" dirty="0">
                <a:solidFill>
                  <a:srgbClr val="314352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rPr>
              <a:t>Tutorial 2 </a:t>
            </a:r>
          </a:p>
          <a:p>
            <a:pPr algn="ctr" eaLnBrk="1" hangingPunct="1">
              <a:defRPr/>
            </a:pPr>
            <a:r>
              <a:rPr lang="en-US" altLang="ko-KR" sz="3200" dirty="0">
                <a:solidFill>
                  <a:srgbClr val="314352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rPr>
              <a:t>Timing Simulation </a:t>
            </a:r>
          </a:p>
        </p:txBody>
      </p:sp>
    </p:spTree>
    <p:extLst>
      <p:ext uri="{BB962C8B-B14F-4D97-AF65-F5344CB8AC3E}">
        <p14:creationId xmlns:p14="http://schemas.microsoft.com/office/powerpoint/2010/main" val="308472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bout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314352"/>
                </a:solidFill>
              </a:rPr>
              <a:t>Timing Simulation</a:t>
            </a:r>
            <a:endParaRPr sz="2400" dirty="0">
              <a:solidFill>
                <a:srgbClr val="314352"/>
              </a:solidFill>
            </a:endParaRP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20223" y="6400800"/>
            <a:ext cx="223777" cy="2343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fld id="{86CB4B4D-7CA3-9044-876B-883B54F8677D}" type="slidenum">
              <a:rPr kern="0">
                <a:latin typeface="Helvetica"/>
                <a:cs typeface="Helvetica"/>
              </a:rPr>
              <a:pPr defTabSz="844083" fontAlgn="auto" hangingPunct="0">
                <a:spcBef>
                  <a:spcPts val="0"/>
                </a:spcBef>
                <a:spcAft>
                  <a:spcPts val="0"/>
                </a:spcAft>
              </a:pPr>
              <a:t>11</a:t>
            </a:fld>
            <a:endParaRPr kern="0" dirty="0">
              <a:latin typeface="Helvetica"/>
              <a:cs typeface="Helvetica"/>
            </a:endParaRPr>
          </a:p>
        </p:txBody>
      </p:sp>
      <p:sp>
        <p:nvSpPr>
          <p:cNvPr id="85" name="ARM instruction analysis report…"/>
          <p:cNvSpPr txBox="1">
            <a:spLocks noGrp="1"/>
          </p:cNvSpPr>
          <p:nvPr>
            <p:ph type="body" idx="4294967295"/>
          </p:nvPr>
        </p:nvSpPr>
        <p:spPr>
          <a:xfrm>
            <a:off x="313007" y="1200464"/>
            <a:ext cx="8663520" cy="5200338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endParaRPr lang="en-US" dirty="0"/>
          </a:p>
          <a:p>
            <a:pPr>
              <a:buFontTx/>
              <a:buChar char="▪"/>
            </a:pPr>
            <a:endParaRPr lang="en-US" dirty="0"/>
          </a:p>
          <a:p>
            <a:pPr>
              <a:buFontTx/>
              <a:buChar char="▪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F7612-22A5-469B-83DD-035FDFD50CE9}"/>
              </a:ext>
            </a:extLst>
          </p:cNvPr>
          <p:cNvSpPr txBox="1"/>
          <p:nvPr/>
        </p:nvSpPr>
        <p:spPr>
          <a:xfrm>
            <a:off x="1100336" y="5199558"/>
            <a:ext cx="2799113" cy="5398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2202" tIns="42202" rIns="42202" bIns="42202" numCol="1" spcCol="38100" rtlCol="0" anchor="t">
            <a:spAutoFit/>
          </a:bodyPr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LEDG7 is not turned on</a:t>
            </a:r>
          </a:p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SW1 and SW0 are turned off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A47F6-5B13-45F2-A129-63B9799110A1}"/>
              </a:ext>
            </a:extLst>
          </p:cNvPr>
          <p:cNvSpPr txBox="1"/>
          <p:nvPr/>
        </p:nvSpPr>
        <p:spPr>
          <a:xfrm>
            <a:off x="5034566" y="5657537"/>
            <a:ext cx="3195054" cy="5398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2202" tIns="42202" rIns="42202" bIns="42202" numCol="1" spcCol="38100" rtlCol="0" anchor="t">
            <a:spAutoFit/>
          </a:bodyPr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LEDG7 is turned on</a:t>
            </a:r>
          </a:p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both SW1 and SW0 are turned 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79F08A-F078-4576-B0BF-8B8BACBD7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61" y="1118652"/>
            <a:ext cx="4840170" cy="505743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FF4576-5572-4849-92D5-A44F203C3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329" y="2055621"/>
            <a:ext cx="5101914" cy="17809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953157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bout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314352"/>
                </a:solidFill>
              </a:rPr>
              <a:t>Timing Simulation</a:t>
            </a:r>
            <a:endParaRPr sz="2400" dirty="0">
              <a:solidFill>
                <a:srgbClr val="314352"/>
              </a:solidFill>
            </a:endParaRP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20223" y="6400800"/>
            <a:ext cx="223777" cy="23436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fld id="{86CB4B4D-7CA3-9044-876B-883B54F8677D}" type="slidenum">
              <a:rPr kern="0">
                <a:latin typeface="Helvetica"/>
                <a:cs typeface="Helvetica"/>
              </a:rPr>
              <a:pPr defTabSz="844083" fontAlgn="auto" hangingPunct="0">
                <a:spcBef>
                  <a:spcPts val="0"/>
                </a:spcBef>
                <a:spcAft>
                  <a:spcPts val="0"/>
                </a:spcAft>
              </a:pPr>
              <a:t>12</a:t>
            </a:fld>
            <a:endParaRPr kern="0" dirty="0">
              <a:latin typeface="Helvetica"/>
              <a:cs typeface="Helvetica"/>
            </a:endParaRPr>
          </a:p>
        </p:txBody>
      </p:sp>
      <p:sp>
        <p:nvSpPr>
          <p:cNvPr id="85" name="ARM instruction analysis report…"/>
          <p:cNvSpPr txBox="1">
            <a:spLocks noGrp="1"/>
          </p:cNvSpPr>
          <p:nvPr>
            <p:ph type="body" idx="4294967295"/>
          </p:nvPr>
        </p:nvSpPr>
        <p:spPr>
          <a:xfrm>
            <a:off x="313007" y="1200464"/>
            <a:ext cx="8663520" cy="5200338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endParaRPr lang="en-US" dirty="0"/>
          </a:p>
          <a:p>
            <a:pPr>
              <a:buFontTx/>
              <a:buChar char="▪"/>
            </a:pPr>
            <a:endParaRPr lang="en-US" dirty="0"/>
          </a:p>
          <a:p>
            <a:pPr>
              <a:buFontTx/>
              <a:buChar char="▪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F7612-22A5-469B-83DD-035FDFD50CE9}"/>
              </a:ext>
            </a:extLst>
          </p:cNvPr>
          <p:cNvSpPr txBox="1"/>
          <p:nvPr/>
        </p:nvSpPr>
        <p:spPr>
          <a:xfrm>
            <a:off x="1100336" y="5199558"/>
            <a:ext cx="2799113" cy="5398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2202" tIns="42202" rIns="42202" bIns="42202" numCol="1" spcCol="38100" rtlCol="0" anchor="t">
            <a:spAutoFit/>
          </a:bodyPr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LEDG7 is not turned on</a:t>
            </a:r>
          </a:p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SW1 and SW0 are turned off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A47F6-5B13-45F2-A129-63B9799110A1}"/>
              </a:ext>
            </a:extLst>
          </p:cNvPr>
          <p:cNvSpPr txBox="1"/>
          <p:nvPr/>
        </p:nvSpPr>
        <p:spPr>
          <a:xfrm>
            <a:off x="5034566" y="5657537"/>
            <a:ext cx="3195054" cy="5398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2202" tIns="42202" rIns="42202" bIns="42202" numCol="1" spcCol="38100" rtlCol="0" anchor="t">
            <a:spAutoFit/>
          </a:bodyPr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LEDG7 is turned on</a:t>
            </a:r>
          </a:p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both SW1 and SW0 are turned 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7B734B-F30A-46DE-8773-F463852A0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19" y="1117694"/>
            <a:ext cx="8395774" cy="442383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896237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bout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314352"/>
                </a:solidFill>
              </a:rPr>
              <a:t>Timing Simulation</a:t>
            </a:r>
            <a:endParaRPr sz="2400" dirty="0">
              <a:solidFill>
                <a:srgbClr val="314352"/>
              </a:solidFill>
            </a:endParaRP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20223" y="6400800"/>
            <a:ext cx="223777" cy="2343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fld id="{86CB4B4D-7CA3-9044-876B-883B54F8677D}" type="slidenum">
              <a:rPr kern="0">
                <a:latin typeface="Helvetica"/>
                <a:cs typeface="Helvetica"/>
              </a:rPr>
              <a:pPr defTabSz="844083" fontAlgn="auto" hangingPunct="0">
                <a:spcBef>
                  <a:spcPts val="0"/>
                </a:spcBef>
                <a:spcAft>
                  <a:spcPts val="0"/>
                </a:spcAft>
              </a:pPr>
              <a:t>13</a:t>
            </a:fld>
            <a:endParaRPr kern="0" dirty="0">
              <a:latin typeface="Helvetica"/>
              <a:cs typeface="Helvetica"/>
            </a:endParaRPr>
          </a:p>
        </p:txBody>
      </p:sp>
      <p:sp>
        <p:nvSpPr>
          <p:cNvPr id="85" name="ARM instruction analysis report…"/>
          <p:cNvSpPr txBox="1">
            <a:spLocks noGrp="1"/>
          </p:cNvSpPr>
          <p:nvPr>
            <p:ph type="body" idx="4294967295"/>
          </p:nvPr>
        </p:nvSpPr>
        <p:spPr>
          <a:xfrm>
            <a:off x="313007" y="1200464"/>
            <a:ext cx="8663520" cy="5200338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endParaRPr lang="en-US" dirty="0"/>
          </a:p>
          <a:p>
            <a:pPr>
              <a:buFontTx/>
              <a:buChar char="▪"/>
            </a:pPr>
            <a:endParaRPr lang="en-US" dirty="0"/>
          </a:p>
          <a:p>
            <a:pPr>
              <a:buFontTx/>
              <a:buChar char="▪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F7612-22A5-469B-83DD-035FDFD50CE9}"/>
              </a:ext>
            </a:extLst>
          </p:cNvPr>
          <p:cNvSpPr txBox="1"/>
          <p:nvPr/>
        </p:nvSpPr>
        <p:spPr>
          <a:xfrm>
            <a:off x="1100336" y="5199558"/>
            <a:ext cx="2799113" cy="5398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2202" tIns="42202" rIns="42202" bIns="42202" numCol="1" spcCol="38100" rtlCol="0" anchor="t">
            <a:spAutoFit/>
          </a:bodyPr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LEDG7 is not turned on</a:t>
            </a:r>
          </a:p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SW1 and SW0 are turned off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A47F6-5B13-45F2-A129-63B9799110A1}"/>
              </a:ext>
            </a:extLst>
          </p:cNvPr>
          <p:cNvSpPr txBox="1"/>
          <p:nvPr/>
        </p:nvSpPr>
        <p:spPr>
          <a:xfrm>
            <a:off x="5034566" y="5657537"/>
            <a:ext cx="3195054" cy="5398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2202" tIns="42202" rIns="42202" bIns="42202" numCol="1" spcCol="38100" rtlCol="0" anchor="t">
            <a:spAutoFit/>
          </a:bodyPr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LEDG7 is turned on</a:t>
            </a:r>
          </a:p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both SW1 and SW0 are turned 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0578D0-E885-4863-BBC1-0056814FC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297" y="1200464"/>
            <a:ext cx="5273407" cy="499686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663981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bout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314352"/>
                </a:solidFill>
              </a:rPr>
              <a:t>Timing Simulation</a:t>
            </a:r>
            <a:endParaRPr sz="2400" dirty="0">
              <a:solidFill>
                <a:srgbClr val="314352"/>
              </a:solidFill>
            </a:endParaRP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20223" y="6400800"/>
            <a:ext cx="223777" cy="23436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fld id="{86CB4B4D-7CA3-9044-876B-883B54F8677D}" type="slidenum">
              <a:rPr kern="0">
                <a:latin typeface="Helvetica"/>
                <a:cs typeface="Helvetica"/>
              </a:rPr>
              <a:pPr defTabSz="844083" fontAlgn="auto" hangingPunct="0">
                <a:spcBef>
                  <a:spcPts val="0"/>
                </a:spcBef>
                <a:spcAft>
                  <a:spcPts val="0"/>
                </a:spcAft>
              </a:pPr>
              <a:t>14</a:t>
            </a:fld>
            <a:endParaRPr kern="0" dirty="0">
              <a:latin typeface="Helvetica"/>
              <a:cs typeface="Helvetica"/>
            </a:endParaRPr>
          </a:p>
        </p:txBody>
      </p:sp>
      <p:sp>
        <p:nvSpPr>
          <p:cNvPr id="85" name="ARM instruction analysis report…"/>
          <p:cNvSpPr txBox="1">
            <a:spLocks noGrp="1"/>
          </p:cNvSpPr>
          <p:nvPr>
            <p:ph type="body" idx="4294967295"/>
          </p:nvPr>
        </p:nvSpPr>
        <p:spPr>
          <a:xfrm>
            <a:off x="313007" y="1200464"/>
            <a:ext cx="8663520" cy="5200338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endParaRPr lang="en-US" dirty="0"/>
          </a:p>
          <a:p>
            <a:pPr>
              <a:buFontTx/>
              <a:buChar char="▪"/>
            </a:pPr>
            <a:endParaRPr lang="en-US" dirty="0"/>
          </a:p>
          <a:p>
            <a:pPr>
              <a:buFontTx/>
              <a:buChar char="▪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F7612-22A5-469B-83DD-035FDFD50CE9}"/>
              </a:ext>
            </a:extLst>
          </p:cNvPr>
          <p:cNvSpPr txBox="1"/>
          <p:nvPr/>
        </p:nvSpPr>
        <p:spPr>
          <a:xfrm>
            <a:off x="1100336" y="5199558"/>
            <a:ext cx="2799113" cy="5398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2202" tIns="42202" rIns="42202" bIns="42202" numCol="1" spcCol="38100" rtlCol="0" anchor="t">
            <a:spAutoFit/>
          </a:bodyPr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LEDG7 is not turned on</a:t>
            </a:r>
          </a:p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SW1 and SW0 are turned off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A47F6-5B13-45F2-A129-63B9799110A1}"/>
              </a:ext>
            </a:extLst>
          </p:cNvPr>
          <p:cNvSpPr txBox="1"/>
          <p:nvPr/>
        </p:nvSpPr>
        <p:spPr>
          <a:xfrm>
            <a:off x="5034566" y="5657537"/>
            <a:ext cx="3195054" cy="5398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2202" tIns="42202" rIns="42202" bIns="42202" numCol="1" spcCol="38100" rtlCol="0" anchor="t">
            <a:spAutoFit/>
          </a:bodyPr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LEDG7 is turned on</a:t>
            </a:r>
          </a:p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both SW1 and SW0 are turned 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78770D-FE7D-45C7-B494-85C97F1E5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26" y="1049686"/>
            <a:ext cx="4108474" cy="373762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9AEBEF-761D-49E6-BA9A-3080F0E94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763" y="4642093"/>
            <a:ext cx="6269790" cy="175870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147862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bout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314352"/>
                </a:solidFill>
              </a:rPr>
              <a:t>Timing Simulation</a:t>
            </a:r>
            <a:endParaRPr sz="2400" dirty="0">
              <a:solidFill>
                <a:srgbClr val="314352"/>
              </a:solidFill>
            </a:endParaRP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20223" y="6400800"/>
            <a:ext cx="223777" cy="2343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fld id="{86CB4B4D-7CA3-9044-876B-883B54F8677D}" type="slidenum">
              <a:rPr kern="0">
                <a:latin typeface="Helvetica"/>
                <a:cs typeface="Helvetica"/>
              </a:rPr>
              <a:pPr defTabSz="844083" fontAlgn="auto" hangingPunct="0">
                <a:spcBef>
                  <a:spcPts val="0"/>
                </a:spcBef>
                <a:spcAft>
                  <a:spcPts val="0"/>
                </a:spcAft>
              </a:pPr>
              <a:t>15</a:t>
            </a:fld>
            <a:endParaRPr kern="0" dirty="0">
              <a:latin typeface="Helvetica"/>
              <a:cs typeface="Helvetica"/>
            </a:endParaRPr>
          </a:p>
        </p:txBody>
      </p:sp>
      <p:sp>
        <p:nvSpPr>
          <p:cNvPr id="85" name="ARM instruction analysis report…"/>
          <p:cNvSpPr txBox="1">
            <a:spLocks noGrp="1"/>
          </p:cNvSpPr>
          <p:nvPr>
            <p:ph type="body" idx="4294967295"/>
          </p:nvPr>
        </p:nvSpPr>
        <p:spPr>
          <a:xfrm>
            <a:off x="313007" y="1200464"/>
            <a:ext cx="8663520" cy="5200338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endParaRPr lang="en-US" dirty="0"/>
          </a:p>
          <a:p>
            <a:pPr>
              <a:buFontTx/>
              <a:buChar char="▪"/>
            </a:pPr>
            <a:endParaRPr lang="en-US" dirty="0"/>
          </a:p>
          <a:p>
            <a:pPr>
              <a:buFontTx/>
              <a:buChar char="▪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F7612-22A5-469B-83DD-035FDFD50CE9}"/>
              </a:ext>
            </a:extLst>
          </p:cNvPr>
          <p:cNvSpPr txBox="1"/>
          <p:nvPr/>
        </p:nvSpPr>
        <p:spPr>
          <a:xfrm>
            <a:off x="1100336" y="5199558"/>
            <a:ext cx="2799113" cy="5398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2202" tIns="42202" rIns="42202" bIns="42202" numCol="1" spcCol="38100" rtlCol="0" anchor="t">
            <a:spAutoFit/>
          </a:bodyPr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LEDG7 is not turned on</a:t>
            </a:r>
          </a:p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SW1 and SW0 are turned off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A47F6-5B13-45F2-A129-63B9799110A1}"/>
              </a:ext>
            </a:extLst>
          </p:cNvPr>
          <p:cNvSpPr txBox="1"/>
          <p:nvPr/>
        </p:nvSpPr>
        <p:spPr>
          <a:xfrm>
            <a:off x="5034566" y="5657537"/>
            <a:ext cx="3195054" cy="5398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2202" tIns="42202" rIns="42202" bIns="42202" numCol="1" spcCol="38100" rtlCol="0" anchor="t">
            <a:spAutoFit/>
          </a:bodyPr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LEDG7 is turned on</a:t>
            </a:r>
          </a:p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both SW1 and SW0 are turned 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8E24C4-F33D-48C4-B87F-FE76DA7D34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570"/>
          <a:stretch/>
        </p:blipFill>
        <p:spPr>
          <a:xfrm>
            <a:off x="455265" y="1217464"/>
            <a:ext cx="4263271" cy="96567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4723CA2-C235-435D-9D05-7AC5E32E4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64" y="2472765"/>
            <a:ext cx="8375729" cy="306901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099545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bout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314352"/>
                </a:solidFill>
              </a:rPr>
              <a:t>Timing Simulation</a:t>
            </a:r>
            <a:endParaRPr sz="2400" dirty="0">
              <a:solidFill>
                <a:srgbClr val="314352"/>
              </a:solidFill>
            </a:endParaRP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20223" y="6400800"/>
            <a:ext cx="223777" cy="23436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fld id="{86CB4B4D-7CA3-9044-876B-883B54F8677D}" type="slidenum">
              <a:rPr kern="0">
                <a:latin typeface="Helvetica"/>
                <a:cs typeface="Helvetica"/>
              </a:rPr>
              <a:pPr defTabSz="844083" fontAlgn="auto" hangingPunct="0">
                <a:spcBef>
                  <a:spcPts val="0"/>
                </a:spcBef>
                <a:spcAft>
                  <a:spcPts val="0"/>
                </a:spcAft>
              </a:pPr>
              <a:t>16</a:t>
            </a:fld>
            <a:endParaRPr kern="0" dirty="0">
              <a:latin typeface="Helvetica"/>
              <a:cs typeface="Helvetica"/>
            </a:endParaRPr>
          </a:p>
        </p:txBody>
      </p:sp>
      <p:sp>
        <p:nvSpPr>
          <p:cNvPr id="85" name="ARM instruction analysis report…"/>
          <p:cNvSpPr txBox="1">
            <a:spLocks noGrp="1"/>
          </p:cNvSpPr>
          <p:nvPr>
            <p:ph type="body" idx="4294967295"/>
          </p:nvPr>
        </p:nvSpPr>
        <p:spPr>
          <a:xfrm>
            <a:off x="313007" y="1200464"/>
            <a:ext cx="8663520" cy="5200338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endParaRPr lang="en-US" dirty="0"/>
          </a:p>
          <a:p>
            <a:pPr>
              <a:buFontTx/>
              <a:buChar char="▪"/>
            </a:pPr>
            <a:endParaRPr lang="en-US" dirty="0"/>
          </a:p>
          <a:p>
            <a:pPr>
              <a:buFontTx/>
              <a:buChar char="▪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F7612-22A5-469B-83DD-035FDFD50CE9}"/>
              </a:ext>
            </a:extLst>
          </p:cNvPr>
          <p:cNvSpPr txBox="1"/>
          <p:nvPr/>
        </p:nvSpPr>
        <p:spPr>
          <a:xfrm>
            <a:off x="1100336" y="5199558"/>
            <a:ext cx="2799113" cy="5398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2202" tIns="42202" rIns="42202" bIns="42202" numCol="1" spcCol="38100" rtlCol="0" anchor="t">
            <a:spAutoFit/>
          </a:bodyPr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LEDG7 is not turned on</a:t>
            </a:r>
          </a:p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SW1 and SW0 are turned off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A47F6-5B13-45F2-A129-63B9799110A1}"/>
              </a:ext>
            </a:extLst>
          </p:cNvPr>
          <p:cNvSpPr txBox="1"/>
          <p:nvPr/>
        </p:nvSpPr>
        <p:spPr>
          <a:xfrm>
            <a:off x="5034566" y="5657537"/>
            <a:ext cx="3195054" cy="5398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2202" tIns="42202" rIns="42202" bIns="42202" numCol="1" spcCol="38100" rtlCol="0" anchor="t">
            <a:spAutoFit/>
          </a:bodyPr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LEDG7 is turned on</a:t>
            </a:r>
          </a:p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both SW1 and SW0 are turned 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9EBB91-2587-4DFA-8FCE-5838874CD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846" y="1463230"/>
            <a:ext cx="5654331" cy="399083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783832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bout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314352"/>
                </a:solidFill>
              </a:rPr>
              <a:t>Timing Simulation</a:t>
            </a:r>
            <a:endParaRPr sz="2400" dirty="0">
              <a:solidFill>
                <a:srgbClr val="314352"/>
              </a:solidFill>
            </a:endParaRP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20223" y="6400800"/>
            <a:ext cx="223777" cy="2343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fld id="{86CB4B4D-7CA3-9044-876B-883B54F8677D}" type="slidenum">
              <a:rPr kern="0">
                <a:latin typeface="Helvetica"/>
                <a:cs typeface="Helvetica"/>
              </a:rPr>
              <a:pPr defTabSz="844083" fontAlgn="auto" hangingPunct="0">
                <a:spcBef>
                  <a:spcPts val="0"/>
                </a:spcBef>
                <a:spcAft>
                  <a:spcPts val="0"/>
                </a:spcAft>
              </a:pPr>
              <a:t>17</a:t>
            </a:fld>
            <a:endParaRPr kern="0" dirty="0">
              <a:latin typeface="Helvetica"/>
              <a:cs typeface="Helvetica"/>
            </a:endParaRPr>
          </a:p>
        </p:txBody>
      </p:sp>
      <p:sp>
        <p:nvSpPr>
          <p:cNvPr id="85" name="ARM instruction analysis report…"/>
          <p:cNvSpPr txBox="1">
            <a:spLocks noGrp="1"/>
          </p:cNvSpPr>
          <p:nvPr>
            <p:ph type="body" idx="4294967295"/>
          </p:nvPr>
        </p:nvSpPr>
        <p:spPr>
          <a:xfrm>
            <a:off x="313007" y="1200464"/>
            <a:ext cx="8663520" cy="5200338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endParaRPr lang="en-US" dirty="0"/>
          </a:p>
          <a:p>
            <a:pPr>
              <a:buFontTx/>
              <a:buChar char="▪"/>
            </a:pPr>
            <a:endParaRPr lang="en-US" dirty="0"/>
          </a:p>
          <a:p>
            <a:pPr>
              <a:buFontTx/>
              <a:buChar char="▪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F7612-22A5-469B-83DD-035FDFD50CE9}"/>
              </a:ext>
            </a:extLst>
          </p:cNvPr>
          <p:cNvSpPr txBox="1"/>
          <p:nvPr/>
        </p:nvSpPr>
        <p:spPr>
          <a:xfrm>
            <a:off x="1100336" y="5199558"/>
            <a:ext cx="2799113" cy="5398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2202" tIns="42202" rIns="42202" bIns="42202" numCol="1" spcCol="38100" rtlCol="0" anchor="t">
            <a:spAutoFit/>
          </a:bodyPr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LEDG7 is not turned on</a:t>
            </a:r>
          </a:p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SW1 and SW0 are turned off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A47F6-5B13-45F2-A129-63B9799110A1}"/>
              </a:ext>
            </a:extLst>
          </p:cNvPr>
          <p:cNvSpPr txBox="1"/>
          <p:nvPr/>
        </p:nvSpPr>
        <p:spPr>
          <a:xfrm>
            <a:off x="5034566" y="5657537"/>
            <a:ext cx="3195054" cy="5398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2202" tIns="42202" rIns="42202" bIns="42202" numCol="1" spcCol="38100" rtlCol="0" anchor="t">
            <a:spAutoFit/>
          </a:bodyPr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LEDG7 is turned on</a:t>
            </a:r>
          </a:p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both SW1 and SW0 are turned 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6EF2E9-6F3B-4BF4-BBD1-76AC0FEC8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749" y="2789375"/>
            <a:ext cx="3209640" cy="20225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780813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bout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314352"/>
                </a:solidFill>
              </a:rPr>
              <a:t>Time Simulation</a:t>
            </a:r>
            <a:endParaRPr sz="2400" dirty="0">
              <a:solidFill>
                <a:srgbClr val="314352"/>
              </a:solidFill>
            </a:endParaRP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20223" y="6400800"/>
            <a:ext cx="223777" cy="2343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fld id="{86CB4B4D-7CA3-9044-876B-883B54F8677D}" type="slidenum">
              <a:rPr kern="0">
                <a:latin typeface="Helvetica"/>
                <a:cs typeface="Helvetica"/>
              </a:rPr>
              <a:pPr defTabSz="844083" fontAlgn="auto" hangingPunct="0">
                <a:spcBef>
                  <a:spcPts val="0"/>
                </a:spcBef>
                <a:spcAft>
                  <a:spcPts val="0"/>
                </a:spcAft>
              </a:pPr>
              <a:t>18</a:t>
            </a:fld>
            <a:endParaRPr kern="0" dirty="0">
              <a:latin typeface="Helvetica"/>
              <a:cs typeface="Helvetica"/>
            </a:endParaRPr>
          </a:p>
        </p:txBody>
      </p:sp>
      <p:sp>
        <p:nvSpPr>
          <p:cNvPr id="85" name="ARM instruction analysis report…"/>
          <p:cNvSpPr txBox="1">
            <a:spLocks noGrp="1"/>
          </p:cNvSpPr>
          <p:nvPr>
            <p:ph type="body" idx="4294967295"/>
          </p:nvPr>
        </p:nvSpPr>
        <p:spPr>
          <a:xfrm>
            <a:off x="313007" y="1200464"/>
            <a:ext cx="8663520" cy="5200338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endParaRPr lang="en-US" dirty="0"/>
          </a:p>
          <a:p>
            <a:pPr>
              <a:buFontTx/>
              <a:buChar char="▪"/>
            </a:pPr>
            <a:endParaRPr lang="en-US" dirty="0"/>
          </a:p>
          <a:p>
            <a:pPr>
              <a:buFontTx/>
              <a:buChar char="▪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F7612-22A5-469B-83DD-035FDFD50CE9}"/>
              </a:ext>
            </a:extLst>
          </p:cNvPr>
          <p:cNvSpPr txBox="1"/>
          <p:nvPr/>
        </p:nvSpPr>
        <p:spPr>
          <a:xfrm>
            <a:off x="1100336" y="5199558"/>
            <a:ext cx="2799113" cy="5398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2202" tIns="42202" rIns="42202" bIns="42202" numCol="1" spcCol="38100" rtlCol="0" anchor="t">
            <a:spAutoFit/>
          </a:bodyPr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LEDG7 is not turned on</a:t>
            </a:r>
          </a:p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SW1 and SW0 are turned off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A47F6-5B13-45F2-A129-63B9799110A1}"/>
              </a:ext>
            </a:extLst>
          </p:cNvPr>
          <p:cNvSpPr txBox="1"/>
          <p:nvPr/>
        </p:nvSpPr>
        <p:spPr>
          <a:xfrm>
            <a:off x="5034566" y="5657537"/>
            <a:ext cx="3195054" cy="5398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2202" tIns="42202" rIns="42202" bIns="42202" numCol="1" spcCol="38100" rtlCol="0" anchor="t">
            <a:spAutoFit/>
          </a:bodyPr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LEDG7 is turned on</a:t>
            </a:r>
          </a:p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both SW1 and SW0 are turned 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31ABC9-83C8-4822-8B42-B9EEAE390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963" y="1707770"/>
            <a:ext cx="6428074" cy="41857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634717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bout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314352"/>
                </a:solidFill>
              </a:rPr>
              <a:t>Time Simulation</a:t>
            </a:r>
            <a:endParaRPr sz="2400" dirty="0">
              <a:solidFill>
                <a:srgbClr val="314352"/>
              </a:solidFill>
            </a:endParaRP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20223" y="6400800"/>
            <a:ext cx="223777" cy="23436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fld id="{86CB4B4D-7CA3-9044-876B-883B54F8677D}" type="slidenum">
              <a:rPr kern="0">
                <a:latin typeface="Helvetica"/>
                <a:cs typeface="Helvetica"/>
              </a:rPr>
              <a:pPr defTabSz="844083" fontAlgn="auto" hangingPunct="0">
                <a:spcBef>
                  <a:spcPts val="0"/>
                </a:spcBef>
                <a:spcAft>
                  <a:spcPts val="0"/>
                </a:spcAft>
              </a:pPr>
              <a:t>19</a:t>
            </a:fld>
            <a:endParaRPr kern="0" dirty="0">
              <a:latin typeface="Helvetica"/>
              <a:cs typeface="Helvetica"/>
            </a:endParaRPr>
          </a:p>
        </p:txBody>
      </p:sp>
      <p:sp>
        <p:nvSpPr>
          <p:cNvPr id="85" name="ARM instruction analysis report…"/>
          <p:cNvSpPr txBox="1">
            <a:spLocks noGrp="1"/>
          </p:cNvSpPr>
          <p:nvPr>
            <p:ph type="body" idx="4294967295"/>
          </p:nvPr>
        </p:nvSpPr>
        <p:spPr>
          <a:xfrm>
            <a:off x="313007" y="1200464"/>
            <a:ext cx="8663520" cy="5200338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endParaRPr lang="en-US" dirty="0"/>
          </a:p>
          <a:p>
            <a:pPr>
              <a:buFontTx/>
              <a:buChar char="▪"/>
            </a:pPr>
            <a:endParaRPr lang="en-US" dirty="0"/>
          </a:p>
          <a:p>
            <a:pPr>
              <a:buFontTx/>
              <a:buChar char="▪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F7612-22A5-469B-83DD-035FDFD50CE9}"/>
              </a:ext>
            </a:extLst>
          </p:cNvPr>
          <p:cNvSpPr txBox="1"/>
          <p:nvPr/>
        </p:nvSpPr>
        <p:spPr>
          <a:xfrm>
            <a:off x="1100336" y="5199558"/>
            <a:ext cx="2799113" cy="5398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2202" tIns="42202" rIns="42202" bIns="42202" numCol="1" spcCol="38100" rtlCol="0" anchor="t">
            <a:spAutoFit/>
          </a:bodyPr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LEDG7 is not turned on</a:t>
            </a:r>
          </a:p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SW1 and SW0 are turned off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A47F6-5B13-45F2-A129-63B9799110A1}"/>
              </a:ext>
            </a:extLst>
          </p:cNvPr>
          <p:cNvSpPr txBox="1"/>
          <p:nvPr/>
        </p:nvSpPr>
        <p:spPr>
          <a:xfrm>
            <a:off x="5034566" y="5657537"/>
            <a:ext cx="3195054" cy="5398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2202" tIns="42202" rIns="42202" bIns="42202" numCol="1" spcCol="38100" rtlCol="0" anchor="t">
            <a:spAutoFit/>
          </a:bodyPr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LEDG7 is turned on</a:t>
            </a:r>
          </a:p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both SW1 and SW0 are turned 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2ABE68-B419-417C-84EF-BC58B546C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712745"/>
            <a:ext cx="2242351" cy="15916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769270-FF72-4372-9CE1-559260BDD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127" y="1707770"/>
            <a:ext cx="6419280" cy="41857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46680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CF75CF3-5D28-4D4C-BBE1-00AAC9EF91D0}"/>
              </a:ext>
            </a:extLst>
          </p:cNvPr>
          <p:cNvSpPr txBox="1"/>
          <p:nvPr/>
        </p:nvSpPr>
        <p:spPr>
          <a:xfrm>
            <a:off x="152400" y="2667000"/>
            <a:ext cx="8785225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ko-KR" sz="3200" b="1" dirty="0">
                <a:solidFill>
                  <a:srgbClr val="314352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rPr>
              <a:t>Tutorial 1 </a:t>
            </a:r>
          </a:p>
          <a:p>
            <a:pPr algn="ctr" eaLnBrk="1" hangingPunct="1">
              <a:defRPr/>
            </a:pPr>
            <a:r>
              <a:rPr lang="en-US" altLang="ko-KR" sz="3200" dirty="0">
                <a:solidFill>
                  <a:srgbClr val="314352"/>
                </a:solidFill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rPr>
              <a:t>Install Quartus</a:t>
            </a:r>
          </a:p>
        </p:txBody>
      </p:sp>
    </p:spTree>
    <p:extLst>
      <p:ext uri="{BB962C8B-B14F-4D97-AF65-F5344CB8AC3E}">
        <p14:creationId xmlns:p14="http://schemas.microsoft.com/office/powerpoint/2010/main" val="932432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bout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314352"/>
                </a:solidFill>
              </a:rPr>
              <a:t>Time Simulation</a:t>
            </a:r>
            <a:endParaRPr sz="2400" dirty="0">
              <a:solidFill>
                <a:srgbClr val="314352"/>
              </a:solidFill>
            </a:endParaRP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20223" y="6400800"/>
            <a:ext cx="223777" cy="2343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fld id="{86CB4B4D-7CA3-9044-876B-883B54F8677D}" type="slidenum">
              <a:rPr kern="0">
                <a:latin typeface="Helvetica"/>
                <a:cs typeface="Helvetica"/>
              </a:rPr>
              <a:pPr defTabSz="844083" fontAlgn="auto" hangingPunct="0">
                <a:spcBef>
                  <a:spcPts val="0"/>
                </a:spcBef>
                <a:spcAft>
                  <a:spcPts val="0"/>
                </a:spcAft>
              </a:pPr>
              <a:t>20</a:t>
            </a:fld>
            <a:endParaRPr kern="0" dirty="0">
              <a:latin typeface="Helvetica"/>
              <a:cs typeface="Helvetica"/>
            </a:endParaRPr>
          </a:p>
        </p:txBody>
      </p:sp>
      <p:sp>
        <p:nvSpPr>
          <p:cNvPr id="85" name="ARM instruction analysis report…"/>
          <p:cNvSpPr txBox="1">
            <a:spLocks noGrp="1"/>
          </p:cNvSpPr>
          <p:nvPr>
            <p:ph type="body" idx="4294967295"/>
          </p:nvPr>
        </p:nvSpPr>
        <p:spPr>
          <a:xfrm>
            <a:off x="313007" y="1200464"/>
            <a:ext cx="8663520" cy="5200338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endParaRPr lang="en-US" dirty="0"/>
          </a:p>
          <a:p>
            <a:pPr>
              <a:buFontTx/>
              <a:buChar char="▪"/>
            </a:pPr>
            <a:endParaRPr lang="en-US" dirty="0"/>
          </a:p>
          <a:p>
            <a:pPr>
              <a:buFontTx/>
              <a:buChar char="▪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F7612-22A5-469B-83DD-035FDFD50CE9}"/>
              </a:ext>
            </a:extLst>
          </p:cNvPr>
          <p:cNvSpPr txBox="1"/>
          <p:nvPr/>
        </p:nvSpPr>
        <p:spPr>
          <a:xfrm>
            <a:off x="1100336" y="5199558"/>
            <a:ext cx="2799113" cy="5398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2202" tIns="42202" rIns="42202" bIns="42202" numCol="1" spcCol="38100" rtlCol="0" anchor="t">
            <a:spAutoFit/>
          </a:bodyPr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LEDG7 is not turned on</a:t>
            </a:r>
          </a:p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SW1 and SW0 are turned off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A47F6-5B13-45F2-A129-63B9799110A1}"/>
              </a:ext>
            </a:extLst>
          </p:cNvPr>
          <p:cNvSpPr txBox="1"/>
          <p:nvPr/>
        </p:nvSpPr>
        <p:spPr>
          <a:xfrm>
            <a:off x="5034566" y="5657537"/>
            <a:ext cx="3195054" cy="5398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2202" tIns="42202" rIns="42202" bIns="42202" numCol="1" spcCol="38100" rtlCol="0" anchor="t">
            <a:spAutoFit/>
          </a:bodyPr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LEDG7 is turned on</a:t>
            </a:r>
          </a:p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both SW1 and SW0 are turned 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000E78-DEA0-4F29-A315-E3C114689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47" y="1716564"/>
            <a:ext cx="6384106" cy="416813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306316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bout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314352"/>
                </a:solidFill>
              </a:rPr>
              <a:t>Time Simulation</a:t>
            </a:r>
            <a:endParaRPr sz="2400" dirty="0">
              <a:solidFill>
                <a:srgbClr val="314352"/>
              </a:solidFill>
            </a:endParaRP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20223" y="6400800"/>
            <a:ext cx="223777" cy="23436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fld id="{86CB4B4D-7CA3-9044-876B-883B54F8677D}" type="slidenum">
              <a:rPr kern="0">
                <a:latin typeface="Helvetica"/>
                <a:cs typeface="Helvetica"/>
              </a:rPr>
              <a:pPr defTabSz="844083" fontAlgn="auto" hangingPunct="0">
                <a:spcBef>
                  <a:spcPts val="0"/>
                </a:spcBef>
                <a:spcAft>
                  <a:spcPts val="0"/>
                </a:spcAft>
              </a:pPr>
              <a:t>21</a:t>
            </a:fld>
            <a:endParaRPr kern="0" dirty="0">
              <a:latin typeface="Helvetica"/>
              <a:cs typeface="Helvetica"/>
            </a:endParaRPr>
          </a:p>
        </p:txBody>
      </p:sp>
      <p:sp>
        <p:nvSpPr>
          <p:cNvPr id="85" name="ARM instruction analysis report…"/>
          <p:cNvSpPr txBox="1">
            <a:spLocks noGrp="1"/>
          </p:cNvSpPr>
          <p:nvPr>
            <p:ph type="body" idx="4294967295"/>
          </p:nvPr>
        </p:nvSpPr>
        <p:spPr>
          <a:xfrm>
            <a:off x="313007" y="1200464"/>
            <a:ext cx="8663520" cy="5200338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endParaRPr lang="en-US" dirty="0"/>
          </a:p>
          <a:p>
            <a:pPr>
              <a:buFontTx/>
              <a:buChar char="▪"/>
            </a:pPr>
            <a:endParaRPr lang="en-US" dirty="0"/>
          </a:p>
          <a:p>
            <a:pPr>
              <a:buFontTx/>
              <a:buChar char="▪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F7612-22A5-469B-83DD-035FDFD50CE9}"/>
              </a:ext>
            </a:extLst>
          </p:cNvPr>
          <p:cNvSpPr txBox="1"/>
          <p:nvPr/>
        </p:nvSpPr>
        <p:spPr>
          <a:xfrm>
            <a:off x="1100336" y="5199558"/>
            <a:ext cx="2799113" cy="5398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2202" tIns="42202" rIns="42202" bIns="42202" numCol="1" spcCol="38100" rtlCol="0" anchor="t">
            <a:spAutoFit/>
          </a:bodyPr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LEDG7 is not turned on</a:t>
            </a:r>
          </a:p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SW1 and SW0 are turned off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A47F6-5B13-45F2-A129-63B9799110A1}"/>
              </a:ext>
            </a:extLst>
          </p:cNvPr>
          <p:cNvSpPr txBox="1"/>
          <p:nvPr/>
        </p:nvSpPr>
        <p:spPr>
          <a:xfrm>
            <a:off x="5034566" y="5657537"/>
            <a:ext cx="3195054" cy="5398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2202" tIns="42202" rIns="42202" bIns="42202" numCol="1" spcCol="38100" rtlCol="0" anchor="t">
            <a:spAutoFit/>
          </a:bodyPr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LEDG7 is turned on</a:t>
            </a:r>
          </a:p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both SW1 and SW0 are turned 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A9C588-1433-467D-B1BB-D570EB11D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757" y="1340536"/>
            <a:ext cx="6410487" cy="417692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542606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bout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314352"/>
                </a:solidFill>
              </a:rPr>
              <a:t>Time Simulation</a:t>
            </a:r>
            <a:endParaRPr sz="2400" dirty="0">
              <a:solidFill>
                <a:srgbClr val="314352"/>
              </a:solidFill>
            </a:endParaRP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20223" y="6400800"/>
            <a:ext cx="223777" cy="2343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fld id="{86CB4B4D-7CA3-9044-876B-883B54F8677D}" type="slidenum">
              <a:rPr kern="0">
                <a:latin typeface="Helvetica"/>
                <a:cs typeface="Helvetica"/>
              </a:rPr>
              <a:pPr defTabSz="844083" fontAlgn="auto" hangingPunct="0">
                <a:spcBef>
                  <a:spcPts val="0"/>
                </a:spcBef>
                <a:spcAft>
                  <a:spcPts val="0"/>
                </a:spcAft>
              </a:pPr>
              <a:t>22</a:t>
            </a:fld>
            <a:endParaRPr kern="0" dirty="0">
              <a:latin typeface="Helvetica"/>
              <a:cs typeface="Helvetica"/>
            </a:endParaRPr>
          </a:p>
        </p:txBody>
      </p:sp>
      <p:sp>
        <p:nvSpPr>
          <p:cNvPr id="85" name="ARM instruction analysis report…"/>
          <p:cNvSpPr txBox="1">
            <a:spLocks noGrp="1"/>
          </p:cNvSpPr>
          <p:nvPr>
            <p:ph type="body" idx="4294967295"/>
          </p:nvPr>
        </p:nvSpPr>
        <p:spPr>
          <a:xfrm>
            <a:off x="313007" y="1200464"/>
            <a:ext cx="8663520" cy="5200338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endParaRPr lang="en-US" dirty="0"/>
          </a:p>
          <a:p>
            <a:pPr>
              <a:buFontTx/>
              <a:buChar char="▪"/>
            </a:pPr>
            <a:endParaRPr lang="en-US" dirty="0"/>
          </a:p>
          <a:p>
            <a:pPr>
              <a:buFontTx/>
              <a:buChar char="▪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F7612-22A5-469B-83DD-035FDFD50CE9}"/>
              </a:ext>
            </a:extLst>
          </p:cNvPr>
          <p:cNvSpPr txBox="1"/>
          <p:nvPr/>
        </p:nvSpPr>
        <p:spPr>
          <a:xfrm>
            <a:off x="1100336" y="5199558"/>
            <a:ext cx="2799113" cy="5398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2202" tIns="42202" rIns="42202" bIns="42202" numCol="1" spcCol="38100" rtlCol="0" anchor="t">
            <a:spAutoFit/>
          </a:bodyPr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LEDG7 is not turned on</a:t>
            </a:r>
          </a:p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SW1 and SW0 are turned off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A47F6-5B13-45F2-A129-63B9799110A1}"/>
              </a:ext>
            </a:extLst>
          </p:cNvPr>
          <p:cNvSpPr txBox="1"/>
          <p:nvPr/>
        </p:nvSpPr>
        <p:spPr>
          <a:xfrm>
            <a:off x="5034566" y="5657537"/>
            <a:ext cx="3195054" cy="5398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2202" tIns="42202" rIns="42202" bIns="42202" numCol="1" spcCol="38100" rtlCol="0" anchor="t">
            <a:spAutoFit/>
          </a:bodyPr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LEDG7 is turned on</a:t>
            </a:r>
          </a:p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both SW1 and SW0 are turned 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D75C8D-8805-4799-9EB0-FF4F01D12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35" y="2550766"/>
            <a:ext cx="3200847" cy="19873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6ADD71-DA72-4CB4-80A1-93383F608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402" y="2550766"/>
            <a:ext cx="3192054" cy="19697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21238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bout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314352"/>
                </a:solidFill>
              </a:rPr>
              <a:t>Time Simulation</a:t>
            </a:r>
            <a:endParaRPr sz="2400" dirty="0">
              <a:solidFill>
                <a:srgbClr val="314352"/>
              </a:solidFill>
            </a:endParaRP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20223" y="6400800"/>
            <a:ext cx="223777" cy="23436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fld id="{86CB4B4D-7CA3-9044-876B-883B54F8677D}" type="slidenum">
              <a:rPr kern="0">
                <a:latin typeface="Helvetica"/>
                <a:cs typeface="Helvetica"/>
              </a:rPr>
              <a:pPr defTabSz="844083" fontAlgn="auto" hangingPunct="0"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 kern="0" dirty="0">
              <a:latin typeface="Helvetica"/>
              <a:cs typeface="Helvetica"/>
            </a:endParaRPr>
          </a:p>
        </p:txBody>
      </p:sp>
      <p:sp>
        <p:nvSpPr>
          <p:cNvPr id="85" name="ARM instruction analysis report…"/>
          <p:cNvSpPr txBox="1">
            <a:spLocks noGrp="1"/>
          </p:cNvSpPr>
          <p:nvPr>
            <p:ph type="body" idx="4294967295"/>
          </p:nvPr>
        </p:nvSpPr>
        <p:spPr>
          <a:xfrm>
            <a:off x="313007" y="1200464"/>
            <a:ext cx="8663520" cy="5200338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endParaRPr lang="en-US" dirty="0"/>
          </a:p>
          <a:p>
            <a:pPr>
              <a:buFontTx/>
              <a:buChar char="▪"/>
            </a:pPr>
            <a:endParaRPr lang="en-US" dirty="0"/>
          </a:p>
          <a:p>
            <a:pPr>
              <a:buFontTx/>
              <a:buChar char="▪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F7612-22A5-469B-83DD-035FDFD50CE9}"/>
              </a:ext>
            </a:extLst>
          </p:cNvPr>
          <p:cNvSpPr txBox="1"/>
          <p:nvPr/>
        </p:nvSpPr>
        <p:spPr>
          <a:xfrm>
            <a:off x="1100336" y="5199558"/>
            <a:ext cx="2799113" cy="5398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2202" tIns="42202" rIns="42202" bIns="42202" numCol="1" spcCol="38100" rtlCol="0" anchor="t">
            <a:spAutoFit/>
          </a:bodyPr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LEDG7 is not turned on</a:t>
            </a:r>
          </a:p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SW1 and SW0 are turned off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A47F6-5B13-45F2-A129-63B9799110A1}"/>
              </a:ext>
            </a:extLst>
          </p:cNvPr>
          <p:cNvSpPr txBox="1"/>
          <p:nvPr/>
        </p:nvSpPr>
        <p:spPr>
          <a:xfrm>
            <a:off x="5034566" y="5657537"/>
            <a:ext cx="3195054" cy="5398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2202" tIns="42202" rIns="42202" bIns="42202" numCol="1" spcCol="38100" rtlCol="0" anchor="t">
            <a:spAutoFit/>
          </a:bodyPr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LEDG7 is turned on</a:t>
            </a:r>
          </a:p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77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both SW1 and SW0 are turned 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387AF9-C4F9-1D72-BB66-0BDF451B4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134156"/>
            <a:ext cx="7308850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직사각형 3">
            <a:extLst>
              <a:ext uri="{FF2B5EF4-FFF2-40B4-BE49-F238E27FC236}">
                <a16:creationId xmlns:a16="http://schemas.microsoft.com/office/drawing/2014/main" id="{B22A5F14-8282-780E-F15D-9EADAB981230}"/>
              </a:ext>
            </a:extLst>
          </p:cNvPr>
          <p:cNvSpPr/>
          <p:nvPr/>
        </p:nvSpPr>
        <p:spPr bwMode="auto">
          <a:xfrm>
            <a:off x="1600200" y="2209800"/>
            <a:ext cx="6480175" cy="14128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0EBDC-966F-D46E-2D0B-1F41626719FF}"/>
              </a:ext>
            </a:extLst>
          </p:cNvPr>
          <p:cNvSpPr txBox="1"/>
          <p:nvPr/>
        </p:nvSpPr>
        <p:spPr>
          <a:xfrm>
            <a:off x="2824163" y="2351087"/>
            <a:ext cx="92868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50000"/>
              </a:spcBef>
              <a:defRPr/>
            </a:pP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Success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09049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2B7D01-C2F9-4752-B7A5-90EB6CCA1523}"/>
              </a:ext>
            </a:extLst>
          </p:cNvPr>
          <p:cNvSpPr txBox="1"/>
          <p:nvPr/>
        </p:nvSpPr>
        <p:spPr>
          <a:xfrm>
            <a:off x="762000" y="2921168"/>
            <a:ext cx="746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Q&amp;A</a:t>
            </a:r>
          </a:p>
          <a:p>
            <a:pPr algn="ctr"/>
            <a:r>
              <a:rPr lang="en-US" altLang="ko-KR" sz="2400" b="1" dirty="0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you have any question, mail to TA</a:t>
            </a:r>
          </a:p>
          <a:p>
            <a:pPr algn="ctr"/>
            <a:r>
              <a:rPr lang="en-US" altLang="ko-KR" sz="2400" b="1" dirty="0">
                <a:solidFill>
                  <a:srgbClr val="3143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(eunjin_lee@korea.ac.kr)</a:t>
            </a:r>
            <a:endParaRPr lang="ko-KR" altLang="en-US" sz="2400" b="1" dirty="0">
              <a:solidFill>
                <a:srgbClr val="31435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50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bout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314352"/>
                </a:solidFill>
              </a:rPr>
              <a:t>Installation</a:t>
            </a:r>
            <a:endParaRPr sz="2400" dirty="0">
              <a:solidFill>
                <a:srgbClr val="314352"/>
              </a:solidFill>
            </a:endParaRP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85945" y="6400800"/>
            <a:ext cx="158055" cy="23436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fld id="{86CB4B4D-7CA3-9044-876B-883B54F8677D}" type="slidenum">
              <a:rPr kern="0">
                <a:latin typeface="Helvetica"/>
                <a:cs typeface="Helvetica"/>
              </a:rPr>
              <a:pPr defTabSz="844083" fontAlgn="auto" hangingPunct="0">
                <a:spcBef>
                  <a:spcPts val="0"/>
                </a:spcBef>
                <a:spcAft>
                  <a:spcPts val="0"/>
                </a:spcAft>
              </a:pPr>
              <a:t>3</a:t>
            </a:fld>
            <a:endParaRPr kern="0" dirty="0">
              <a:latin typeface="Helvetica"/>
              <a:cs typeface="Helvetica"/>
            </a:endParaRPr>
          </a:p>
        </p:txBody>
      </p:sp>
      <p:sp>
        <p:nvSpPr>
          <p:cNvPr id="85" name="ARM instruction analysis report…"/>
          <p:cNvSpPr txBox="1">
            <a:spLocks noGrp="1"/>
          </p:cNvSpPr>
          <p:nvPr>
            <p:ph type="body" idx="4294967295"/>
          </p:nvPr>
        </p:nvSpPr>
        <p:spPr>
          <a:xfrm>
            <a:off x="313007" y="1200464"/>
            <a:ext cx="8663520" cy="5200338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rPr lang="en-US" dirty="0"/>
              <a:t>Install Quartus2 9.1sp2 Web Edition</a:t>
            </a:r>
            <a:endParaRPr lang="en-US" sz="1477" b="0" i="1" dirty="0"/>
          </a:p>
          <a:p>
            <a:pPr lvl="1">
              <a:buFontTx/>
              <a:buChar char="▪"/>
            </a:pPr>
            <a:r>
              <a:rPr lang="en-US" sz="1846" b="0" dirty="0"/>
              <a:t>For Window OS, try this.</a:t>
            </a:r>
          </a:p>
          <a:p>
            <a:pPr lvl="2">
              <a:buClr>
                <a:srgbClr val="2D3F4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1846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https://bit.ly/358dqmc</a:t>
            </a:r>
            <a:r>
              <a:rPr lang="en-US" sz="1846" b="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46" b="0" dirty="0"/>
              <a:t>(91sp2_quartus_free.exe)</a:t>
            </a:r>
            <a:endParaRPr lang="en-US" sz="1477" b="0" dirty="0"/>
          </a:p>
          <a:p>
            <a:pPr lvl="2">
              <a:buClr>
                <a:srgbClr val="2D3F4E"/>
              </a:buClr>
              <a:buFont typeface="Wingdings" panose="05000000000000000000" pitchFamily="2" charset="2"/>
              <a:buChar char="§"/>
            </a:pPr>
            <a:r>
              <a:rPr lang="en-US" sz="1477" b="0" dirty="0"/>
              <a:t>cf. Don’t mind the message – ‘</a:t>
            </a:r>
            <a:r>
              <a:rPr lang="en-US" sz="1477" b="0" i="1" dirty="0"/>
              <a:t>Virus test cannot be done because this file is too large. Do you want to download it though?’</a:t>
            </a:r>
          </a:p>
          <a:p>
            <a:pPr lvl="1">
              <a:buFontTx/>
              <a:buChar char="▪"/>
            </a:pPr>
            <a:r>
              <a:rPr lang="en-US" sz="1846" b="0" dirty="0"/>
              <a:t>For Mac OS, try this.</a:t>
            </a:r>
          </a:p>
          <a:p>
            <a:pPr lvl="2">
              <a:buFontTx/>
              <a:buChar char="▪"/>
            </a:pPr>
            <a:r>
              <a:rPr lang="en-US" sz="1846" b="0" dirty="0"/>
              <a:t>Try this with material named ‘Quartus_on_m1.pdf’</a:t>
            </a:r>
          </a:p>
          <a:p>
            <a:pPr lvl="2">
              <a:buFontTx/>
              <a:buChar char="▪"/>
            </a:pPr>
            <a:endParaRPr lang="en-US" sz="1846" b="0" dirty="0"/>
          </a:p>
          <a:p>
            <a:pPr lvl="2">
              <a:buFontTx/>
              <a:buChar char="▪"/>
            </a:pPr>
            <a:endParaRPr lang="en-US" sz="1846" b="0" dirty="0"/>
          </a:p>
          <a:p>
            <a:pPr marL="914400" lvl="2" indent="0">
              <a:buNone/>
            </a:pPr>
            <a:endParaRPr lang="en-US" sz="1846" b="0" dirty="0"/>
          </a:p>
          <a:p>
            <a:pPr lvl="2">
              <a:buFontTx/>
              <a:buChar char="▪"/>
            </a:pPr>
            <a:endParaRPr lang="en-US" sz="1846" b="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304D494-3295-0D7B-0188-3822E52C1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657600"/>
            <a:ext cx="6572588" cy="12827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388601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bout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314352"/>
                </a:solidFill>
              </a:rPr>
              <a:t>Installation</a:t>
            </a:r>
            <a:endParaRPr sz="2400" dirty="0">
              <a:solidFill>
                <a:srgbClr val="314352"/>
              </a:solidFill>
            </a:endParaRP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85945" y="6400800"/>
            <a:ext cx="158055" cy="2343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fld id="{86CB4B4D-7CA3-9044-876B-883B54F8677D}" type="slidenum">
              <a:rPr kern="0">
                <a:latin typeface="Helvetica"/>
                <a:cs typeface="Helvetica"/>
              </a:rPr>
              <a:pPr defTabSz="844083" fontAlgn="auto" hangingPunct="0">
                <a:spcBef>
                  <a:spcPts val="0"/>
                </a:spcBef>
                <a:spcAft>
                  <a:spcPts val="0"/>
                </a:spcAft>
              </a:pPr>
              <a:t>4</a:t>
            </a:fld>
            <a:endParaRPr kern="0" dirty="0">
              <a:latin typeface="Helvetica"/>
              <a:cs typeface="Helvetica"/>
            </a:endParaRPr>
          </a:p>
        </p:txBody>
      </p:sp>
      <p:sp>
        <p:nvSpPr>
          <p:cNvPr id="85" name="ARM instruction analysis report…"/>
          <p:cNvSpPr txBox="1">
            <a:spLocks noGrp="1"/>
          </p:cNvSpPr>
          <p:nvPr>
            <p:ph type="body" idx="4294967295"/>
          </p:nvPr>
        </p:nvSpPr>
        <p:spPr>
          <a:xfrm>
            <a:off x="313007" y="1200464"/>
            <a:ext cx="8663520" cy="5200338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rPr lang="en-US" dirty="0"/>
              <a:t>How to install Quartus?</a:t>
            </a:r>
          </a:p>
          <a:p>
            <a:pPr>
              <a:buFontTx/>
              <a:buChar char="▪"/>
            </a:pPr>
            <a:endParaRPr lang="en-US" dirty="0"/>
          </a:p>
          <a:p>
            <a:pPr>
              <a:buFontTx/>
              <a:buChar char="▪"/>
            </a:pPr>
            <a:endParaRPr lang="en-US" dirty="0"/>
          </a:p>
          <a:p>
            <a:pPr>
              <a:buFontTx/>
              <a:buChar char="▪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049CD-1888-4A4C-85D1-C916C575E1A2}"/>
              </a:ext>
            </a:extLst>
          </p:cNvPr>
          <p:cNvSpPr txBox="1"/>
          <p:nvPr/>
        </p:nvSpPr>
        <p:spPr>
          <a:xfrm>
            <a:off x="767657" y="3814356"/>
            <a:ext cx="562708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altLang="ko-KR" sz="1662" b="1" kern="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1</a:t>
            </a:r>
            <a:endParaRPr lang="ko-KR" altLang="en-US" sz="1662" b="1" kern="0" dirty="0">
              <a:solidFill>
                <a:srgbClr val="FF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118D53-AA90-4E96-BCC2-C9B3ED30AA73}"/>
              </a:ext>
            </a:extLst>
          </p:cNvPr>
          <p:cNvSpPr txBox="1"/>
          <p:nvPr/>
        </p:nvSpPr>
        <p:spPr>
          <a:xfrm>
            <a:off x="4671444" y="3814356"/>
            <a:ext cx="562708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altLang="ko-KR" sz="1662" b="1" kern="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2</a:t>
            </a:r>
            <a:endParaRPr lang="ko-KR" altLang="en-US" sz="1662" b="1" kern="0" dirty="0">
              <a:solidFill>
                <a:srgbClr val="FF0000"/>
              </a:solidFill>
              <a:latin typeface="Calibri"/>
              <a:cs typeface="Calibri"/>
              <a:sym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045842B-C048-E704-52C7-5B30A41C38DA}"/>
              </a:ext>
            </a:extLst>
          </p:cNvPr>
          <p:cNvGrpSpPr/>
          <p:nvPr/>
        </p:nvGrpSpPr>
        <p:grpSpPr>
          <a:xfrm>
            <a:off x="607040" y="1752600"/>
            <a:ext cx="3688351" cy="3039384"/>
            <a:chOff x="690218" y="3279746"/>
            <a:chExt cx="3688351" cy="303938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C7E8C48-6BE4-4B8E-A541-0490B9C7D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218" y="3279746"/>
              <a:ext cx="3688351" cy="2783661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BB3271-BA76-4D0E-9C5A-3CC21E0EAAF5}"/>
                </a:ext>
              </a:extLst>
            </p:cNvPr>
            <p:cNvSpPr txBox="1"/>
            <p:nvPr/>
          </p:nvSpPr>
          <p:spPr>
            <a:xfrm>
              <a:off x="690219" y="6063406"/>
              <a:ext cx="3688350" cy="2557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2202" tIns="42202" rIns="42202" bIns="42202" numCol="1" spcCol="38100" rtlCol="0" anchor="t">
              <a:spAutoFit/>
            </a:bodyPr>
            <a:lstStyle/>
            <a:p>
              <a:pPr algn="ctr" defTabSz="844083" fontAlgn="auto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108" b="1" kern="0" dirty="0">
                  <a:solidFill>
                    <a:srgbClr val="2D3F4E"/>
                  </a:solidFill>
                  <a:latin typeface="Calibri"/>
                  <a:cs typeface="Calibri"/>
                  <a:sym typeface="Calibri"/>
                </a:rPr>
                <a:t>Step 1: Click ‘Next’</a:t>
              </a:r>
              <a:endParaRPr lang="en-US" sz="1108" b="1" kern="0" dirty="0">
                <a:solidFill>
                  <a:srgbClr val="2D3F4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FD9DB27-9D68-BCEC-AC96-92EDDF9C24F9}"/>
              </a:ext>
            </a:extLst>
          </p:cNvPr>
          <p:cNvGrpSpPr/>
          <p:nvPr/>
        </p:nvGrpSpPr>
        <p:grpSpPr>
          <a:xfrm>
            <a:off x="4644767" y="1759275"/>
            <a:ext cx="3688351" cy="3032709"/>
            <a:chOff x="4598553" y="3286421"/>
            <a:chExt cx="3688351" cy="303270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36D030C-11A9-44B9-A275-70B8B79AA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8553" y="3286421"/>
              <a:ext cx="3688351" cy="277698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460680-89D1-4035-B0B1-45FC386E4523}"/>
                </a:ext>
              </a:extLst>
            </p:cNvPr>
            <p:cNvSpPr txBox="1"/>
            <p:nvPr/>
          </p:nvSpPr>
          <p:spPr>
            <a:xfrm>
              <a:off x="4598553" y="6063406"/>
              <a:ext cx="3688350" cy="2557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2202" tIns="42202" rIns="42202" bIns="42202" numCol="1" spcCol="38100" rtlCol="0" anchor="t">
              <a:spAutoFit/>
            </a:bodyPr>
            <a:lstStyle/>
            <a:p>
              <a:pPr algn="ctr" defTabSz="844083" fontAlgn="auto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108" b="1" kern="0" dirty="0">
                  <a:solidFill>
                    <a:srgbClr val="2D3F4E"/>
                  </a:solidFill>
                  <a:latin typeface="Calibri"/>
                  <a:cs typeface="Calibri"/>
                  <a:sym typeface="Calibri"/>
                </a:rPr>
                <a:t>Step 2: Select ‘I accept~’ button and click ‘Next’</a:t>
              </a:r>
              <a:endParaRPr lang="en-US" sz="1108" b="1" kern="0" dirty="0">
                <a:solidFill>
                  <a:srgbClr val="2D3F4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83781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bout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314352"/>
                </a:solidFill>
              </a:rPr>
              <a:t>Installation</a:t>
            </a:r>
            <a:endParaRPr sz="2400" dirty="0">
              <a:solidFill>
                <a:srgbClr val="314352"/>
              </a:solidFill>
            </a:endParaRP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85945" y="6400800"/>
            <a:ext cx="158055" cy="2343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fld id="{86CB4B4D-7CA3-9044-876B-883B54F8677D}" type="slidenum">
              <a:rPr kern="0">
                <a:latin typeface="Helvetica"/>
                <a:cs typeface="Helvetica"/>
              </a:rPr>
              <a:pPr defTabSz="844083" fontAlgn="auto" hangingPunct="0">
                <a:spcBef>
                  <a:spcPts val="0"/>
                </a:spcBef>
                <a:spcAft>
                  <a:spcPts val="0"/>
                </a:spcAft>
              </a:pPr>
              <a:t>5</a:t>
            </a:fld>
            <a:endParaRPr kern="0" dirty="0">
              <a:latin typeface="Helvetica"/>
              <a:cs typeface="Helvetica"/>
            </a:endParaRPr>
          </a:p>
        </p:txBody>
      </p:sp>
      <p:sp>
        <p:nvSpPr>
          <p:cNvPr id="85" name="ARM instruction analysis report…"/>
          <p:cNvSpPr txBox="1">
            <a:spLocks noGrp="1"/>
          </p:cNvSpPr>
          <p:nvPr>
            <p:ph type="body" idx="4294967295"/>
          </p:nvPr>
        </p:nvSpPr>
        <p:spPr>
          <a:xfrm>
            <a:off x="313007" y="1200464"/>
            <a:ext cx="8663520" cy="5200338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rPr lang="en-US" dirty="0"/>
              <a:t>How to install Quartus?</a:t>
            </a:r>
          </a:p>
          <a:p>
            <a:pPr>
              <a:buFontTx/>
              <a:buChar char="▪"/>
            </a:pPr>
            <a:endParaRPr lang="en-US" dirty="0"/>
          </a:p>
          <a:p>
            <a:pPr>
              <a:buFontTx/>
              <a:buChar char="▪"/>
            </a:pPr>
            <a:endParaRPr lang="en-US" dirty="0"/>
          </a:p>
          <a:p>
            <a:pPr>
              <a:buFontTx/>
              <a:buChar char="▪"/>
            </a:pPr>
            <a:endParaRPr 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3A1D528-D67E-4F15-896C-D7F582806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45" y="1635826"/>
            <a:ext cx="4151535" cy="312720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2863FEE-6D84-4751-B5E9-197A7014A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992" y="1641616"/>
            <a:ext cx="4151535" cy="312869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56ED72B-BC2F-43F3-B2E7-558C1977FB65}"/>
              </a:ext>
            </a:extLst>
          </p:cNvPr>
          <p:cNvSpPr txBox="1"/>
          <p:nvPr/>
        </p:nvSpPr>
        <p:spPr>
          <a:xfrm>
            <a:off x="583445" y="4763033"/>
            <a:ext cx="4151535" cy="42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2202" tIns="42202" rIns="42202" bIns="42202" numCol="1" spcCol="38100" rtlCol="0" anchor="t">
            <a:spAutoFit/>
          </a:bodyPr>
          <a:lstStyle/>
          <a:p>
            <a:pPr algn="ctr"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108" b="1" kern="0" dirty="0">
                <a:solidFill>
                  <a:srgbClr val="2D3F4E"/>
                </a:solidFill>
                <a:latin typeface="Calibri"/>
                <a:cs typeface="Calibri"/>
                <a:sym typeface="Calibri"/>
              </a:rPr>
              <a:t>Step 3: Put on your username</a:t>
            </a:r>
            <a:r>
              <a:rPr lang="en-US" sz="1108" kern="0" dirty="0">
                <a:solidFill>
                  <a:srgbClr val="2D3F4E"/>
                </a:solidFill>
                <a:latin typeface="Calibri"/>
                <a:cs typeface="Calibri"/>
                <a:sym typeface="Calibri"/>
              </a:rPr>
              <a:t>(ex.GildongHong</a:t>
            </a:r>
            <a:r>
              <a:rPr lang="en-US" sz="1108" b="1" kern="0" dirty="0">
                <a:solidFill>
                  <a:srgbClr val="2D3F4E"/>
                </a:solidFill>
                <a:latin typeface="Calibri"/>
                <a:cs typeface="Calibri"/>
                <a:sym typeface="Calibri"/>
              </a:rPr>
              <a:t>) and company name</a:t>
            </a:r>
            <a:r>
              <a:rPr lang="en-US" sz="1108" kern="0" dirty="0">
                <a:solidFill>
                  <a:srgbClr val="2D3F4E"/>
                </a:solidFill>
                <a:latin typeface="Calibri"/>
                <a:cs typeface="Calibri"/>
                <a:sym typeface="Calibri"/>
              </a:rPr>
              <a:t>(ex.Korea University) </a:t>
            </a:r>
            <a:r>
              <a:rPr lang="en-US" sz="1108" b="1" kern="0" dirty="0">
                <a:solidFill>
                  <a:srgbClr val="2D3F4E"/>
                </a:solidFill>
                <a:latin typeface="Calibri"/>
                <a:cs typeface="Calibri"/>
                <a:sym typeface="Calibri"/>
              </a:rPr>
              <a:t>then click ‘Next’</a:t>
            </a:r>
            <a:endParaRPr lang="en-US" sz="1108" b="1" kern="0" dirty="0">
              <a:solidFill>
                <a:srgbClr val="2D3F4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52B7CB-C7C3-4883-84CB-417D2B2BACB9}"/>
              </a:ext>
            </a:extLst>
          </p:cNvPr>
          <p:cNvSpPr txBox="1"/>
          <p:nvPr/>
        </p:nvSpPr>
        <p:spPr>
          <a:xfrm>
            <a:off x="4831137" y="4763032"/>
            <a:ext cx="4151535" cy="42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2202" tIns="42202" rIns="42202" bIns="42202" numCol="1" spcCol="38100" rtlCol="0" anchor="t">
            <a:spAutoFit/>
          </a:bodyPr>
          <a:lstStyle/>
          <a:p>
            <a:pPr algn="ctr"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108" b="1" kern="0" dirty="0">
                <a:solidFill>
                  <a:srgbClr val="2D3F4E"/>
                </a:solidFill>
                <a:latin typeface="Calibri"/>
                <a:cs typeface="Calibri"/>
                <a:sym typeface="Calibri"/>
              </a:rPr>
              <a:t>Step 4: Select the destination folder where the program will be installed then click ‘Next’</a:t>
            </a:r>
            <a:endParaRPr lang="en-US" sz="1108" b="1" kern="0" dirty="0">
              <a:solidFill>
                <a:srgbClr val="2D3F4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729187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ARM instruction analysis report…"/>
          <p:cNvSpPr txBox="1">
            <a:spLocks noGrp="1"/>
          </p:cNvSpPr>
          <p:nvPr>
            <p:ph type="body" idx="4294967295"/>
          </p:nvPr>
        </p:nvSpPr>
        <p:spPr>
          <a:xfrm>
            <a:off x="313007" y="1200464"/>
            <a:ext cx="8663520" cy="5200338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rPr lang="en-US" dirty="0"/>
              <a:t>How to install Quartus?</a:t>
            </a:r>
          </a:p>
          <a:p>
            <a:pPr>
              <a:buFontTx/>
              <a:buChar char="▪"/>
            </a:pPr>
            <a:endParaRPr lang="en-US" dirty="0"/>
          </a:p>
          <a:p>
            <a:pPr>
              <a:buFontTx/>
              <a:buChar char="▪"/>
            </a:pPr>
            <a:endParaRPr lang="en-US" dirty="0"/>
          </a:p>
          <a:p>
            <a:pPr>
              <a:buFontTx/>
              <a:buChar char="▪"/>
            </a:pP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F99F64-C633-42A4-B730-95F09D99D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00" y="1650885"/>
            <a:ext cx="4151535" cy="311214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14F709-320F-4B20-9E78-A06BD5CF1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847" y="1653734"/>
            <a:ext cx="4139518" cy="310614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3" name="About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314352"/>
                </a:solidFill>
              </a:rPr>
              <a:t>Installation</a:t>
            </a:r>
            <a:endParaRPr sz="2400" dirty="0">
              <a:solidFill>
                <a:srgbClr val="314352"/>
              </a:solidFill>
            </a:endParaRP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85945" y="6400800"/>
            <a:ext cx="158055" cy="23436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fld id="{86CB4B4D-7CA3-9044-876B-883B54F8677D}" type="slidenum">
              <a:rPr kern="0">
                <a:latin typeface="Helvetica"/>
                <a:cs typeface="Helvetica"/>
              </a:rPr>
              <a:pPr defTabSz="844083" fontAlgn="auto" hangingPunct="0">
                <a:spcBef>
                  <a:spcPts val="0"/>
                </a:spcBef>
                <a:spcAft>
                  <a:spcPts val="0"/>
                </a:spcAft>
              </a:pPr>
              <a:t>6</a:t>
            </a:fld>
            <a:endParaRPr kern="0" dirty="0">
              <a:latin typeface="Helvetica"/>
              <a:cs typeface="Helvetic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E0650B-C90B-4405-9984-8D818AA40776}"/>
              </a:ext>
            </a:extLst>
          </p:cNvPr>
          <p:cNvSpPr txBox="1"/>
          <p:nvPr/>
        </p:nvSpPr>
        <p:spPr>
          <a:xfrm>
            <a:off x="583445" y="4763033"/>
            <a:ext cx="4151535" cy="42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2202" tIns="42202" rIns="42202" bIns="42202" numCol="1" spcCol="38100" rtlCol="0" anchor="t">
            <a:spAutoFit/>
          </a:bodyPr>
          <a:lstStyle/>
          <a:p>
            <a:pPr algn="ctr"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108" b="1" kern="0" dirty="0">
                <a:solidFill>
                  <a:srgbClr val="2D3F4E"/>
                </a:solidFill>
                <a:latin typeface="Calibri"/>
                <a:ea typeface="Calibri"/>
                <a:cs typeface="Calibri"/>
                <a:sym typeface="Calibri"/>
              </a:rPr>
              <a:t>Step 5: Select a program folder (cf. Just follow the default setting) then click ‘Next’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129F26-FAF9-456B-AA5C-6D66583190B6}"/>
              </a:ext>
            </a:extLst>
          </p:cNvPr>
          <p:cNvSpPr txBox="1"/>
          <p:nvPr/>
        </p:nvSpPr>
        <p:spPr>
          <a:xfrm>
            <a:off x="4806831" y="4774427"/>
            <a:ext cx="4151535" cy="2557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2202" tIns="42202" rIns="42202" bIns="42202" numCol="1" spcCol="38100" rtlCol="0" anchor="t">
            <a:spAutoFit/>
          </a:bodyPr>
          <a:lstStyle/>
          <a:p>
            <a:pPr algn="ctr"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108" b="1" kern="0" dirty="0">
                <a:solidFill>
                  <a:srgbClr val="2D3F4E"/>
                </a:solidFill>
                <a:latin typeface="Calibri"/>
                <a:cs typeface="Calibri"/>
                <a:sym typeface="Calibri"/>
              </a:rPr>
              <a:t>Step 6: Select ‘Complete’ button and click ‘Next’</a:t>
            </a:r>
            <a:endParaRPr lang="en-US" sz="1108" b="1" kern="0" dirty="0">
              <a:solidFill>
                <a:srgbClr val="2D3F4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894106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bout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314352"/>
                </a:solidFill>
              </a:rPr>
              <a:t>Installation</a:t>
            </a:r>
            <a:endParaRPr sz="2400" dirty="0">
              <a:solidFill>
                <a:srgbClr val="314352"/>
              </a:solidFill>
            </a:endParaRP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85945" y="6400800"/>
            <a:ext cx="158055" cy="23436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fld id="{86CB4B4D-7CA3-9044-876B-883B54F8677D}" type="slidenum">
              <a:rPr kern="0">
                <a:latin typeface="Helvetica"/>
                <a:cs typeface="Helvetica"/>
              </a:rPr>
              <a:pPr defTabSz="844083" fontAlgn="auto" hangingPunct="0">
                <a:spcBef>
                  <a:spcPts val="0"/>
                </a:spcBef>
                <a:spcAft>
                  <a:spcPts val="0"/>
                </a:spcAft>
              </a:pPr>
              <a:t>7</a:t>
            </a:fld>
            <a:endParaRPr kern="0" dirty="0">
              <a:latin typeface="Helvetica"/>
              <a:cs typeface="Helvetica"/>
            </a:endParaRPr>
          </a:p>
        </p:txBody>
      </p:sp>
      <p:sp>
        <p:nvSpPr>
          <p:cNvPr id="85" name="ARM instruction analysis report…"/>
          <p:cNvSpPr txBox="1">
            <a:spLocks noGrp="1"/>
          </p:cNvSpPr>
          <p:nvPr>
            <p:ph type="body" idx="4294967295"/>
          </p:nvPr>
        </p:nvSpPr>
        <p:spPr>
          <a:xfrm>
            <a:off x="313007" y="1200464"/>
            <a:ext cx="8663520" cy="5200338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rPr lang="en-US" dirty="0"/>
              <a:t>How to install Quartus?</a:t>
            </a:r>
          </a:p>
          <a:p>
            <a:pPr>
              <a:buFontTx/>
              <a:buChar char="▪"/>
            </a:pPr>
            <a:endParaRPr lang="en-US" dirty="0"/>
          </a:p>
          <a:p>
            <a:pPr>
              <a:buFontTx/>
              <a:buChar char="▪"/>
            </a:pPr>
            <a:endParaRPr lang="en-US" dirty="0"/>
          </a:p>
          <a:p>
            <a:pPr>
              <a:buFontTx/>
              <a:buChar char="▪"/>
            </a:pPr>
            <a:endParaRPr 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454954-3225-4664-B483-2D4C2A4E6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55" y="1650884"/>
            <a:ext cx="4151535" cy="314528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8E4909-C79E-46F0-A692-A783893C0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702" y="1668287"/>
            <a:ext cx="3850263" cy="289221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56AF6E-16F1-416B-9C2B-175B49BD1423}"/>
              </a:ext>
            </a:extLst>
          </p:cNvPr>
          <p:cNvSpPr txBox="1"/>
          <p:nvPr/>
        </p:nvSpPr>
        <p:spPr>
          <a:xfrm>
            <a:off x="583445" y="4799417"/>
            <a:ext cx="4151535" cy="2557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2202" tIns="42202" rIns="42202" bIns="42202" numCol="1" spcCol="38100" rtlCol="0" anchor="t">
            <a:spAutoFit/>
          </a:bodyPr>
          <a:lstStyle/>
          <a:p>
            <a:pPr algn="ctr" defTabSz="844083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108" b="1" kern="0" dirty="0">
                <a:solidFill>
                  <a:srgbClr val="2D3F4E"/>
                </a:solidFill>
                <a:latin typeface="Calibri"/>
                <a:cs typeface="Calibri"/>
                <a:sym typeface="Calibri"/>
              </a:rPr>
              <a:t>Step 7: Review your setting</a:t>
            </a:r>
            <a:endParaRPr lang="en-US" sz="1108" b="1" kern="0" dirty="0">
              <a:solidFill>
                <a:srgbClr val="2D3F4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63884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bout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314352"/>
                </a:solidFill>
              </a:rPr>
              <a:t>Installation</a:t>
            </a:r>
            <a:endParaRPr sz="2400" dirty="0">
              <a:solidFill>
                <a:srgbClr val="314352"/>
              </a:solidFill>
            </a:endParaRP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85945" y="6400800"/>
            <a:ext cx="158055" cy="2343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fld id="{86CB4B4D-7CA3-9044-876B-883B54F8677D}" type="slidenum">
              <a:rPr kern="0">
                <a:latin typeface="Helvetica"/>
                <a:cs typeface="Helvetica"/>
              </a:rPr>
              <a:pPr defTabSz="844083" fontAlgn="auto" hangingPunct="0">
                <a:spcBef>
                  <a:spcPts val="0"/>
                </a:spcBef>
                <a:spcAft>
                  <a:spcPts val="0"/>
                </a:spcAft>
              </a:pPr>
              <a:t>8</a:t>
            </a:fld>
            <a:endParaRPr kern="0" dirty="0">
              <a:latin typeface="Helvetica"/>
              <a:cs typeface="Helvetica"/>
            </a:endParaRPr>
          </a:p>
        </p:txBody>
      </p:sp>
      <p:sp>
        <p:nvSpPr>
          <p:cNvPr id="85" name="ARM instruction analysis report…"/>
          <p:cNvSpPr txBox="1">
            <a:spLocks noGrp="1"/>
          </p:cNvSpPr>
          <p:nvPr>
            <p:ph type="body" idx="4294967295"/>
          </p:nvPr>
        </p:nvSpPr>
        <p:spPr>
          <a:xfrm>
            <a:off x="313007" y="1200464"/>
            <a:ext cx="8663520" cy="5200338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rPr lang="en-US" dirty="0"/>
              <a:t>How to install Quartus?</a:t>
            </a:r>
          </a:p>
          <a:p>
            <a:pPr>
              <a:buFontTx/>
              <a:buChar char="▪"/>
            </a:pPr>
            <a:endParaRPr lang="en-US" dirty="0"/>
          </a:p>
          <a:p>
            <a:pPr>
              <a:buFontTx/>
              <a:buChar char="▪"/>
            </a:pPr>
            <a:endParaRPr lang="en-US" dirty="0"/>
          </a:p>
          <a:p>
            <a:pPr>
              <a:buFontTx/>
              <a:buChar char="▪"/>
            </a:pP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FB357E-271E-4C43-8F3E-9C8FC9FB2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059" y="1732426"/>
            <a:ext cx="3955934" cy="301169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2652D05-A67D-4DF5-8971-D8A08EE35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09" y="1668287"/>
            <a:ext cx="4157680" cy="31272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01151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bout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314352"/>
                </a:solidFill>
              </a:rPr>
              <a:t>Installation</a:t>
            </a:r>
            <a:endParaRPr sz="2400" dirty="0">
              <a:solidFill>
                <a:srgbClr val="314352"/>
              </a:solidFill>
            </a:endParaRP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20223" y="6400800"/>
            <a:ext cx="223777" cy="23436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defTabSz="844083" fontAlgn="auto" hangingPunct="0">
              <a:spcBef>
                <a:spcPts val="0"/>
              </a:spcBef>
              <a:spcAft>
                <a:spcPts val="0"/>
              </a:spcAft>
            </a:pPr>
            <a:fld id="{86CB4B4D-7CA3-9044-876B-883B54F8677D}" type="slidenum">
              <a:rPr kern="0">
                <a:latin typeface="Helvetica"/>
                <a:cs typeface="Helvetica"/>
              </a:rPr>
              <a:pPr defTabSz="844083" fontAlgn="auto" hangingPunct="0">
                <a:spcBef>
                  <a:spcPts val="0"/>
                </a:spcBef>
                <a:spcAft>
                  <a:spcPts val="0"/>
                </a:spcAft>
              </a:pPr>
              <a:t>9</a:t>
            </a:fld>
            <a:endParaRPr kern="0" dirty="0">
              <a:latin typeface="Helvetica"/>
              <a:cs typeface="Helvetica"/>
            </a:endParaRPr>
          </a:p>
        </p:txBody>
      </p:sp>
      <p:sp>
        <p:nvSpPr>
          <p:cNvPr id="85" name="ARM instruction analysis report…"/>
          <p:cNvSpPr txBox="1">
            <a:spLocks noGrp="1"/>
          </p:cNvSpPr>
          <p:nvPr>
            <p:ph type="body" idx="4294967295"/>
          </p:nvPr>
        </p:nvSpPr>
        <p:spPr>
          <a:xfrm>
            <a:off x="313007" y="1200464"/>
            <a:ext cx="8663520" cy="5200338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rPr lang="en-US" dirty="0"/>
              <a:t>How to install Quartus?</a:t>
            </a:r>
          </a:p>
          <a:p>
            <a:pPr>
              <a:buFontTx/>
              <a:buChar char="▪"/>
            </a:pPr>
            <a:endParaRPr lang="en-US" dirty="0"/>
          </a:p>
          <a:p>
            <a:pPr>
              <a:buFontTx/>
              <a:buChar char="▪"/>
            </a:pP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DD11B5-7592-4729-ACA2-EEA4F0BCD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57" y="1702566"/>
            <a:ext cx="3469594" cy="20980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474F3F-F7F6-4B2B-957F-321B16C6F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299" y="1702566"/>
            <a:ext cx="4298834" cy="20980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340342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50935</TotalTime>
  <Words>636</Words>
  <Application>Microsoft Office PowerPoint</Application>
  <PresentationFormat>On-screen Show (4:3)</PresentationFormat>
  <Paragraphs>148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맑은 고딕</vt:lpstr>
      <vt:lpstr>Arial</vt:lpstr>
      <vt:lpstr>Calibri</vt:lpstr>
      <vt:lpstr>Helvetica</vt:lpstr>
      <vt:lpstr>Verdana</vt:lpstr>
      <vt:lpstr>Wingdings</vt:lpstr>
      <vt:lpstr>디자인 사용자 지정</vt:lpstr>
      <vt:lpstr>Office 테마</vt:lpstr>
      <vt:lpstr>PowerPoint Presentation</vt:lpstr>
      <vt:lpstr>PowerPoint Presentation</vt:lpstr>
      <vt:lpstr>Installation</vt:lpstr>
      <vt:lpstr>Installation</vt:lpstr>
      <vt:lpstr>Installation</vt:lpstr>
      <vt:lpstr>Installation</vt:lpstr>
      <vt:lpstr>Installation</vt:lpstr>
      <vt:lpstr>Installation</vt:lpstr>
      <vt:lpstr>Installation</vt:lpstr>
      <vt:lpstr>PowerPoint Presentation</vt:lpstr>
      <vt:lpstr>Timing Simulation</vt:lpstr>
      <vt:lpstr>Timing Simulation</vt:lpstr>
      <vt:lpstr>Timing Simulation</vt:lpstr>
      <vt:lpstr>Timing Simulation</vt:lpstr>
      <vt:lpstr>Timing Simulation</vt:lpstr>
      <vt:lpstr>Timing Simulation</vt:lpstr>
      <vt:lpstr>Timing Simulation</vt:lpstr>
      <vt:lpstr>Time Simulation</vt:lpstr>
      <vt:lpstr>Time Simulation</vt:lpstr>
      <vt:lpstr>Time Simulation</vt:lpstr>
      <vt:lpstr>Time Simulation</vt:lpstr>
      <vt:lpstr>Time Simulation</vt:lpstr>
      <vt:lpstr>Time Simulation</vt:lpstr>
      <vt:lpstr>PowerPoint Presentation</vt:lpstr>
    </vt:vector>
  </TitlesOfParts>
  <Company>University of Virginia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Larrabee</dc:title>
  <dc:creator>lcuser</dc:creator>
  <cp:lastModifiedBy>이은진[ 대학원석·박사통합과정재학 / 컴퓨터학과 ]</cp:lastModifiedBy>
  <cp:revision>2143</cp:revision>
  <cp:lastPrinted>2017-11-29T16:21:16Z</cp:lastPrinted>
  <dcterms:created xsi:type="dcterms:W3CDTF">2009-05-07T01:31:08Z</dcterms:created>
  <dcterms:modified xsi:type="dcterms:W3CDTF">2022-10-31T15:28:32Z</dcterms:modified>
</cp:coreProperties>
</file>