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50" r:id="rId2"/>
    <p:sldId id="496" r:id="rId3"/>
    <p:sldId id="553" r:id="rId4"/>
    <p:sldId id="492" r:id="rId5"/>
    <p:sldId id="487" r:id="rId6"/>
    <p:sldId id="545" r:id="rId7"/>
    <p:sldId id="544" r:id="rId8"/>
    <p:sldId id="503" r:id="rId9"/>
    <p:sldId id="502" r:id="rId10"/>
    <p:sldId id="504" r:id="rId11"/>
    <p:sldId id="554" r:id="rId12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4" initials="2" lastIdx="1" clrIdx="0">
    <p:extLst>
      <p:ext uri="{19B8F6BF-5375-455C-9EA6-DF929625EA0E}">
        <p15:presenceInfo xmlns:p15="http://schemas.microsoft.com/office/powerpoint/2012/main" userId="20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352"/>
    <a:srgbClr val="4D4D4D"/>
    <a:srgbClr val="B5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7" autoAdjust="0"/>
    <p:restoredTop sz="95838" autoAdjust="0"/>
  </p:normalViewPr>
  <p:slideViewPr>
    <p:cSldViewPr>
      <p:cViewPr varScale="1">
        <p:scale>
          <a:sx n="137" d="100"/>
          <a:sy n="137" d="100"/>
        </p:scale>
        <p:origin x="29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996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2585E-3F63-40A3-A004-41E1EC2063ED}" type="datetimeFigureOut">
              <a:rPr lang="ko-KR" altLang="en-US" smtClean="0"/>
              <a:pPr/>
              <a:t>2022. 11. 9.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052D1-68EE-4637-8E16-07EA9740DA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02490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4749E0A1-75D2-46C3-A1EA-39DC94590029}" type="datetimeFigureOut">
              <a:rPr lang="en-US" altLang="ko-KR"/>
              <a:pPr>
                <a:defRPr/>
              </a:pPr>
              <a:t>11/9/22</a:t>
            </a:fld>
            <a:endParaRPr lang="en-US" altLang="ko-K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98E18B36-B730-42B0-834A-A6676F01BFF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257510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373DE8-65B9-4AAB-9AD3-B4CB012D364B}" type="datetime1">
              <a:rPr lang="en-US" altLang="ko-KR" smtClean="0"/>
              <a:t>11/9/22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751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373DE8-65B9-4AAB-9AD3-B4CB012D364B}" type="datetime1">
              <a:rPr lang="en-US" altLang="ko-KR" smtClean="0"/>
              <a:t>11/9/22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603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373DE8-65B9-4AAB-9AD3-B4CB012D364B}" type="datetime1">
              <a:rPr lang="en-US" altLang="ko-KR" smtClean="0"/>
              <a:t>11/9/22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9023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373DE8-65B9-4AAB-9AD3-B4CB012D364B}" type="datetime1">
              <a:rPr lang="en-US" altLang="ko-KR" smtClean="0"/>
              <a:t>11/9/22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85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373DE8-65B9-4AAB-9AD3-B4CB012D364B}" type="datetime1">
              <a:rPr lang="en-US" altLang="ko-KR" smtClean="0"/>
              <a:t>11/9/22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6084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373DE8-65B9-4AAB-9AD3-B4CB012D364B}" type="datetime1">
              <a:rPr lang="en-US" altLang="ko-KR" smtClean="0"/>
              <a:t>11/9/22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6084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373DE8-65B9-4AAB-9AD3-B4CB012D364B}" type="datetime1">
              <a:rPr lang="en-US" altLang="ko-KR" smtClean="0"/>
              <a:t>11/9/22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8677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373DE8-65B9-4AAB-9AD3-B4CB012D364B}" type="datetime1">
              <a:rPr lang="en-US" altLang="ko-KR" smtClean="0"/>
              <a:t>11/9/22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6612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373DE8-65B9-4AAB-9AD3-B4CB012D364B}" type="datetime1">
              <a:rPr lang="en-US" altLang="ko-KR" smtClean="0"/>
              <a:t>11/9/22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1538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373DE8-65B9-4AAB-9AD3-B4CB012D364B}" type="datetime1">
              <a:rPr lang="en-US" altLang="ko-KR" smtClean="0"/>
              <a:t>11/9/22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486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990600" y="3536157"/>
            <a:ext cx="7162800" cy="182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ko-KR" altLang="en-US" sz="2400" b="1" kern="1200" dirty="0" smtClean="0">
                <a:solidFill>
                  <a:srgbClr val="31435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628650" y="1676400"/>
            <a:ext cx="7886700" cy="928688"/>
          </a:xfrm>
          <a:prstGeom prst="rect">
            <a:avLst/>
          </a:prstGeom>
        </p:spPr>
        <p:txBody>
          <a:bodyPr/>
          <a:lstStyle>
            <a:lvl1pPr>
              <a:defRPr lang="ko-KR" altLang="en-US" sz="4000" b="1" kern="1200" dirty="0" smtClean="0">
                <a:solidFill>
                  <a:srgbClr val="31435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19100" y="532719"/>
            <a:ext cx="8343900" cy="457200"/>
          </a:xfrm>
          <a:prstGeom prst="rect">
            <a:avLst/>
          </a:prstGeom>
          <a:noFill/>
          <a:effectLst/>
        </p:spPr>
        <p:txBody>
          <a:bodyPr/>
          <a:lstStyle>
            <a:lvl1pPr algn="l">
              <a:defRPr sz="2400" b="1">
                <a:solidFill>
                  <a:srgbClr val="3143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419100" y="1454036"/>
            <a:ext cx="8343900" cy="200025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u"/>
              <a:defRPr sz="1800" b="1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180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160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buChar char="»"/>
              <a:defRPr lang="ko-KR" altLang="en-US" sz="1400" dirty="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419100" y="3804444"/>
            <a:ext cx="8343900" cy="2000250"/>
          </a:xfrm>
          <a:prstGeom prst="rect">
            <a:avLst/>
          </a:prstGeom>
          <a:ln w="25400">
            <a:solidFill>
              <a:srgbClr val="4D4D4D"/>
            </a:solidFill>
          </a:ln>
        </p:spPr>
        <p:txBody>
          <a:bodyPr/>
          <a:lstStyle>
            <a:lvl1pPr marL="342900" indent="-342900">
              <a:buClr>
                <a:srgbClr val="314352"/>
              </a:buClr>
              <a:buFont typeface="Wingdings" panose="05000000000000000000" pitchFamily="2" charset="2"/>
              <a:buChar char="§"/>
              <a:defRPr sz="1800" b="1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buClr>
                <a:srgbClr val="314352"/>
              </a:buClr>
              <a:buFont typeface="맑은 고딕" panose="020B0503020000020004" pitchFamily="50" charset="-127"/>
              <a:buChar char="→"/>
              <a:defRPr sz="160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Clr>
                <a:srgbClr val="B51D1D"/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buClr>
                <a:srgbClr val="B51D1D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B51D1D"/>
              </a:buClr>
              <a:buFont typeface="Wingdings" panose="05000000000000000000" pitchFamily="2" charset="2"/>
              <a:buChar char="§"/>
              <a:defRPr lang="ko-KR" altLang="en-US" sz="1400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55202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6"/>
          <p:cNvSpPr txBox="1">
            <a:spLocks/>
          </p:cNvSpPr>
          <p:nvPr/>
        </p:nvSpPr>
        <p:spPr>
          <a:xfrm>
            <a:off x="6011863" y="6572250"/>
            <a:ext cx="2989262" cy="230188"/>
          </a:xfrm>
          <a:prstGeom prst="rect">
            <a:avLst/>
          </a:prstGeom>
        </p:spPr>
        <p:txBody>
          <a:bodyPr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fld id="{A35A25D5-3029-4BF6-9925-F82496619B18}" type="slidenum">
              <a:rPr lang="ko-KR" altLang="en-US" sz="800" b="1" smtClean="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ko-KR" altLang="en-US" sz="800" b="1" dirty="0">
              <a:solidFill>
                <a:srgbClr val="31435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날짜 개체 틀 5"/>
          <p:cNvSpPr txBox="1">
            <a:spLocks/>
          </p:cNvSpPr>
          <p:nvPr/>
        </p:nvSpPr>
        <p:spPr>
          <a:xfrm>
            <a:off x="142874" y="6527800"/>
            <a:ext cx="2989261" cy="285750"/>
          </a:xfrm>
          <a:prstGeom prst="rect">
            <a:avLst/>
          </a:prstGeom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Architecture 2022 Fall</a:t>
            </a:r>
            <a:endParaRPr lang="ko-KR" altLang="en-US" sz="1200" b="1" dirty="0">
              <a:solidFill>
                <a:srgbClr val="31435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5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s631.cs.usfca.edu/guides/single-cycle-processo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hipverify.com/verilog/verilog-tutorial" TargetMode="External"/><Relationship Id="rId5" Type="http://schemas.openxmlformats.org/officeDocument/2006/relationships/hyperlink" Target="https://redirect.cs.umbc.edu/~jtang/archives/cs411.f21/lectures/L12SingleCycleControl.pdf" TargetMode="External"/><Relationship Id="rId4" Type="http://schemas.openxmlformats.org/officeDocument/2006/relationships/hyperlink" Target="https://pages.hmc.edu/harris/class/e85/old/fall19/lect19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6">
            <a:extLst>
              <a:ext uri="{FF2B5EF4-FFF2-40B4-BE49-F238E27FC236}">
                <a16:creationId xmlns:a16="http://schemas.microsoft.com/office/drawing/2014/main" id="{691A7162-2962-4207-A3D1-F30489270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157788"/>
            <a:ext cx="85153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sz="2000" b="1" dirty="0">
                <a:solidFill>
                  <a:srgbClr val="314352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TA: Eunjin Lee</a:t>
            </a:r>
          </a:p>
          <a:p>
            <a:pPr algn="ctr" eaLnBrk="1" hangingPunct="1"/>
            <a:r>
              <a:rPr lang="en-US" altLang="ko-KR" sz="2000" b="1" dirty="0">
                <a:solidFill>
                  <a:srgbClr val="314352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Email: eunjin_lee@korea.ac.kr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75CF3-5D28-4D4C-BBE1-00AAC9EF91D0}"/>
              </a:ext>
            </a:extLst>
          </p:cNvPr>
          <p:cNvSpPr txBox="1"/>
          <p:nvPr/>
        </p:nvSpPr>
        <p:spPr>
          <a:xfrm>
            <a:off x="152400" y="2667000"/>
            <a:ext cx="8785225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ko-KR" sz="2400" b="1" dirty="0">
                <a:solidFill>
                  <a:srgbClr val="314352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Single-Cycle ARM Processor Design 2</a:t>
            </a:r>
            <a:r>
              <a:rPr lang="en-US" altLang="ko-KR" sz="2400" b="1" baseline="30000" dirty="0">
                <a:solidFill>
                  <a:srgbClr val="314352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nd</a:t>
            </a:r>
            <a:r>
              <a:rPr lang="en-US" altLang="ko-KR" sz="2400" b="1" dirty="0">
                <a:solidFill>
                  <a:srgbClr val="314352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 Term Project</a:t>
            </a:r>
          </a:p>
          <a:p>
            <a:pPr algn="ctr" eaLnBrk="1" hangingPunct="1">
              <a:defRPr/>
            </a:pPr>
            <a:r>
              <a:rPr lang="en-US" altLang="ko-KR" sz="3600" b="1" dirty="0">
                <a:solidFill>
                  <a:srgbClr val="314352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Single-cycle Processor</a:t>
            </a:r>
          </a:p>
        </p:txBody>
      </p:sp>
    </p:spTree>
    <p:extLst>
      <p:ext uri="{BB962C8B-B14F-4D97-AF65-F5344CB8AC3E}">
        <p14:creationId xmlns:p14="http://schemas.microsoft.com/office/powerpoint/2010/main" val="3865482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419100" y="1066800"/>
            <a:ext cx="8496300" cy="4495800"/>
          </a:xfrm>
        </p:spPr>
        <p:txBody>
          <a:bodyPr/>
          <a:lstStyle/>
          <a:p>
            <a:r>
              <a:rPr lang="en-US" altLang="ko-KR" sz="2000" b="1" dirty="0" err="1"/>
              <a:t>RegSrc</a:t>
            </a:r>
            <a:endParaRPr lang="en-US" altLang="ko-KR" sz="2000" b="1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r>
              <a:rPr lang="en-US" altLang="ko-KR" b="1" dirty="0" err="1"/>
              <a:t>RegSrc</a:t>
            </a:r>
            <a:r>
              <a:rPr lang="en-US" altLang="ko-KR" b="1" dirty="0"/>
              <a:t>[0] = “0” : ADD, SUB, CMP, MOV, LDR, STR</a:t>
            </a:r>
          </a:p>
          <a:p>
            <a:pPr lvl="2"/>
            <a:r>
              <a:rPr lang="en-US" altLang="ko-KR" dirty="0"/>
              <a:t>Using Register[</a:t>
            </a:r>
            <a:r>
              <a:rPr lang="en-US" altLang="ko-KR" dirty="0" err="1"/>
              <a:t>inst</a:t>
            </a:r>
            <a:r>
              <a:rPr lang="en-US" altLang="ko-KR" dirty="0"/>
              <a:t>(19:16)]</a:t>
            </a:r>
          </a:p>
          <a:p>
            <a:pPr lvl="1"/>
            <a:r>
              <a:rPr lang="en-US" altLang="ko-KR" b="1" dirty="0" err="1"/>
              <a:t>RegSrc</a:t>
            </a:r>
            <a:r>
              <a:rPr lang="en-US" altLang="ko-KR" b="1" dirty="0"/>
              <a:t>[0] = “1” : B, BL</a:t>
            </a:r>
          </a:p>
          <a:p>
            <a:pPr lvl="2"/>
            <a:r>
              <a:rPr lang="en-US" altLang="ko-KR" dirty="0"/>
              <a:t>Using Register[15] for calculating branch target address</a:t>
            </a:r>
          </a:p>
          <a:p>
            <a:pPr lvl="1"/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signal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ED4F16-FDD4-4C4A-A1EE-0513F3527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4000"/>
            <a:ext cx="1253138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580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419100" y="1066800"/>
            <a:ext cx="8496300" cy="4495800"/>
          </a:xfrm>
        </p:spPr>
        <p:txBody>
          <a:bodyPr/>
          <a:lstStyle/>
          <a:p>
            <a:r>
              <a:rPr lang="en-US" altLang="ko-KR" sz="2000" b="1" dirty="0"/>
              <a:t>Single-c</a:t>
            </a:r>
            <a:r>
              <a:rPr lang="en-US" altLang="ko-KR" sz="2000" dirty="0"/>
              <a:t>ycle processor in ARM</a:t>
            </a:r>
            <a:endParaRPr lang="en-US" altLang="ko-KR" sz="2000" b="1" dirty="0"/>
          </a:p>
          <a:p>
            <a:pPr marL="457200" lvl="1" indent="0">
              <a:buNone/>
            </a:pPr>
            <a:r>
              <a:rPr lang="en-US" altLang="ko-KR" b="1" dirty="0">
                <a:hlinkClick r:id="rId3"/>
              </a:rPr>
              <a:t>https://cs631.cs.usfca.edu/guides/single-cycle-processor</a:t>
            </a:r>
            <a:endParaRPr lang="en-US" altLang="ko-KR" b="1" dirty="0"/>
          </a:p>
          <a:p>
            <a:pPr marL="457200" lvl="1" indent="0">
              <a:buNone/>
            </a:pPr>
            <a:r>
              <a:rPr lang="en-US" altLang="ko-KR" b="1" dirty="0">
                <a:hlinkClick r:id="rId4"/>
              </a:rPr>
              <a:t>https://pages.hmc.edu/harris/class/e85/old/fall19/lect19.pdf</a:t>
            </a:r>
            <a:endParaRPr lang="en-US" altLang="ko-KR" b="1" dirty="0"/>
          </a:p>
          <a:p>
            <a:pPr marL="457200" lvl="1" indent="0">
              <a:buNone/>
            </a:pPr>
            <a:r>
              <a:rPr lang="en-US" altLang="ko-KR" b="1" dirty="0">
                <a:hlinkClick r:id="rId5"/>
              </a:rPr>
              <a:t>https://redirect.cs.umbc.edu/~jtang/archives/cs411.f21/lectures/L12SingleCycleControl.pdf</a:t>
            </a:r>
            <a:endParaRPr lang="en-US" altLang="ko-KR" b="1" dirty="0"/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14352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Verilog</a:t>
            </a:r>
            <a:b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14352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</a:b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14352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  <a:hlinkClick r:id="rId6"/>
              </a:rPr>
              <a:t>https://www.chipverify.com/verilog/verilog-tutorial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14352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14352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ko-KR" b="1" dirty="0"/>
          </a:p>
          <a:p>
            <a:pPr marL="457200" lvl="1" indent="0">
              <a:buNone/>
            </a:pPr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05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F5574E-B0FA-49EB-AF0B-2ED52261678E}"/>
              </a:ext>
            </a:extLst>
          </p:cNvPr>
          <p:cNvSpPr/>
          <p:nvPr/>
        </p:nvSpPr>
        <p:spPr>
          <a:xfrm>
            <a:off x="677779" y="2438400"/>
            <a:ext cx="2057400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Instruction Analysis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D349D7-99A1-487D-A445-345E798BFE3B}"/>
              </a:ext>
            </a:extLst>
          </p:cNvPr>
          <p:cNvSpPr/>
          <p:nvPr/>
        </p:nvSpPr>
        <p:spPr>
          <a:xfrm>
            <a:off x="3490762" y="2438400"/>
            <a:ext cx="2057400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Control Signal Analysis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2B475F-26A6-4F4B-8A1C-1C1EE3A592E9}"/>
              </a:ext>
            </a:extLst>
          </p:cNvPr>
          <p:cNvSpPr/>
          <p:nvPr/>
        </p:nvSpPr>
        <p:spPr>
          <a:xfrm>
            <a:off x="6322594" y="2438400"/>
            <a:ext cx="2057400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Module Implementation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F5D008B-1DCE-455A-97E2-500D941AF3DF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735179" y="3429000"/>
            <a:ext cx="7555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AA1228-1ED4-4EB4-BFDE-BCB2F35E6A8A}"/>
              </a:ext>
            </a:extLst>
          </p:cNvPr>
          <p:cNvCxnSpPr/>
          <p:nvPr/>
        </p:nvCxnSpPr>
        <p:spPr>
          <a:xfrm>
            <a:off x="5567011" y="3429000"/>
            <a:ext cx="7555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A94899-C218-4B06-9C81-97E0AB8603EE}"/>
              </a:ext>
            </a:extLst>
          </p:cNvPr>
          <p:cNvSpPr txBox="1"/>
          <p:nvPr/>
        </p:nvSpPr>
        <p:spPr>
          <a:xfrm>
            <a:off x="748965" y="4604266"/>
            <a:ext cx="19150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</a:t>
            </a:r>
            <a:r>
              <a:rPr lang="en-US" altLang="ko-KR" b="1" baseline="30000" dirty="0"/>
              <a:t>st</a:t>
            </a:r>
            <a:r>
              <a:rPr lang="en-US" altLang="ko-KR" b="1" dirty="0"/>
              <a:t> Term Project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B1FEDC-B897-4979-959D-02AEAC6327D5}"/>
              </a:ext>
            </a:extLst>
          </p:cNvPr>
          <p:cNvSpPr txBox="1"/>
          <p:nvPr/>
        </p:nvSpPr>
        <p:spPr>
          <a:xfrm>
            <a:off x="4916102" y="460426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Term Project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F1D4A-FD27-45A7-A38F-FFCFAFF5AD45}"/>
              </a:ext>
            </a:extLst>
          </p:cNvPr>
          <p:cNvSpPr/>
          <p:nvPr/>
        </p:nvSpPr>
        <p:spPr>
          <a:xfrm>
            <a:off x="419100" y="2253734"/>
            <a:ext cx="2552700" cy="23505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F60BAF-AD53-459E-A560-646D71308856}"/>
              </a:ext>
            </a:extLst>
          </p:cNvPr>
          <p:cNvSpPr/>
          <p:nvPr/>
        </p:nvSpPr>
        <p:spPr>
          <a:xfrm>
            <a:off x="3230479" y="2253734"/>
            <a:ext cx="5380121" cy="23505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3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AA52C2-7F22-4305-9EFF-547693A6F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19" y="1371600"/>
            <a:ext cx="8696961" cy="465908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5FBA954-103A-4BF7-B977-C1B78F32F726}"/>
              </a:ext>
            </a:extLst>
          </p:cNvPr>
          <p:cNvSpPr/>
          <p:nvPr/>
        </p:nvSpPr>
        <p:spPr>
          <a:xfrm>
            <a:off x="5715000" y="3701143"/>
            <a:ext cx="762000" cy="1023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D43EF5-8861-40CB-ACDE-22BDEAFAD1A9}"/>
              </a:ext>
            </a:extLst>
          </p:cNvPr>
          <p:cNvSpPr/>
          <p:nvPr/>
        </p:nvSpPr>
        <p:spPr>
          <a:xfrm>
            <a:off x="3581400" y="5257800"/>
            <a:ext cx="1524000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FAEB21-75EA-49FB-A587-BE2AE15227C4}"/>
              </a:ext>
            </a:extLst>
          </p:cNvPr>
          <p:cNvSpPr/>
          <p:nvPr/>
        </p:nvSpPr>
        <p:spPr>
          <a:xfrm>
            <a:off x="2483268" y="1371600"/>
            <a:ext cx="1828800" cy="2057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C34174-57B7-460F-B760-9574FECCB61C}"/>
              </a:ext>
            </a:extLst>
          </p:cNvPr>
          <p:cNvSpPr/>
          <p:nvPr/>
        </p:nvSpPr>
        <p:spPr>
          <a:xfrm>
            <a:off x="3581400" y="3505200"/>
            <a:ext cx="1524000" cy="175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D5F9D-6A0F-442A-AE15-B00B2BB74537}"/>
              </a:ext>
            </a:extLst>
          </p:cNvPr>
          <p:cNvSpPr txBox="1"/>
          <p:nvPr/>
        </p:nvSpPr>
        <p:spPr>
          <a:xfrm>
            <a:off x="6248400" y="1173916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ARMProcessor.v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BE53CF-8638-4A53-B735-29268801D64D}"/>
              </a:ext>
            </a:extLst>
          </p:cNvPr>
          <p:cNvSpPr txBox="1"/>
          <p:nvPr/>
        </p:nvSpPr>
        <p:spPr>
          <a:xfrm>
            <a:off x="4285502" y="142117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ControlUnit.v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6EAD06-C596-4904-BAA0-0C107767C566}"/>
              </a:ext>
            </a:extLst>
          </p:cNvPr>
          <p:cNvSpPr txBox="1"/>
          <p:nvPr/>
        </p:nvSpPr>
        <p:spPr>
          <a:xfrm>
            <a:off x="5119003" y="482354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RegisterFile.v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245B48-330A-4BD9-9876-666D6BA2774C}"/>
              </a:ext>
            </a:extLst>
          </p:cNvPr>
          <p:cNvSpPr txBox="1"/>
          <p:nvPr/>
        </p:nvSpPr>
        <p:spPr>
          <a:xfrm>
            <a:off x="3770166" y="587205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Extend.v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6052FF-5D8E-48D7-A292-976F8A9FDEE8}"/>
              </a:ext>
            </a:extLst>
          </p:cNvPr>
          <p:cNvSpPr txBox="1"/>
          <p:nvPr/>
        </p:nvSpPr>
        <p:spPr>
          <a:xfrm>
            <a:off x="5681905" y="336452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ALU.v</a:t>
            </a:r>
            <a:endParaRPr lang="ko-KR" altLang="en-US" b="1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80199F5-65D9-4497-AD1D-B8064F3BA0FB}"/>
              </a:ext>
            </a:extLst>
          </p:cNvPr>
          <p:cNvSpPr/>
          <p:nvPr/>
        </p:nvSpPr>
        <p:spPr>
          <a:xfrm>
            <a:off x="1189169" y="1015955"/>
            <a:ext cx="5920757" cy="5361571"/>
          </a:xfrm>
          <a:custGeom>
            <a:avLst/>
            <a:gdLst>
              <a:gd name="connsiteX0" fmla="*/ 1266355 w 5920757"/>
              <a:gd name="connsiteY0" fmla="*/ 3884818 h 5361571"/>
              <a:gd name="connsiteX1" fmla="*/ 321132 w 5920757"/>
              <a:gd name="connsiteY1" fmla="*/ 3895092 h 5361571"/>
              <a:gd name="connsiteX2" fmla="*/ 136197 w 5920757"/>
              <a:gd name="connsiteY2" fmla="*/ 4542364 h 5361571"/>
              <a:gd name="connsiteX3" fmla="*/ 2232125 w 5920757"/>
              <a:gd name="connsiteY3" fmla="*/ 5251281 h 5361571"/>
              <a:gd name="connsiteX4" fmla="*/ 4153393 w 5920757"/>
              <a:gd name="connsiteY4" fmla="*/ 5210184 h 5361571"/>
              <a:gd name="connsiteX5" fmla="*/ 5828080 w 5920757"/>
              <a:gd name="connsiteY5" fmla="*/ 3833447 h 5361571"/>
              <a:gd name="connsiteX6" fmla="*/ 5602049 w 5920757"/>
              <a:gd name="connsiteY6" fmla="*/ 2014921 h 5361571"/>
              <a:gd name="connsiteX7" fmla="*/ 4739020 w 5920757"/>
              <a:gd name="connsiteY7" fmla="*/ 247766 h 5361571"/>
              <a:gd name="connsiteX8" fmla="*/ 1050597 w 5920757"/>
              <a:gd name="connsiteY8" fmla="*/ 268315 h 5361571"/>
              <a:gd name="connsiteX9" fmla="*/ 1153339 w 5920757"/>
              <a:gd name="connsiteY9" fmla="*/ 2621097 h 5361571"/>
              <a:gd name="connsiteX10" fmla="*/ 1266355 w 5920757"/>
              <a:gd name="connsiteY10" fmla="*/ 3884818 h 536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20757" h="5361571">
                <a:moveTo>
                  <a:pt x="1266355" y="3884818"/>
                </a:moveTo>
                <a:cubicBezTo>
                  <a:pt x="1127654" y="4097151"/>
                  <a:pt x="509492" y="3785501"/>
                  <a:pt x="321132" y="3895092"/>
                </a:cubicBezTo>
                <a:cubicBezTo>
                  <a:pt x="132772" y="4004683"/>
                  <a:pt x="-182302" y="4316333"/>
                  <a:pt x="136197" y="4542364"/>
                </a:cubicBezTo>
                <a:cubicBezTo>
                  <a:pt x="454696" y="4768396"/>
                  <a:pt x="1562592" y="5139978"/>
                  <a:pt x="2232125" y="5251281"/>
                </a:cubicBezTo>
                <a:cubicBezTo>
                  <a:pt x="2901658" y="5362584"/>
                  <a:pt x="3554067" y="5446490"/>
                  <a:pt x="4153393" y="5210184"/>
                </a:cubicBezTo>
                <a:cubicBezTo>
                  <a:pt x="4752719" y="4973878"/>
                  <a:pt x="5586637" y="4365991"/>
                  <a:pt x="5828080" y="3833447"/>
                </a:cubicBezTo>
                <a:cubicBezTo>
                  <a:pt x="6069523" y="3300903"/>
                  <a:pt x="5783559" y="2612534"/>
                  <a:pt x="5602049" y="2014921"/>
                </a:cubicBezTo>
                <a:cubicBezTo>
                  <a:pt x="5420539" y="1417308"/>
                  <a:pt x="5497595" y="538867"/>
                  <a:pt x="4739020" y="247766"/>
                </a:cubicBezTo>
                <a:cubicBezTo>
                  <a:pt x="3980445" y="-43335"/>
                  <a:pt x="1648210" y="-127240"/>
                  <a:pt x="1050597" y="268315"/>
                </a:cubicBezTo>
                <a:cubicBezTo>
                  <a:pt x="452984" y="663870"/>
                  <a:pt x="1120804" y="2025196"/>
                  <a:pt x="1153339" y="2621097"/>
                </a:cubicBezTo>
                <a:cubicBezTo>
                  <a:pt x="1185874" y="3216998"/>
                  <a:pt x="1405056" y="3672485"/>
                  <a:pt x="1266355" y="3884818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4F93B15-D488-4AD0-A237-023BD799E19F}"/>
              </a:ext>
            </a:extLst>
          </p:cNvPr>
          <p:cNvSpPr/>
          <p:nvPr/>
        </p:nvSpPr>
        <p:spPr>
          <a:xfrm>
            <a:off x="419100" y="3429000"/>
            <a:ext cx="1131095" cy="10975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CA6E238-7A16-4CE3-BE8F-4143192D311C}"/>
              </a:ext>
            </a:extLst>
          </p:cNvPr>
          <p:cNvSpPr/>
          <p:nvPr/>
        </p:nvSpPr>
        <p:spPr>
          <a:xfrm>
            <a:off x="8266966" y="4724400"/>
            <a:ext cx="753656" cy="7312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0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AA52C2-7F22-4305-9EFF-547693A6F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19" y="1371600"/>
            <a:ext cx="8696961" cy="46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1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419100" y="1066800"/>
            <a:ext cx="8496300" cy="4495800"/>
          </a:xfrm>
        </p:spPr>
        <p:txBody>
          <a:bodyPr/>
          <a:lstStyle/>
          <a:p>
            <a:r>
              <a:rPr lang="en-US" altLang="ko-KR" sz="2000" dirty="0"/>
              <a:t>Given processor can run following instructions</a:t>
            </a:r>
          </a:p>
          <a:p>
            <a:pPr lvl="1"/>
            <a:r>
              <a:rPr lang="en-US" altLang="ko-KR" dirty="0"/>
              <a:t>Branch : B, BL</a:t>
            </a:r>
          </a:p>
          <a:p>
            <a:pPr lvl="1"/>
            <a:r>
              <a:rPr lang="en-US" altLang="ko-KR" dirty="0"/>
              <a:t>Arithmetic : ADD, SUB, CMP, MOV</a:t>
            </a:r>
          </a:p>
          <a:p>
            <a:pPr lvl="1"/>
            <a:r>
              <a:rPr lang="en-US" altLang="ko-KR" dirty="0"/>
              <a:t>Load/Store : LDR, STR</a:t>
            </a:r>
          </a:p>
          <a:p>
            <a:endParaRPr lang="en-US" altLang="ko-KR" sz="2000" dirty="0"/>
          </a:p>
          <a:p>
            <a:r>
              <a:rPr lang="en-US" altLang="ko-KR" sz="2000" dirty="0"/>
              <a:t>Given processor can run following suffixes</a:t>
            </a:r>
          </a:p>
          <a:p>
            <a:pPr lvl="1"/>
            <a:r>
              <a:rPr lang="en-US" altLang="ko-KR" dirty="0"/>
              <a:t>Logical : EQ, NE (‘Z’ in ‘NZCV’)</a:t>
            </a:r>
          </a:p>
          <a:p>
            <a:endParaRPr lang="en-US" altLang="ko-KR" dirty="0"/>
          </a:p>
          <a:p>
            <a:r>
              <a:rPr lang="en-US" altLang="ko-KR" sz="2000" dirty="0"/>
              <a:t>Addressing Modes</a:t>
            </a:r>
          </a:p>
          <a:p>
            <a:pPr lvl="1"/>
            <a:r>
              <a:rPr lang="en-US" altLang="ko-KR" dirty="0"/>
              <a:t>Addressing Mode 1 : 1 (immediate), 2 (register)</a:t>
            </a:r>
          </a:p>
          <a:p>
            <a:pPr lvl="1"/>
            <a:r>
              <a:rPr lang="en-US" altLang="ko-KR" dirty="0"/>
              <a:t>Addressing Mode 2 : 1 (immediate offset), 2 (register offset)</a:t>
            </a:r>
          </a:p>
          <a:p>
            <a:pPr lvl="1"/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86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419100" y="3870801"/>
            <a:ext cx="8496300" cy="1066800"/>
          </a:xfrm>
        </p:spPr>
        <p:txBody>
          <a:bodyPr/>
          <a:lstStyle/>
          <a:p>
            <a:pPr lvl="0"/>
            <a:r>
              <a:rPr lang="en-US" altLang="ko-KR" b="0" dirty="0">
                <a:solidFill>
                  <a:schemeClr val="accent1"/>
                </a:solidFill>
              </a:rPr>
              <a:t>1) Instruction fetch (Clock 0’s </a:t>
            </a:r>
            <a:r>
              <a:rPr lang="en-US" altLang="ko-KR" b="0" dirty="0" err="1">
                <a:solidFill>
                  <a:schemeClr val="accent1"/>
                </a:solidFill>
              </a:rPr>
              <a:t>posedge</a:t>
            </a:r>
            <a:r>
              <a:rPr lang="en-US" altLang="ko-KR" b="0" dirty="0">
                <a:solidFill>
                  <a:schemeClr val="accent1"/>
                </a:solidFill>
              </a:rPr>
              <a:t>)</a:t>
            </a:r>
          </a:p>
          <a:p>
            <a:pPr lvl="0"/>
            <a:r>
              <a:rPr lang="en-US" altLang="ko-KR" b="0" dirty="0"/>
              <a:t>2) Check condition code &amp; Initialize control signal</a:t>
            </a:r>
            <a:endParaRPr lang="ko-KR" altLang="ko-KR" b="0" dirty="0"/>
          </a:p>
          <a:p>
            <a:pPr lvl="0"/>
            <a:r>
              <a:rPr lang="en-US" altLang="ko-KR" b="0" dirty="0">
                <a:solidFill>
                  <a:srgbClr val="FF0000"/>
                </a:solidFill>
              </a:rPr>
              <a:t>3) Register read (Clock 90’s </a:t>
            </a:r>
            <a:r>
              <a:rPr lang="en-US" altLang="ko-KR" b="0" dirty="0" err="1">
                <a:solidFill>
                  <a:srgbClr val="FF0000"/>
                </a:solidFill>
              </a:rPr>
              <a:t>posedge</a:t>
            </a:r>
            <a:r>
              <a:rPr lang="en-US" altLang="ko-KR" b="0" dirty="0">
                <a:solidFill>
                  <a:srgbClr val="FF0000"/>
                </a:solidFill>
              </a:rPr>
              <a:t>)</a:t>
            </a:r>
            <a:endParaRPr lang="ko-KR" altLang="ko-KR" b="0" dirty="0">
              <a:solidFill>
                <a:srgbClr val="FF0000"/>
              </a:solidFill>
            </a:endParaRPr>
          </a:p>
          <a:p>
            <a:pPr lvl="0"/>
            <a:r>
              <a:rPr lang="en-US" altLang="ko-KR" b="0" dirty="0"/>
              <a:t>4) ALU</a:t>
            </a:r>
          </a:p>
          <a:p>
            <a:r>
              <a:rPr lang="en-US" altLang="ko-KR" b="0" dirty="0"/>
              <a:t>After</a:t>
            </a:r>
            <a:r>
              <a:rPr lang="ko-KR" altLang="en-US" b="0" dirty="0"/>
              <a:t> </a:t>
            </a:r>
            <a:r>
              <a:rPr lang="en-US" altLang="ko-KR" b="0" dirty="0"/>
              <a:t>ALU operation:</a:t>
            </a:r>
            <a:r>
              <a:rPr lang="ko-KR" altLang="en-US" b="0" dirty="0"/>
              <a:t> </a:t>
            </a:r>
            <a:r>
              <a:rPr lang="en-US" altLang="ko-KR" b="0" dirty="0"/>
              <a:t>Update NZCV </a:t>
            </a:r>
          </a:p>
          <a:p>
            <a:r>
              <a:rPr lang="en-US" altLang="ko-KR" b="0" dirty="0">
                <a:solidFill>
                  <a:schemeClr val="accent1"/>
                </a:solidFill>
              </a:rPr>
              <a:t>5) Memory read / write (Clock 0’s </a:t>
            </a:r>
            <a:r>
              <a:rPr lang="en-US" altLang="ko-KR" b="0" dirty="0" err="1">
                <a:solidFill>
                  <a:schemeClr val="accent1"/>
                </a:solidFill>
              </a:rPr>
              <a:t>negedge</a:t>
            </a:r>
            <a:r>
              <a:rPr lang="en-US" altLang="ko-KR" b="0" dirty="0">
                <a:solidFill>
                  <a:schemeClr val="accent1"/>
                </a:solidFill>
              </a:rPr>
              <a:t>)</a:t>
            </a:r>
            <a:endParaRPr lang="ko-KR" altLang="ko-KR" b="0" dirty="0">
              <a:solidFill>
                <a:schemeClr val="accent1"/>
              </a:solidFill>
            </a:endParaRPr>
          </a:p>
          <a:p>
            <a:r>
              <a:rPr lang="en-US" altLang="ko-KR" b="0" dirty="0">
                <a:solidFill>
                  <a:srgbClr val="FF0000"/>
                </a:solidFill>
              </a:rPr>
              <a:t>6) Register write (Clock 90’s </a:t>
            </a:r>
            <a:r>
              <a:rPr lang="en-US" altLang="ko-KR" b="0" dirty="0" err="1">
                <a:solidFill>
                  <a:srgbClr val="FF0000"/>
                </a:solidFill>
              </a:rPr>
              <a:t>negedge</a:t>
            </a:r>
            <a:r>
              <a:rPr lang="en-US" altLang="ko-KR" b="0" dirty="0">
                <a:solidFill>
                  <a:srgbClr val="FF0000"/>
                </a:solidFill>
              </a:rPr>
              <a:t>)</a:t>
            </a:r>
            <a:endParaRPr lang="ko-KR" altLang="ko-KR" b="0" dirty="0">
              <a:solidFill>
                <a:srgbClr val="FF0000"/>
              </a:solidFill>
            </a:endParaRPr>
          </a:p>
          <a:p>
            <a:pPr lvl="0"/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5B8D21F-4AFE-4D81-B4A2-6641FD86F883}"/>
              </a:ext>
            </a:extLst>
          </p:cNvPr>
          <p:cNvCxnSpPr/>
          <p:nvPr/>
        </p:nvCxnSpPr>
        <p:spPr>
          <a:xfrm flipV="1">
            <a:off x="2667000" y="1588331"/>
            <a:ext cx="0" cy="14478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D3C7D01-3FD1-4F4F-B665-C12855215F3B}"/>
              </a:ext>
            </a:extLst>
          </p:cNvPr>
          <p:cNvCxnSpPr>
            <a:cxnSpLocks/>
          </p:cNvCxnSpPr>
          <p:nvPr/>
        </p:nvCxnSpPr>
        <p:spPr>
          <a:xfrm>
            <a:off x="2667000" y="1588331"/>
            <a:ext cx="167640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2AE4BE2-EE96-44B4-8ABF-1EE9AE50CA52}"/>
              </a:ext>
            </a:extLst>
          </p:cNvPr>
          <p:cNvCxnSpPr/>
          <p:nvPr/>
        </p:nvCxnSpPr>
        <p:spPr>
          <a:xfrm>
            <a:off x="4343400" y="1588331"/>
            <a:ext cx="0" cy="14478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9722F0B-A131-4D91-9B31-44581C125C75}"/>
              </a:ext>
            </a:extLst>
          </p:cNvPr>
          <p:cNvCxnSpPr/>
          <p:nvPr/>
        </p:nvCxnSpPr>
        <p:spPr>
          <a:xfrm flipV="1">
            <a:off x="3505200" y="1588331"/>
            <a:ext cx="0" cy="1447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8DA27ED-C92E-4DCE-98EF-55CAE9F9602A}"/>
              </a:ext>
            </a:extLst>
          </p:cNvPr>
          <p:cNvCxnSpPr>
            <a:cxnSpLocks/>
          </p:cNvCxnSpPr>
          <p:nvPr/>
        </p:nvCxnSpPr>
        <p:spPr>
          <a:xfrm>
            <a:off x="3505200" y="1588331"/>
            <a:ext cx="1676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C9E2B5-888F-419A-869C-A55C82922928}"/>
              </a:ext>
            </a:extLst>
          </p:cNvPr>
          <p:cNvCxnSpPr/>
          <p:nvPr/>
        </p:nvCxnSpPr>
        <p:spPr>
          <a:xfrm>
            <a:off x="5181600" y="1588331"/>
            <a:ext cx="0" cy="1447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356F611-FED8-4C81-828D-097B8D676C33}"/>
              </a:ext>
            </a:extLst>
          </p:cNvPr>
          <p:cNvCxnSpPr>
            <a:cxnSpLocks/>
          </p:cNvCxnSpPr>
          <p:nvPr/>
        </p:nvCxnSpPr>
        <p:spPr>
          <a:xfrm>
            <a:off x="4343400" y="3036131"/>
            <a:ext cx="167640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2">
            <a:extLst>
              <a:ext uri="{FF2B5EF4-FFF2-40B4-BE49-F238E27FC236}">
                <a16:creationId xmlns:a16="http://schemas.microsoft.com/office/drawing/2014/main" id="{EF99B3BF-FB4C-44F5-A374-B84BB4B7FAF5}"/>
              </a:ext>
            </a:extLst>
          </p:cNvPr>
          <p:cNvSpPr txBox="1"/>
          <p:nvPr/>
        </p:nvSpPr>
        <p:spPr>
          <a:xfrm>
            <a:off x="2428527" y="2185512"/>
            <a:ext cx="295910" cy="23749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US" sz="10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굴림" panose="020B0600000101010101" pitchFamily="50" charset="-127"/>
              </a:rPr>
              <a:t>1)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52334090-C685-4F69-B384-D182B71DC085}"/>
              </a:ext>
            </a:extLst>
          </p:cNvPr>
          <p:cNvSpPr txBox="1"/>
          <p:nvPr/>
        </p:nvSpPr>
        <p:spPr>
          <a:xfrm>
            <a:off x="6247515" y="3179072"/>
            <a:ext cx="1736090" cy="23749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US" sz="1000" kern="1200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굴림" panose="020B0600000101010101" pitchFamily="50" charset="-127"/>
              </a:rPr>
              <a:t>Clock 0: blue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en-US" sz="1000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굴림" panose="020B0600000101010101" pitchFamily="50" charset="-127"/>
              </a:rPr>
              <a:t>Clock 90: red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5" name="TextBox 34">
            <a:extLst>
              <a:ext uri="{FF2B5EF4-FFF2-40B4-BE49-F238E27FC236}">
                <a16:creationId xmlns:a16="http://schemas.microsoft.com/office/drawing/2014/main" id="{A7D9E85D-D6C0-4036-B87C-03CD21FB6C4F}"/>
              </a:ext>
            </a:extLst>
          </p:cNvPr>
          <p:cNvSpPr txBox="1"/>
          <p:nvPr/>
        </p:nvSpPr>
        <p:spPr>
          <a:xfrm>
            <a:off x="2936820" y="1342110"/>
            <a:ext cx="295910" cy="23749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US" sz="10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굴림" panose="020B0600000101010101" pitchFamily="50" charset="-127"/>
              </a:rPr>
              <a:t>2)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6" name="TextBox 35">
            <a:extLst>
              <a:ext uri="{FF2B5EF4-FFF2-40B4-BE49-F238E27FC236}">
                <a16:creationId xmlns:a16="http://schemas.microsoft.com/office/drawing/2014/main" id="{C539ADF5-3025-4754-A996-84E974FEE513}"/>
              </a:ext>
            </a:extLst>
          </p:cNvPr>
          <p:cNvSpPr txBox="1"/>
          <p:nvPr/>
        </p:nvSpPr>
        <p:spPr>
          <a:xfrm>
            <a:off x="3266661" y="2185577"/>
            <a:ext cx="295910" cy="23749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US" sz="10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굴림" panose="020B0600000101010101" pitchFamily="50" charset="-127"/>
              </a:rPr>
              <a:t>3)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74345C-5184-4CD6-B412-99C40D6258BA}"/>
              </a:ext>
            </a:extLst>
          </p:cNvPr>
          <p:cNvSpPr txBox="1"/>
          <p:nvPr/>
        </p:nvSpPr>
        <p:spPr>
          <a:xfrm>
            <a:off x="3774953" y="1342109"/>
            <a:ext cx="295910" cy="23749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US" sz="10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굴림" panose="020B0600000101010101" pitchFamily="50" charset="-127"/>
              </a:rPr>
              <a:t>4)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8" name="TextBox 37">
            <a:extLst>
              <a:ext uri="{FF2B5EF4-FFF2-40B4-BE49-F238E27FC236}">
                <a16:creationId xmlns:a16="http://schemas.microsoft.com/office/drawing/2014/main" id="{48D89C45-ABB1-42CD-A690-ED6EC0D0FFFF}"/>
              </a:ext>
            </a:extLst>
          </p:cNvPr>
          <p:cNvSpPr txBox="1"/>
          <p:nvPr/>
        </p:nvSpPr>
        <p:spPr>
          <a:xfrm>
            <a:off x="4104795" y="2185577"/>
            <a:ext cx="295910" cy="23749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US" sz="10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굴림" panose="020B0600000101010101" pitchFamily="50" charset="-127"/>
              </a:rPr>
              <a:t>5)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9" name="TextBox 38">
            <a:extLst>
              <a:ext uri="{FF2B5EF4-FFF2-40B4-BE49-F238E27FC236}">
                <a16:creationId xmlns:a16="http://schemas.microsoft.com/office/drawing/2014/main" id="{7CAD3E37-08F5-41E4-BAAC-126B9A1CADC6}"/>
              </a:ext>
            </a:extLst>
          </p:cNvPr>
          <p:cNvSpPr txBox="1"/>
          <p:nvPr/>
        </p:nvSpPr>
        <p:spPr>
          <a:xfrm>
            <a:off x="4942929" y="2185578"/>
            <a:ext cx="295910" cy="23749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US" sz="10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굴림" panose="020B0600000101010101" pitchFamily="50" charset="-127"/>
              </a:rPr>
              <a:t>6)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8C30386A-FB4B-4D4C-91E2-DD8A04EDEFE3}"/>
              </a:ext>
            </a:extLst>
          </p:cNvPr>
          <p:cNvSpPr txBox="1">
            <a:spLocks/>
          </p:cNvSpPr>
          <p:nvPr/>
        </p:nvSpPr>
        <p:spPr>
          <a:xfrm>
            <a:off x="1646997" y="3490169"/>
            <a:ext cx="5850005" cy="1066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600" b="0" dirty="0"/>
              <a:t>(</a:t>
            </a:r>
            <a:r>
              <a:rPr lang="en-US" altLang="ko-KR" sz="1600" b="0" dirty="0">
                <a:solidFill>
                  <a:schemeClr val="accent1"/>
                </a:solidFill>
              </a:rPr>
              <a:t>Clock 0 </a:t>
            </a:r>
            <a:r>
              <a:rPr lang="en-US" altLang="ko-KR" sz="1600" b="0" dirty="0"/>
              <a:t>is memory-related, </a:t>
            </a:r>
            <a:r>
              <a:rPr lang="en-US" altLang="ko-KR" sz="1600" b="0" dirty="0">
                <a:solidFill>
                  <a:srgbClr val="FF0000"/>
                </a:solidFill>
              </a:rPr>
              <a:t>Clock 90 </a:t>
            </a:r>
            <a:r>
              <a:rPr lang="en-US" altLang="ko-KR" sz="1600" b="0" dirty="0"/>
              <a:t>is</a:t>
            </a:r>
            <a:r>
              <a:rPr lang="ko-KR" altLang="ko-KR" sz="1600" b="0" dirty="0"/>
              <a:t> </a:t>
            </a:r>
            <a:r>
              <a:rPr lang="en-US" altLang="ko-KR" sz="1600" b="0" dirty="0"/>
              <a:t>register file-related)</a:t>
            </a:r>
            <a:endParaRPr lang="en-US" altLang="ko-KR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3FFEAEA-4932-483C-AA95-444081F2AEDE}"/>
              </a:ext>
            </a:extLst>
          </p:cNvPr>
          <p:cNvCxnSpPr/>
          <p:nvPr/>
        </p:nvCxnSpPr>
        <p:spPr>
          <a:xfrm flipV="1">
            <a:off x="6019800" y="1588331"/>
            <a:ext cx="0" cy="14478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7E4C671-406B-4621-AB3E-AEBC3FDCA78C}"/>
              </a:ext>
            </a:extLst>
          </p:cNvPr>
          <p:cNvCxnSpPr>
            <a:cxnSpLocks/>
          </p:cNvCxnSpPr>
          <p:nvPr/>
        </p:nvCxnSpPr>
        <p:spPr>
          <a:xfrm>
            <a:off x="5181600" y="3036131"/>
            <a:ext cx="1676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9BB6D73-51D3-4260-9D74-3747E170A500}"/>
              </a:ext>
            </a:extLst>
          </p:cNvPr>
          <p:cNvCxnSpPr>
            <a:cxnSpLocks/>
          </p:cNvCxnSpPr>
          <p:nvPr/>
        </p:nvCxnSpPr>
        <p:spPr>
          <a:xfrm>
            <a:off x="6019800" y="1603860"/>
            <a:ext cx="167640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3B3CF89-0B45-4A53-BCF7-44855BEE97CA}"/>
              </a:ext>
            </a:extLst>
          </p:cNvPr>
          <p:cNvCxnSpPr/>
          <p:nvPr/>
        </p:nvCxnSpPr>
        <p:spPr>
          <a:xfrm flipV="1">
            <a:off x="6858000" y="1588331"/>
            <a:ext cx="0" cy="1447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69AE45F-73CA-4FB0-B67D-78A0EF9B4CCF}"/>
              </a:ext>
            </a:extLst>
          </p:cNvPr>
          <p:cNvCxnSpPr>
            <a:cxnSpLocks/>
          </p:cNvCxnSpPr>
          <p:nvPr/>
        </p:nvCxnSpPr>
        <p:spPr>
          <a:xfrm>
            <a:off x="990600" y="3036131"/>
            <a:ext cx="167640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535A03B-CB06-4FDB-B3E2-D2E142E8BF68}"/>
              </a:ext>
            </a:extLst>
          </p:cNvPr>
          <p:cNvCxnSpPr/>
          <p:nvPr/>
        </p:nvCxnSpPr>
        <p:spPr>
          <a:xfrm>
            <a:off x="990600" y="1588331"/>
            <a:ext cx="0" cy="14478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5E0A300-B859-4952-A58A-643F4CA20A1D}"/>
              </a:ext>
            </a:extLst>
          </p:cNvPr>
          <p:cNvCxnSpPr/>
          <p:nvPr/>
        </p:nvCxnSpPr>
        <p:spPr>
          <a:xfrm>
            <a:off x="1828800" y="1588331"/>
            <a:ext cx="0" cy="1447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754B411-C477-4793-9101-E4B1B200E24C}"/>
              </a:ext>
            </a:extLst>
          </p:cNvPr>
          <p:cNvCxnSpPr>
            <a:cxnSpLocks/>
          </p:cNvCxnSpPr>
          <p:nvPr/>
        </p:nvCxnSpPr>
        <p:spPr>
          <a:xfrm>
            <a:off x="1828800" y="3036131"/>
            <a:ext cx="1676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A5DDE574-B0A7-40CD-86CB-7D1ECAEFB448}"/>
              </a:ext>
            </a:extLst>
          </p:cNvPr>
          <p:cNvSpPr/>
          <p:nvPr/>
        </p:nvSpPr>
        <p:spPr>
          <a:xfrm>
            <a:off x="2667000" y="3142908"/>
            <a:ext cx="3352797" cy="12081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33">
            <a:extLst>
              <a:ext uri="{FF2B5EF4-FFF2-40B4-BE49-F238E27FC236}">
                <a16:creationId xmlns:a16="http://schemas.microsoft.com/office/drawing/2014/main" id="{A35E64D4-56FA-4F99-8D1F-92948ABF87BF}"/>
              </a:ext>
            </a:extLst>
          </p:cNvPr>
          <p:cNvSpPr txBox="1"/>
          <p:nvPr/>
        </p:nvSpPr>
        <p:spPr>
          <a:xfrm>
            <a:off x="3762763" y="3228559"/>
            <a:ext cx="1101584" cy="26161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US" sz="1100" b="1" kern="12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굴림" panose="020B0600000101010101" pitchFamily="50" charset="-127"/>
              </a:rPr>
              <a:t>1 </a:t>
            </a:r>
            <a:r>
              <a:rPr lang="en-US" sz="1100" b="1" dirty="0">
                <a:latin typeface="Arial" panose="020B0604020202020204" pitchFamily="34" charset="0"/>
                <a:ea typeface="맑은 고딕" panose="020B0503020000020004" pitchFamily="50" charset="-127"/>
                <a:cs typeface="굴림" panose="020B0600000101010101" pitchFamily="50" charset="-127"/>
              </a:rPr>
              <a:t>Clock</a:t>
            </a:r>
            <a:r>
              <a:rPr lang="ko-KR" altLang="en-US" sz="1100" b="1" dirty="0">
                <a:latin typeface="Arial" panose="020B0604020202020204" pitchFamily="34" charset="0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100" b="1" dirty="0">
                <a:latin typeface="Arial" panose="020B0604020202020204" pitchFamily="34" charset="0"/>
                <a:ea typeface="맑은 고딕" panose="020B0503020000020004" pitchFamily="50" charset="-127"/>
                <a:cs typeface="굴림" panose="020B0600000101010101" pitchFamily="50" charset="-127"/>
              </a:rPr>
              <a:t>Cycle</a:t>
            </a:r>
            <a:endParaRPr lang="ko-KR" sz="1600" b="1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737D8439-C737-4349-BBF9-A0122C1FA7FF}"/>
              </a:ext>
            </a:extLst>
          </p:cNvPr>
          <p:cNvSpPr txBox="1">
            <a:spLocks/>
          </p:cNvSpPr>
          <p:nvPr/>
        </p:nvSpPr>
        <p:spPr>
          <a:xfrm>
            <a:off x="419100" y="1066800"/>
            <a:ext cx="8496300" cy="4571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22661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419100" y="1066800"/>
            <a:ext cx="8496300" cy="4495800"/>
          </a:xfrm>
        </p:spPr>
        <p:txBody>
          <a:bodyPr/>
          <a:lstStyle/>
          <a:p>
            <a:r>
              <a:rPr lang="en-US" altLang="ko-KR" sz="2000" dirty="0" err="1"/>
              <a:t>ARMProcessor</a:t>
            </a:r>
            <a:r>
              <a:rPr lang="en-US" altLang="ko-KR" sz="2000" dirty="0"/>
              <a:t> module</a:t>
            </a:r>
            <a:endParaRPr lang="en-US" altLang="ko-KR" sz="1800" dirty="0"/>
          </a:p>
          <a:p>
            <a:pPr lvl="1"/>
            <a:r>
              <a:rPr lang="en-US" altLang="ko-KR" sz="2000" b="1" dirty="0"/>
              <a:t>Input</a:t>
            </a:r>
          </a:p>
          <a:p>
            <a:pPr lvl="2"/>
            <a:r>
              <a:rPr lang="en-US" altLang="ko-KR" sz="1800" dirty="0" err="1"/>
              <a:t>clk</a:t>
            </a:r>
            <a:r>
              <a:rPr lang="en-US" altLang="ko-KR" sz="1800" dirty="0"/>
              <a:t> : </a:t>
            </a:r>
            <a:r>
              <a:rPr lang="en-US" altLang="ko-KR" sz="1800" dirty="0">
                <a:solidFill>
                  <a:srgbClr val="FF0000"/>
                </a:solidFill>
              </a:rPr>
              <a:t>Clock 90</a:t>
            </a:r>
          </a:p>
          <a:p>
            <a:pPr lvl="2"/>
            <a:r>
              <a:rPr lang="en-US" altLang="ko-KR" sz="1800" dirty="0"/>
              <a:t>reset : 1 if press “KEY0” button</a:t>
            </a:r>
          </a:p>
          <a:p>
            <a:pPr lvl="2"/>
            <a:r>
              <a:rPr lang="en-US" altLang="ko-KR" sz="1800" dirty="0" err="1"/>
              <a:t>inst</a:t>
            </a:r>
            <a:r>
              <a:rPr lang="en-US" altLang="ko-KR" sz="1800" dirty="0"/>
              <a:t>[31:0] : current instruction</a:t>
            </a:r>
          </a:p>
          <a:p>
            <a:pPr lvl="2"/>
            <a:r>
              <a:rPr lang="en-US" altLang="ko-KR" sz="1800" dirty="0" err="1"/>
              <a:t>readdata</a:t>
            </a:r>
            <a:r>
              <a:rPr lang="en-US" altLang="ko-KR" sz="1800" dirty="0"/>
              <a:t> : data from memory</a:t>
            </a:r>
          </a:p>
          <a:p>
            <a:pPr lvl="1"/>
            <a:r>
              <a:rPr lang="en-US" altLang="ko-KR" sz="2000" b="1" dirty="0"/>
              <a:t>Output</a:t>
            </a:r>
          </a:p>
          <a:p>
            <a:pPr lvl="2"/>
            <a:r>
              <a:rPr lang="en-US" altLang="ko-KR" sz="1800" dirty="0"/>
              <a:t>pc : instruction address (starting at 0)</a:t>
            </a:r>
          </a:p>
          <a:p>
            <a:pPr lvl="2"/>
            <a:r>
              <a:rPr lang="en-US" altLang="ko-KR" sz="1800" dirty="0"/>
              <a:t>be[3:0] : 1111</a:t>
            </a:r>
            <a:r>
              <a:rPr lang="en-US" altLang="ko-KR" sz="1400" dirty="0"/>
              <a:t>(2)</a:t>
            </a:r>
            <a:r>
              <a:rPr lang="en-US" altLang="ko-KR" sz="1800" dirty="0"/>
              <a:t> (default) – </a:t>
            </a:r>
            <a:r>
              <a:rPr lang="en-US" altLang="ko-KR" sz="1800" dirty="0">
                <a:solidFill>
                  <a:srgbClr val="FF0000"/>
                </a:solidFill>
              </a:rPr>
              <a:t>don’t change!</a:t>
            </a:r>
          </a:p>
          <a:p>
            <a:pPr lvl="2"/>
            <a:r>
              <a:rPr lang="en-US" altLang="ko-KR" sz="1800" dirty="0" err="1"/>
              <a:t>memaddr</a:t>
            </a:r>
            <a:r>
              <a:rPr lang="en-US" altLang="ko-KR" sz="1800" dirty="0"/>
              <a:t>[31:0] : data address</a:t>
            </a:r>
          </a:p>
          <a:p>
            <a:pPr lvl="2"/>
            <a:r>
              <a:rPr lang="en-US" altLang="ko-KR" sz="1800" dirty="0" err="1"/>
              <a:t>memread</a:t>
            </a:r>
            <a:r>
              <a:rPr lang="en-US" altLang="ko-KR" sz="1800" dirty="0"/>
              <a:t> : 1</a:t>
            </a:r>
            <a:r>
              <a:rPr lang="en-US" altLang="ko-KR" sz="1400" dirty="0"/>
              <a:t>(2)</a:t>
            </a:r>
            <a:r>
              <a:rPr lang="en-US" altLang="ko-KR" sz="1800" dirty="0"/>
              <a:t> (default) – </a:t>
            </a:r>
            <a:r>
              <a:rPr lang="en-US" altLang="ko-KR" sz="1800" dirty="0">
                <a:solidFill>
                  <a:srgbClr val="FF0000"/>
                </a:solidFill>
              </a:rPr>
              <a:t>don’t change!</a:t>
            </a:r>
            <a:endParaRPr lang="en-US" altLang="ko-KR" sz="1800" dirty="0"/>
          </a:p>
          <a:p>
            <a:pPr lvl="2"/>
            <a:r>
              <a:rPr lang="en-US" altLang="ko-KR" sz="1800" dirty="0" err="1"/>
              <a:t>memwrite</a:t>
            </a:r>
            <a:r>
              <a:rPr lang="en-US" altLang="ko-KR" sz="1800" dirty="0"/>
              <a:t> : specify whether memory is to be written</a:t>
            </a:r>
          </a:p>
          <a:p>
            <a:pPr lvl="2"/>
            <a:r>
              <a:rPr lang="en-US" altLang="ko-KR" sz="1800" dirty="0" err="1"/>
              <a:t>writedata</a:t>
            </a:r>
            <a:r>
              <a:rPr lang="en-US" altLang="ko-KR" sz="1800" dirty="0"/>
              <a:t>[31:0] : write data to memory</a:t>
            </a:r>
          </a:p>
          <a:p>
            <a:pPr marL="914400" lvl="2" indent="0">
              <a:buNone/>
            </a:pPr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09885E-00EC-4CBE-82CB-5545EF00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447800"/>
            <a:ext cx="238339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8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419100" y="1066800"/>
            <a:ext cx="8496300" cy="4495800"/>
          </a:xfrm>
        </p:spPr>
        <p:txBody>
          <a:bodyPr/>
          <a:lstStyle/>
          <a:p>
            <a:r>
              <a:rPr lang="en-US" altLang="ko-KR" sz="2000" dirty="0" err="1"/>
              <a:t>RegisterFile</a:t>
            </a:r>
            <a:r>
              <a:rPr lang="en-US" altLang="ko-KR" sz="2000" dirty="0"/>
              <a:t> Module</a:t>
            </a:r>
          </a:p>
          <a:p>
            <a:pPr lvl="1"/>
            <a:r>
              <a:rPr lang="en-US" altLang="ko-KR" sz="2000" dirty="0"/>
              <a:t>Register 14 ($14) – Link Register (LR)</a:t>
            </a:r>
            <a:endParaRPr lang="en-US" altLang="ko-KR" sz="1800" dirty="0"/>
          </a:p>
          <a:p>
            <a:pPr lvl="2"/>
            <a:r>
              <a:rPr lang="en-US" altLang="ko-KR" sz="1800" dirty="0"/>
              <a:t>This register holds </a:t>
            </a:r>
            <a:r>
              <a:rPr lang="en-US" altLang="ko-KR" sz="1800" dirty="0">
                <a:solidFill>
                  <a:srgbClr val="FF0000"/>
                </a:solidFill>
              </a:rPr>
              <a:t>the address of the next instruction</a:t>
            </a:r>
            <a:r>
              <a:rPr lang="en-US" altLang="ko-KR" sz="1800" dirty="0"/>
              <a:t> after a Branch and Link instruction</a:t>
            </a:r>
          </a:p>
          <a:p>
            <a:pPr lvl="2"/>
            <a:r>
              <a:rPr lang="en-US" altLang="ko-KR" sz="1800" dirty="0">
                <a:solidFill>
                  <a:srgbClr val="FF0000"/>
                </a:solidFill>
              </a:rPr>
              <a:t>$14 = PC + 4</a:t>
            </a:r>
            <a:r>
              <a:rPr lang="en-US" altLang="ko-KR" sz="1800" dirty="0"/>
              <a:t> </a:t>
            </a:r>
          </a:p>
          <a:p>
            <a:pPr lvl="1"/>
            <a:r>
              <a:rPr lang="en-US" altLang="ko-KR" sz="2000" dirty="0"/>
              <a:t>Register 15 ($15)</a:t>
            </a:r>
          </a:p>
          <a:p>
            <a:pPr lvl="2"/>
            <a:r>
              <a:rPr lang="en-US" altLang="ko-KR" sz="1800" dirty="0"/>
              <a:t>It can be used in most instructions as a pointer to the instruction which is </a:t>
            </a:r>
            <a:r>
              <a:rPr lang="en-US" altLang="ko-KR" sz="1800" dirty="0">
                <a:solidFill>
                  <a:srgbClr val="FF0000"/>
                </a:solidFill>
              </a:rPr>
              <a:t>two instructions after the instruction being executed</a:t>
            </a:r>
            <a:endParaRPr lang="en-US" altLang="ko-KR" sz="1800" dirty="0"/>
          </a:p>
          <a:p>
            <a:pPr lvl="2"/>
            <a:r>
              <a:rPr lang="en-US" altLang="ko-KR" sz="1800" dirty="0">
                <a:solidFill>
                  <a:srgbClr val="FF0000"/>
                </a:solidFill>
              </a:rPr>
              <a:t>$15 = PC + 8</a:t>
            </a:r>
            <a:r>
              <a:rPr lang="en-US" altLang="ko-KR" sz="1800" dirty="0"/>
              <a:t> </a:t>
            </a:r>
          </a:p>
          <a:p>
            <a:pPr lvl="2"/>
            <a:endParaRPr lang="en-US" altLang="ko-KR" sz="1800" b="1" dirty="0"/>
          </a:p>
          <a:p>
            <a:r>
              <a:rPr lang="en-US" altLang="ko-KR" sz="2000" b="1" dirty="0"/>
              <a:t>PC (It is different with Register 15($15))</a:t>
            </a:r>
            <a:endParaRPr lang="en-US" altLang="ko-KR" sz="2000" dirty="0"/>
          </a:p>
          <a:p>
            <a:pPr lvl="1"/>
            <a:r>
              <a:rPr lang="en-US" altLang="ko-KR" sz="2000" dirty="0"/>
              <a:t>PC (next instruction) = PC (current instruction) + 4</a:t>
            </a:r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17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419100" y="1066800"/>
            <a:ext cx="8496300" cy="4495800"/>
          </a:xfrm>
        </p:spPr>
        <p:txBody>
          <a:bodyPr/>
          <a:lstStyle/>
          <a:p>
            <a:r>
              <a:rPr lang="en-US" altLang="ko-KR" sz="2000" dirty="0"/>
              <a:t>Extend</a:t>
            </a:r>
            <a:r>
              <a:rPr lang="ko-KR" altLang="en-US" sz="2000" dirty="0"/>
              <a:t> </a:t>
            </a:r>
            <a:r>
              <a:rPr lang="en-US" altLang="ko-KR" sz="2000" dirty="0"/>
              <a:t>Module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lvl="1"/>
            <a:r>
              <a:rPr lang="en-US" altLang="ko-KR" b="1" dirty="0"/>
              <a:t>Data</a:t>
            </a:r>
            <a:r>
              <a:rPr lang="ko-KR" altLang="en-US" b="1" dirty="0"/>
              <a:t> </a:t>
            </a:r>
            <a:r>
              <a:rPr lang="en-US" altLang="ko-KR" b="1" dirty="0"/>
              <a:t>Processing</a:t>
            </a:r>
            <a:r>
              <a:rPr lang="ko-KR" altLang="en-US" b="1" dirty="0"/>
              <a:t> </a:t>
            </a:r>
            <a:r>
              <a:rPr lang="en-US" altLang="ko-KR" b="1" dirty="0"/>
              <a:t>Type: zero extended-imm8</a:t>
            </a:r>
          </a:p>
          <a:p>
            <a:pPr lvl="2"/>
            <a:r>
              <a:rPr lang="en-US" altLang="ko-KR" dirty="0"/>
              <a:t> 0000/1010</a:t>
            </a:r>
            <a:r>
              <a:rPr lang="en-US" altLang="ko-KR" sz="1050" dirty="0"/>
              <a:t>(2)</a:t>
            </a:r>
            <a:r>
              <a:rPr lang="en-US" altLang="ko-KR" dirty="0"/>
              <a:t> -&gt; </a:t>
            </a:r>
            <a:r>
              <a:rPr lang="en-US" altLang="ko-KR" dirty="0">
                <a:solidFill>
                  <a:srgbClr val="FF0000"/>
                </a:solidFill>
              </a:rPr>
              <a:t>0000/0000/0000/0000/0000/0000</a:t>
            </a:r>
            <a:r>
              <a:rPr lang="en-US" altLang="ko-KR" dirty="0"/>
              <a:t>/0000/1010</a:t>
            </a:r>
            <a:r>
              <a:rPr lang="en-US" altLang="ko-KR" sz="1050" dirty="0">
                <a:solidFill>
                  <a:prstClr val="black"/>
                </a:solidFill>
              </a:rPr>
              <a:t>(2)</a:t>
            </a:r>
            <a:endParaRPr lang="en-US" altLang="ko-KR" dirty="0"/>
          </a:p>
          <a:p>
            <a:pPr lvl="1"/>
            <a:r>
              <a:rPr lang="en-US" altLang="ko-KR" b="1" dirty="0"/>
              <a:t>Load/Store Type: zero extended-imm12</a:t>
            </a:r>
          </a:p>
          <a:p>
            <a:pPr lvl="2"/>
            <a:r>
              <a:rPr lang="en-US" altLang="ko-KR" dirty="0"/>
              <a:t> 0000/1010/0000</a:t>
            </a:r>
            <a:r>
              <a:rPr lang="en-US" altLang="ko-KR" sz="1050" dirty="0">
                <a:solidFill>
                  <a:prstClr val="black"/>
                </a:solidFill>
              </a:rPr>
              <a:t>(2)</a:t>
            </a:r>
            <a:r>
              <a:rPr lang="en-US" altLang="ko-KR" dirty="0"/>
              <a:t> -&gt; </a:t>
            </a:r>
            <a:r>
              <a:rPr lang="en-US" altLang="ko-KR" dirty="0">
                <a:solidFill>
                  <a:srgbClr val="FF0000"/>
                </a:solidFill>
              </a:rPr>
              <a:t>0000/0000/0000/0000/0000</a:t>
            </a:r>
            <a:r>
              <a:rPr lang="en-US" altLang="ko-KR" dirty="0"/>
              <a:t>/0000/1010/0000</a:t>
            </a:r>
            <a:r>
              <a:rPr lang="en-US" altLang="ko-KR" sz="1050" dirty="0">
                <a:solidFill>
                  <a:prstClr val="black"/>
                </a:solidFill>
              </a:rPr>
              <a:t>(2)</a:t>
            </a:r>
            <a:endParaRPr lang="en-US" altLang="ko-KR" dirty="0"/>
          </a:p>
          <a:p>
            <a:pPr lvl="1"/>
            <a:r>
              <a:rPr lang="en-US" altLang="ko-KR" b="1" dirty="0"/>
              <a:t>Branch Type: sign-extended-imm24, shifting left two bits</a:t>
            </a:r>
          </a:p>
          <a:p>
            <a:pPr lvl="2"/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000/0000/0000/0000/</a:t>
            </a:r>
            <a:r>
              <a:rPr lang="en-US" altLang="ko-KR" dirty="0">
                <a:solidFill>
                  <a:srgbClr val="FF0000"/>
                </a:solidFill>
              </a:rPr>
              <a:t>1010</a:t>
            </a:r>
            <a:r>
              <a:rPr lang="en-US" altLang="ko-KR" dirty="0"/>
              <a:t>/0000</a:t>
            </a:r>
            <a:r>
              <a:rPr lang="en-US" altLang="ko-KR" sz="1050" dirty="0">
                <a:solidFill>
                  <a:prstClr val="black"/>
                </a:solidFill>
              </a:rPr>
              <a:t>(2) </a:t>
            </a:r>
            <a:r>
              <a:rPr lang="en-US" altLang="ko-KR" dirty="0"/>
              <a:t>-&gt;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en-US" altLang="ko-KR" dirty="0">
                <a:solidFill>
                  <a:srgbClr val="FF0000"/>
                </a:solidFill>
              </a:rPr>
              <a:t>1111</a:t>
            </a:r>
            <a:r>
              <a:rPr lang="en-US" altLang="ko-KR" dirty="0"/>
              <a:t>/</a:t>
            </a:r>
            <a:r>
              <a:rPr lang="en-US" altLang="ko-KR" dirty="0">
                <a:solidFill>
                  <a:srgbClr val="FF0000"/>
                </a:solidFill>
              </a:rPr>
              <a:t>11</a:t>
            </a:r>
            <a:r>
              <a:rPr lang="en-US" altLang="ko-KR" dirty="0"/>
              <a:t>10/0000/0000/0000/00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en-US" altLang="ko-KR" dirty="0"/>
              <a:t>/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en-US" altLang="ko-KR" dirty="0"/>
              <a:t>00/0000</a:t>
            </a:r>
            <a:r>
              <a:rPr lang="en-US" altLang="ko-KR" sz="1050" dirty="0">
                <a:solidFill>
                  <a:prstClr val="black"/>
                </a:solidFill>
              </a:rPr>
              <a:t>(2)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000/0000/0000/0000/</a:t>
            </a:r>
            <a:r>
              <a:rPr lang="en-US" altLang="ko-KR" dirty="0">
                <a:solidFill>
                  <a:srgbClr val="FF0000"/>
                </a:solidFill>
              </a:rPr>
              <a:t>1010</a:t>
            </a:r>
            <a:r>
              <a:rPr lang="en-US" altLang="ko-KR" dirty="0"/>
              <a:t>/0000</a:t>
            </a:r>
            <a:r>
              <a:rPr lang="en-US" altLang="ko-KR" sz="1050" dirty="0">
                <a:solidFill>
                  <a:prstClr val="black"/>
                </a:solidFill>
              </a:rPr>
              <a:t>(2) </a:t>
            </a:r>
            <a:r>
              <a:rPr lang="en-US" altLang="ko-KR" dirty="0"/>
              <a:t>-&gt;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en-US" altLang="ko-KR" dirty="0">
                <a:solidFill>
                  <a:srgbClr val="FF0000"/>
                </a:solidFill>
              </a:rPr>
              <a:t>0000</a:t>
            </a:r>
            <a:r>
              <a:rPr lang="en-US" altLang="ko-KR" dirty="0"/>
              <a:t>/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en-US" altLang="ko-KR" dirty="0"/>
              <a:t>00/0000/0000/0000/00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en-US" altLang="ko-KR" dirty="0"/>
              <a:t>/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en-US" altLang="ko-KR" dirty="0"/>
              <a:t>00/0000</a:t>
            </a:r>
            <a:r>
              <a:rPr lang="en-US" altLang="ko-KR" sz="1050" dirty="0"/>
              <a:t>(2</a:t>
            </a:r>
            <a:r>
              <a:rPr lang="en-US" altLang="ko-KR" sz="1050" dirty="0">
                <a:solidFill>
                  <a:prstClr val="black"/>
                </a:solidFill>
              </a:rPr>
              <a:t>)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FCE9E4D-75AB-4868-B88E-A5F31CD72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9280"/>
            <a:ext cx="4009764" cy="12701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398990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51009</TotalTime>
  <Words>608</Words>
  <Application>Microsoft Macintosh PowerPoint</Application>
  <PresentationFormat>On-screen Show (4:3)</PresentationFormat>
  <Paragraphs>126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굴림</vt:lpstr>
      <vt:lpstr>맑은 고딕</vt:lpstr>
      <vt:lpstr>Arial</vt:lpstr>
      <vt:lpstr>Calibri</vt:lpstr>
      <vt:lpstr>Wingdings</vt:lpstr>
      <vt:lpstr>디자인 사용자 지정</vt:lpstr>
      <vt:lpstr>PowerPoint Presentation</vt:lpstr>
      <vt:lpstr>Overview</vt:lpstr>
      <vt:lpstr>Overview</vt:lpstr>
      <vt:lpstr>Overview</vt:lpstr>
      <vt:lpstr>Overview</vt:lpstr>
      <vt:lpstr>Overview</vt:lpstr>
      <vt:lpstr>Module</vt:lpstr>
      <vt:lpstr>Module</vt:lpstr>
      <vt:lpstr>Module</vt:lpstr>
      <vt:lpstr>Control signal</vt:lpstr>
      <vt:lpstr>Reference</vt:lpstr>
    </vt:vector>
  </TitlesOfParts>
  <Company>University of Virginia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Larrabee</dc:title>
  <dc:creator>lcuser</dc:creator>
  <cp:lastModifiedBy>이은진[ 대학원석·박사통합과정재학 / 컴퓨터학과 ]</cp:lastModifiedBy>
  <cp:revision>2143</cp:revision>
  <cp:lastPrinted>2017-11-29T16:21:16Z</cp:lastPrinted>
  <dcterms:created xsi:type="dcterms:W3CDTF">2009-05-07T01:31:08Z</dcterms:created>
  <dcterms:modified xsi:type="dcterms:W3CDTF">2022-11-09T04:22:21Z</dcterms:modified>
</cp:coreProperties>
</file>