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742950" y="1122362"/>
            <a:ext cx="84201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38250" y="3602037"/>
            <a:ext cx="74295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0" indent="457200" algn="ctr">
              <a:buSzTx/>
              <a:buFontTx/>
              <a:buNone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 marL="0" indent="914400" algn="ctr">
              <a:buSzTx/>
              <a:buFontTx/>
              <a:buNone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 marL="0" indent="1371600" algn="ctr">
              <a:buSzTx/>
              <a:buFontTx/>
              <a:buNone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 marL="0" indent="1828800" algn="ctr">
              <a:buSzTx/>
              <a:buFontTx/>
              <a:buNone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8"/>
          <p:cNvSpPr/>
          <p:nvPr/>
        </p:nvSpPr>
        <p:spPr>
          <a:xfrm>
            <a:off x="523875" y="428624"/>
            <a:ext cx="8858250" cy="6024565"/>
          </a:xfrm>
          <a:prstGeom prst="rect">
            <a:avLst/>
          </a:prstGeom>
          <a:solidFill>
            <a:srgbClr val="FFFFFF"/>
          </a:solidFill>
          <a:ln w="3175">
            <a:solidFill>
              <a:srgbClr val="BFBFB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pic>
        <p:nvPicPr>
          <p:cNvPr id="37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5949950"/>
            <a:ext cx="1250950" cy="428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1" descr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5" y="6021387"/>
            <a:ext cx="246064" cy="331788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92862" y="6572250"/>
            <a:ext cx="358414" cy="35066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0" name="날짜 개체 틀 5"/>
          <p:cNvSpPr txBox="1"/>
          <p:nvPr/>
        </p:nvSpPr>
        <p:spPr>
          <a:xfrm>
            <a:off x="569594" y="6527800"/>
            <a:ext cx="6658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 b="1">
                <a:solidFill>
                  <a:srgbClr val="808080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SMRL  |</a:t>
            </a:r>
          </a:p>
        </p:txBody>
      </p:sp>
      <p:sp>
        <p:nvSpPr>
          <p:cNvPr id="41" name="날짜 개체 틀 5"/>
          <p:cNvSpPr txBox="1"/>
          <p:nvPr/>
        </p:nvSpPr>
        <p:spPr>
          <a:xfrm>
            <a:off x="1253807" y="6510338"/>
            <a:ext cx="149288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700" b="1">
                <a:solidFill>
                  <a:srgbClr val="808080"/>
                </a:solidFill>
                <a:latin typeface="+mn-lt"/>
                <a:ea typeface="+mn-ea"/>
                <a:cs typeface="+mn-cs"/>
                <a:sym typeface="맑은 고딕"/>
              </a:defRPr>
            </a:pPr>
            <a:r>
              <a:t>SoC &amp; Microprocessor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 sz="700" b="1">
                <a:solidFill>
                  <a:srgbClr val="808080"/>
                </a:solidFill>
                <a:latin typeface="+mn-lt"/>
                <a:ea typeface="+mn-ea"/>
                <a:cs typeface="+mn-cs"/>
                <a:sym typeface="맑은 고딕"/>
              </a:defRPr>
            </a:pPr>
            <a:r>
              <a:t>Research Laboratory</a:t>
            </a:r>
          </a:p>
        </p:txBody>
      </p:sp>
      <p:sp>
        <p:nvSpPr>
          <p:cNvPr id="42" name="날짜 개체 틀 5"/>
          <p:cNvSpPr txBox="1"/>
          <p:nvPr/>
        </p:nvSpPr>
        <p:spPr>
          <a:xfrm>
            <a:off x="569594" y="6527800"/>
            <a:ext cx="6658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 b="1">
                <a:solidFill>
                  <a:srgbClr val="808080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SMRL  |</a:t>
            </a:r>
          </a:p>
        </p:txBody>
      </p:sp>
      <p:sp>
        <p:nvSpPr>
          <p:cNvPr id="43" name="날짜 개체 틀 5"/>
          <p:cNvSpPr txBox="1"/>
          <p:nvPr/>
        </p:nvSpPr>
        <p:spPr>
          <a:xfrm>
            <a:off x="1253807" y="6510338"/>
            <a:ext cx="149288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700" b="1">
                <a:solidFill>
                  <a:srgbClr val="808080"/>
                </a:solidFill>
                <a:latin typeface="+mn-lt"/>
                <a:ea typeface="+mn-ea"/>
                <a:cs typeface="+mn-cs"/>
                <a:sym typeface="맑은 고딕"/>
              </a:defRPr>
            </a:pPr>
            <a:r>
              <a:t>SoC &amp; Microprocessor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 sz="700" b="1">
                <a:solidFill>
                  <a:srgbClr val="808080"/>
                </a:solidFill>
                <a:latin typeface="+mn-lt"/>
                <a:ea typeface="+mn-ea"/>
                <a:cs typeface="+mn-cs"/>
                <a:sym typeface="맑은 고딕"/>
              </a:defRPr>
            </a:pPr>
            <a:r>
              <a:t>Research Laboratory</a:t>
            </a:r>
          </a:p>
        </p:txBody>
      </p:sp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xfrm>
            <a:off x="800100" y="532718"/>
            <a:ext cx="8343900" cy="457201"/>
          </a:xfrm>
          <a:prstGeom prst="rect">
            <a:avLst/>
          </a:prstGeom>
          <a:solidFill>
            <a:srgbClr val="B51D1D"/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ctr">
              <a:lnSpc>
                <a:spcPct val="100000"/>
              </a:lnSpc>
              <a:defRPr sz="24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00100" y="1454035"/>
            <a:ext cx="8343900" cy="200025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400"/>
              </a:spcBef>
              <a:buFontTx/>
              <a:buChar char="◆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맑은 고딕"/>
              </a:defRPr>
            </a:lvl1pPr>
            <a:lvl2pPr marL="742950" indent="-285750">
              <a:lnSpc>
                <a:spcPct val="100000"/>
              </a:lnSpc>
              <a:spcBef>
                <a:spcPts val="400"/>
              </a:spcBef>
              <a:buFontTx/>
              <a:buChar char="➢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맑은 고딕"/>
              </a:defRPr>
            </a:lvl2pPr>
            <a:lvl3pPr marL="1171575" indent="-257175">
              <a:lnSpc>
                <a:spcPct val="100000"/>
              </a:lnSpc>
              <a:spcBef>
                <a:spcPts val="400"/>
              </a:spcBef>
              <a:buFontTx/>
              <a:buChar char="▪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맑은 고딕"/>
              </a:defRPr>
            </a:lvl3pPr>
            <a:lvl4pPr marL="1628775" indent="-257175">
              <a:lnSpc>
                <a:spcPct val="100000"/>
              </a:lnSpc>
              <a:spcBef>
                <a:spcPts val="400"/>
              </a:spcBef>
              <a:buFontTx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맑은 고딕"/>
              </a:defRPr>
            </a:lvl4pPr>
            <a:lvl5pPr marL="2122714" indent="-293914">
              <a:lnSpc>
                <a:spcPct val="100000"/>
              </a:lnSpc>
              <a:spcBef>
                <a:spcPts val="400"/>
              </a:spcBef>
              <a:buFontTx/>
              <a:buChar char="»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맑은 고딕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텍스트 개체 틀 7"/>
          <p:cNvSpPr>
            <a:spLocks noGrp="1"/>
          </p:cNvSpPr>
          <p:nvPr>
            <p:ph type="body" sz="half" idx="21"/>
          </p:nvPr>
        </p:nvSpPr>
        <p:spPr>
          <a:xfrm>
            <a:off x="800100" y="3804444"/>
            <a:ext cx="8343900" cy="2000251"/>
          </a:xfrm>
          <a:prstGeom prst="rect">
            <a:avLst/>
          </a:prstGeom>
          <a:ln w="25400">
            <a:solidFill>
              <a:srgbClr val="4D4D4D"/>
            </a:solidFill>
            <a:rou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B51D1D"/>
              </a:buClr>
              <a:buFontTx/>
              <a:buChar char="▪"/>
              <a:defRPr sz="1800">
                <a:solidFill>
                  <a:srgbClr val="4D4D4D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8"/>
          <p:cNvSpPr/>
          <p:nvPr/>
        </p:nvSpPr>
        <p:spPr>
          <a:xfrm>
            <a:off x="523875" y="428624"/>
            <a:ext cx="8858250" cy="6024565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536157"/>
            <a:ext cx="7162800" cy="1828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02128" indent="-244928" algn="ctr">
              <a:lnSpc>
                <a:spcPct val="100000"/>
              </a:lnSpc>
              <a:spcBef>
                <a:spcPts val="500"/>
              </a:spcBef>
              <a:buFontTx/>
              <a:buChar char="–"/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indent="-228600" algn="ctr">
              <a:lnSpc>
                <a:spcPct val="100000"/>
              </a:lnSpc>
              <a:spcBef>
                <a:spcPts val="500"/>
              </a:spcBef>
              <a:buFontTx/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45920" indent="-274320" algn="ctr">
              <a:lnSpc>
                <a:spcPct val="100000"/>
              </a:lnSpc>
              <a:spcBef>
                <a:spcPts val="500"/>
              </a:spcBef>
              <a:buFontTx/>
              <a:buChar char="–"/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103120" indent="-274320" algn="ctr">
              <a:lnSpc>
                <a:spcPct val="100000"/>
              </a:lnSpc>
              <a:spcBef>
                <a:spcPts val="500"/>
              </a:spcBef>
              <a:buFontTx/>
              <a:buChar char="»"/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1009650" y="1676400"/>
            <a:ext cx="7886700" cy="928688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92862" y="6572250"/>
            <a:ext cx="358414" cy="35066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681037" y="1825625"/>
            <a:ext cx="8543926" cy="4351338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>
              <a:defRPr sz="2800"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>
              <a:defRPr sz="2800"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>
              <a:defRPr sz="2800"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>
              <a:defRPr sz="2800"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71487" y="285753"/>
            <a:ext cx="8543926" cy="41909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 b="0">
                <a:solidFill>
                  <a:srgbClr val="FFFFFF"/>
                </a:solidFill>
                <a:effectLst>
                  <a:outerShdw blurRad="38100" dist="76200" dir="2700000" rotWithShape="0">
                    <a:srgbClr val="000000">
                      <a:alpha val="64000"/>
                    </a:srgbClr>
                  </a:outerShdw>
                </a:effectLst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직사각형 6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 w="12700">
            <a:solidFill>
              <a:srgbClr val="FF5B5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직사각형 7"/>
          <p:cNvSpPr/>
          <p:nvPr/>
        </p:nvSpPr>
        <p:spPr>
          <a:xfrm>
            <a:off x="0" y="124692"/>
            <a:ext cx="9906000" cy="556953"/>
          </a:xfrm>
          <a:prstGeom prst="rect">
            <a:avLst/>
          </a:prstGeom>
          <a:solidFill>
            <a:srgbClr val="2D3F4E"/>
          </a:solidFill>
          <a:ln w="12700">
            <a:solidFill>
              <a:srgbClr val="2D3F4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71487" y="285753"/>
            <a:ext cx="8543926" cy="565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660597" y="6648450"/>
            <a:ext cx="245404" cy="243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000">
                <a:solidFill>
                  <a:srgbClr val="2D3F4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71487" y="870626"/>
            <a:ext cx="8543926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2pPr marL="723900" indent="-266700"/>
            <a:lvl3pPr marL="1234439" indent="-320039"/>
            <a:lvl4pPr marL="1727200" indent="-355600"/>
            <a:lvl5pPr marL="2184400" indent="-3556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28600" marR="0" indent="-228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1pPr>
      <a:lvl2pPr marL="685800" marR="0" indent="-228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2pPr>
      <a:lvl3pPr marL="1188719" marR="0" indent="-274319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3pPr>
      <a:lvl4pPr marL="1676400" marR="0" indent="-3048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4pPr>
      <a:lvl5pPr marL="2133600" marR="0" indent="-3048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5pPr>
      <a:lvl6pPr marL="2590800" marR="0" indent="-3048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6pPr>
      <a:lvl7pPr marL="3048000" marR="0" indent="-3048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7pPr>
      <a:lvl8pPr marL="3505200" marR="0" indent="-3048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8pPr>
      <a:lvl9pPr marL="3962400" marR="0" indent="-3048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iscv.org/wp-content/uploads/2019/06/riscv-spec.pdf" TargetMode="External"/><Relationship Id="rId2" Type="http://schemas.openxmlformats.org/officeDocument/2006/relationships/hyperlink" Target="https://iitd-plos.github.io/col718/ref/arm-instructionset.pdf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9"/>
          <p:cNvSpPr txBox="1"/>
          <p:nvPr/>
        </p:nvSpPr>
        <p:spPr>
          <a:xfrm>
            <a:off x="722490" y="1578539"/>
            <a:ext cx="8461020" cy="3942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5400" b="1">
                <a:solidFill>
                  <a:srgbClr val="2D3F4E"/>
                </a:solidFill>
              </a:defRPr>
            </a:pPr>
            <a:r>
              <a:rPr dirty="0"/>
              <a:t>Computer Architecture</a:t>
            </a:r>
            <a:endParaRPr dirty="0">
              <a:solidFill>
                <a:srgbClr val="FFFFFF"/>
              </a:solidFill>
            </a:endParaRPr>
          </a:p>
          <a:p>
            <a:pPr algn="ctr">
              <a:defRPr sz="2800" b="1">
                <a:solidFill>
                  <a:srgbClr val="002060"/>
                </a:solidFill>
              </a:defRPr>
            </a:pPr>
            <a:endParaRPr dirty="0">
              <a:solidFill>
                <a:srgbClr val="FFFFFF"/>
              </a:solidFill>
            </a:endParaRPr>
          </a:p>
          <a:p>
            <a:pPr algn="ctr">
              <a:defRPr sz="2800" b="1">
                <a:solidFill>
                  <a:srgbClr val="2D3F4E"/>
                </a:solidFill>
              </a:defRPr>
            </a:pPr>
            <a:r>
              <a:rPr dirty="0"/>
              <a:t>Assignment #1: ARM Instruction Analysis</a:t>
            </a:r>
          </a:p>
          <a:p>
            <a:pPr algn="ctr">
              <a:defRPr b="1">
                <a:solidFill>
                  <a:srgbClr val="002060"/>
                </a:solidFill>
              </a:defRPr>
            </a:pPr>
            <a:endParaRPr dirty="0"/>
          </a:p>
          <a:p>
            <a:pPr algn="ctr">
              <a:defRPr b="1">
                <a:solidFill>
                  <a:srgbClr val="002060"/>
                </a:solidFill>
              </a:defRPr>
            </a:pPr>
            <a:endParaRPr dirty="0"/>
          </a:p>
          <a:p>
            <a:pPr algn="ctr">
              <a:defRPr sz="2400" b="1">
                <a:solidFill>
                  <a:srgbClr val="2D3F4E"/>
                </a:solidFill>
              </a:defRPr>
            </a:pPr>
            <a:endParaRPr dirty="0"/>
          </a:p>
          <a:p>
            <a:pPr algn="ctr">
              <a:defRPr sz="2600" b="1">
                <a:solidFill>
                  <a:srgbClr val="2D3F4E"/>
                </a:solidFill>
              </a:defRPr>
            </a:pPr>
            <a:r>
              <a:rPr dirty="0" err="1"/>
              <a:t>Eun</a:t>
            </a:r>
            <a:r>
              <a:rPr dirty="0"/>
              <a:t> </a:t>
            </a:r>
            <a:r>
              <a:rPr dirty="0" err="1"/>
              <a:t>Jin</a:t>
            </a:r>
            <a:r>
              <a:rPr dirty="0"/>
              <a:t> Lee</a:t>
            </a:r>
            <a:br>
              <a:rPr dirty="0"/>
            </a:br>
            <a:r>
              <a:rPr dirty="0"/>
              <a:t>(</a:t>
            </a:r>
            <a:r>
              <a:rPr lang="en-US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eunjin_lee@korea.ac.kr</a:t>
            </a:r>
            <a:r>
              <a:rPr dirty="0"/>
              <a:t>)</a:t>
            </a:r>
            <a:endParaRPr dirty="0">
              <a:solidFill>
                <a:srgbClr val="FFFFFF"/>
              </a:solidFill>
            </a:endParaRPr>
          </a:p>
          <a:p>
            <a:pPr algn="ctr">
              <a:defRPr sz="2600" b="1">
                <a:solidFill>
                  <a:srgbClr val="2D3F4E"/>
                </a:solidFill>
              </a:defRPr>
            </a:pPr>
            <a:r>
              <a:rPr dirty="0"/>
              <a:t>Intelligent Computer Architecture &amp; Systems Lab.</a:t>
            </a:r>
          </a:p>
        </p:txBody>
      </p:sp>
      <p:pic>
        <p:nvPicPr>
          <p:cNvPr id="77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263" y="237345"/>
            <a:ext cx="899755" cy="12101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660597" y="6648450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41" name="제목 5"/>
          <p:cNvSpPr txBox="1"/>
          <p:nvPr/>
        </p:nvSpPr>
        <p:spPr>
          <a:xfrm>
            <a:off x="471487" y="285753"/>
            <a:ext cx="8543926" cy="565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 lnSpcReduction="10000"/>
          </a:bodyPr>
          <a:lstStyle>
            <a:lvl1pPr>
              <a:lnSpc>
                <a:spcPct val="90000"/>
              </a:lnSpc>
              <a:defRPr sz="3600" b="1">
                <a:solidFill>
                  <a:srgbClr val="FF5B5B"/>
                </a:solidFill>
              </a:defRPr>
            </a:lvl1pPr>
          </a:lstStyle>
          <a:p>
            <a:r>
              <a:t>Hint</a:t>
            </a:r>
          </a:p>
        </p:txBody>
      </p:sp>
      <p:sp>
        <p:nvSpPr>
          <p:cNvPr id="142" name="내용 개체 틀 2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t>Condition Code (e.g., 0(0000) = Equal, E(1110) = Always)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t>Refer to ARM Reference Manual p.112</a:t>
            </a:r>
          </a:p>
          <a:p>
            <a:pPr>
              <a:buFontTx/>
              <a:buChar char="▪"/>
            </a:pPr>
            <a:r>
              <a:t>Data Processing Instructions (e.g., MOV, CMP)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b="1"/>
              <a:t>Opcode</a:t>
            </a:r>
            <a:r>
              <a:t>: Refer to Manual p.115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b="1"/>
              <a:t>Instruction Encoding</a:t>
            </a:r>
            <a:r>
              <a:t>: Refer to Manual p.116</a:t>
            </a:r>
          </a:p>
          <a:p>
            <a:pPr>
              <a:buFontTx/>
              <a:buChar char="▪"/>
            </a:pPr>
            <a:r>
              <a:t>Load and Store Instructions (e.g., LDR, STR)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b="1"/>
              <a:t>Address Mode</a:t>
            </a:r>
            <a:r>
              <a:t>: Refer to Manual p.129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b="1"/>
              <a:t>Instruction Encoding</a:t>
            </a:r>
            <a:r>
              <a:t>: Refer to Manual p.130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b="1"/>
              <a:t>Examples</a:t>
            </a:r>
            <a:r>
              <a:t>: Refer to Manual p.131</a:t>
            </a:r>
          </a:p>
          <a:p>
            <a:pPr>
              <a:buFontTx/>
              <a:buChar char="▪"/>
            </a:pPr>
            <a:r>
              <a:t>Branch Instructions (e.g., B, BL)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b="1"/>
              <a:t>Instruction Encoding</a:t>
            </a:r>
            <a:r>
              <a:t>: Refer to Manual p.160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b="1"/>
              <a:t>Examples</a:t>
            </a:r>
            <a:r>
              <a:t>: Refer to Manual p.114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제목 2"/>
          <p:cNvSpPr txBox="1">
            <a:spLocks noGrp="1"/>
          </p:cNvSpPr>
          <p:nvPr>
            <p:ph type="title"/>
          </p:nvPr>
        </p:nvSpPr>
        <p:spPr>
          <a:xfrm>
            <a:off x="990600" y="2667000"/>
            <a:ext cx="8077200" cy="9286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76655">
              <a:defRPr sz="2960"/>
            </a:pPr>
            <a:r>
              <a:t>Differences in the </a:t>
            </a:r>
            <a:br/>
            <a:r>
              <a:t>ARM and RISC-V instructions</a:t>
            </a:r>
          </a:p>
        </p:txBody>
      </p:sp>
      <p:sp>
        <p:nvSpPr>
          <p:cNvPr id="145" name="직사각형 3"/>
          <p:cNvSpPr/>
          <p:nvPr/>
        </p:nvSpPr>
        <p:spPr>
          <a:xfrm>
            <a:off x="576061" y="5912973"/>
            <a:ext cx="1667924" cy="483863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ifferent instruction field format is used…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t>Different instruction field format is used</a:t>
            </a:r>
          </a:p>
          <a:p>
            <a:pPr marL="685800" lvl="1" indent="-228600">
              <a:buFontTx/>
              <a:buChar char="▪"/>
            </a:pPr>
            <a:r>
              <a:t>RISC-V (R-type)</a:t>
            </a:r>
          </a:p>
          <a:p>
            <a:pPr marL="685800" lvl="1" indent="-228600">
              <a:buFontTx/>
              <a:buChar char="▪"/>
            </a:pPr>
            <a:endParaRPr/>
          </a:p>
          <a:p>
            <a:pPr marL="685800" lvl="1" indent="-228600">
              <a:buFontTx/>
              <a:buChar char="▪"/>
            </a:pPr>
            <a:endParaRPr/>
          </a:p>
          <a:p>
            <a:pPr marL="685800" lvl="1" indent="-228600">
              <a:lnSpc>
                <a:spcPct val="110000"/>
              </a:lnSpc>
              <a:spcBef>
                <a:spcPts val="3000"/>
              </a:spcBef>
              <a:buFontTx/>
              <a:buChar char="▪"/>
            </a:pPr>
            <a:r>
              <a:t>ARM</a:t>
            </a:r>
          </a:p>
        </p:txBody>
      </p:sp>
      <p:sp>
        <p:nvSpPr>
          <p:cNvPr id="148" name="Differences Between ARM and RISC-V"/>
          <p:cNvSpPr txBox="1">
            <a:spLocks noGrp="1"/>
          </p:cNvSpPr>
          <p:nvPr>
            <p:ph type="title"/>
          </p:nvPr>
        </p:nvSpPr>
        <p:spPr>
          <a:xfrm>
            <a:off x="471487" y="285753"/>
            <a:ext cx="8963026" cy="56565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Differences Between ARM and RISC-V</a:t>
            </a:r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50" name="직사각형 13"/>
          <p:cNvSpPr txBox="1"/>
          <p:nvPr/>
        </p:nvSpPr>
        <p:spPr>
          <a:xfrm>
            <a:off x="645867" y="5035202"/>
            <a:ext cx="2523302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000" b="1">
                <a:solidFill>
                  <a:srgbClr val="FF2600"/>
                </a:solidFill>
              </a:defRPr>
            </a:lvl1pPr>
          </a:lstStyle>
          <a:p>
            <a:r>
              <a:t>What is “cond” field?</a:t>
            </a:r>
          </a:p>
        </p:txBody>
      </p:sp>
      <p:sp>
        <p:nvSpPr>
          <p:cNvPr id="151" name="화살표: 아래쪽 24"/>
          <p:cNvSpPr/>
          <p:nvPr/>
        </p:nvSpPr>
        <p:spPr>
          <a:xfrm rot="10800000" flipH="1">
            <a:off x="1660843" y="4570263"/>
            <a:ext cx="306193" cy="332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669"/>
                </a:moveTo>
                <a:lnTo>
                  <a:pt x="5400" y="1166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669"/>
                </a:lnTo>
                <a:lnTo>
                  <a:pt x="21600" y="1166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26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209" name="Group"/>
          <p:cNvGrpSpPr/>
          <p:nvPr/>
        </p:nvGrpSpPr>
        <p:grpSpPr>
          <a:xfrm>
            <a:off x="1351462" y="1883289"/>
            <a:ext cx="7360738" cy="1010839"/>
            <a:chOff x="0" y="0"/>
            <a:chExt cx="7360737" cy="1010837"/>
          </a:xfrm>
        </p:grpSpPr>
        <p:sp>
          <p:nvSpPr>
            <p:cNvPr id="152" name="31"/>
            <p:cNvSpPr txBox="1"/>
            <p:nvPr/>
          </p:nvSpPr>
          <p:spPr>
            <a:xfrm>
              <a:off x="0" y="0"/>
              <a:ext cx="271498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31</a:t>
              </a:r>
            </a:p>
          </p:txBody>
        </p:sp>
        <p:sp>
          <p:nvSpPr>
            <p:cNvPr id="153" name="25"/>
            <p:cNvSpPr txBox="1"/>
            <p:nvPr/>
          </p:nvSpPr>
          <p:spPr>
            <a:xfrm>
              <a:off x="1378258" y="0"/>
              <a:ext cx="271499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25</a:t>
              </a:r>
            </a:p>
          </p:txBody>
        </p:sp>
        <p:sp>
          <p:nvSpPr>
            <p:cNvPr id="154" name="24"/>
            <p:cNvSpPr txBox="1"/>
            <p:nvPr/>
          </p:nvSpPr>
          <p:spPr>
            <a:xfrm>
              <a:off x="1605399" y="0"/>
              <a:ext cx="271498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24</a:t>
              </a:r>
            </a:p>
          </p:txBody>
        </p:sp>
        <p:sp>
          <p:nvSpPr>
            <p:cNvPr id="155" name="20"/>
            <p:cNvSpPr txBox="1"/>
            <p:nvPr/>
          </p:nvSpPr>
          <p:spPr>
            <a:xfrm>
              <a:off x="2512856" y="0"/>
              <a:ext cx="271499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20</a:t>
              </a:r>
            </a:p>
          </p:txBody>
        </p:sp>
        <p:sp>
          <p:nvSpPr>
            <p:cNvPr id="156" name="19"/>
            <p:cNvSpPr txBox="1"/>
            <p:nvPr/>
          </p:nvSpPr>
          <p:spPr>
            <a:xfrm>
              <a:off x="2734831" y="0"/>
              <a:ext cx="271498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19</a:t>
              </a:r>
            </a:p>
          </p:txBody>
        </p:sp>
        <p:sp>
          <p:nvSpPr>
            <p:cNvPr id="157" name="15"/>
            <p:cNvSpPr txBox="1"/>
            <p:nvPr/>
          </p:nvSpPr>
          <p:spPr>
            <a:xfrm>
              <a:off x="3638822" y="0"/>
              <a:ext cx="271498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158" name="12"/>
            <p:cNvSpPr txBox="1"/>
            <p:nvPr/>
          </p:nvSpPr>
          <p:spPr>
            <a:xfrm>
              <a:off x="4332698" y="0"/>
              <a:ext cx="271498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12</a:t>
              </a:r>
            </a:p>
          </p:txBody>
        </p:sp>
        <p:sp>
          <p:nvSpPr>
            <p:cNvPr id="159" name="11"/>
            <p:cNvSpPr txBox="1"/>
            <p:nvPr/>
          </p:nvSpPr>
          <p:spPr>
            <a:xfrm>
              <a:off x="4559240" y="0"/>
              <a:ext cx="271499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160" name="0"/>
            <p:cNvSpPr txBox="1"/>
            <p:nvPr/>
          </p:nvSpPr>
          <p:spPr>
            <a:xfrm>
              <a:off x="7172919" y="0"/>
              <a:ext cx="187819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161" name="7"/>
            <p:cNvSpPr txBox="1"/>
            <p:nvPr/>
          </p:nvSpPr>
          <p:spPr>
            <a:xfrm>
              <a:off x="5558229" y="0"/>
              <a:ext cx="187820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62" name="6"/>
            <p:cNvSpPr txBox="1"/>
            <p:nvPr/>
          </p:nvSpPr>
          <p:spPr>
            <a:xfrm>
              <a:off x="5718109" y="0"/>
              <a:ext cx="187820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63" name="14"/>
            <p:cNvSpPr txBox="1"/>
            <p:nvPr/>
          </p:nvSpPr>
          <p:spPr>
            <a:xfrm>
              <a:off x="3884482" y="0"/>
              <a:ext cx="271498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14</a:t>
              </a:r>
            </a:p>
          </p:txBody>
        </p:sp>
        <p:grpSp>
          <p:nvGrpSpPr>
            <p:cNvPr id="196" name="Group"/>
            <p:cNvGrpSpPr/>
            <p:nvPr/>
          </p:nvGrpSpPr>
          <p:grpSpPr>
            <a:xfrm>
              <a:off x="19073" y="291372"/>
              <a:ext cx="7322592" cy="448564"/>
              <a:chOff x="0" y="0"/>
              <a:chExt cx="7322591" cy="448563"/>
            </a:xfrm>
          </p:grpSpPr>
          <p:sp>
            <p:nvSpPr>
              <p:cNvPr id="164" name="Rectangle"/>
              <p:cNvSpPr/>
              <p:nvPr/>
            </p:nvSpPr>
            <p:spPr>
              <a:xfrm>
                <a:off x="0" y="3991"/>
                <a:ext cx="7322592" cy="444524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5" name="Line"/>
              <p:cNvSpPr/>
              <p:nvPr/>
            </p:nvSpPr>
            <p:spPr>
              <a:xfrm flipV="1">
                <a:off x="3662718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6" name="Line"/>
              <p:cNvSpPr/>
              <p:nvPr/>
            </p:nvSpPr>
            <p:spPr>
              <a:xfrm flipV="1">
                <a:off x="3891350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7" name="Line"/>
              <p:cNvSpPr/>
              <p:nvPr/>
            </p:nvSpPr>
            <p:spPr>
              <a:xfrm flipV="1">
                <a:off x="4119982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8" name="Line"/>
              <p:cNvSpPr/>
              <p:nvPr/>
            </p:nvSpPr>
            <p:spPr>
              <a:xfrm flipV="1">
                <a:off x="4348615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9" name="Line"/>
              <p:cNvSpPr/>
              <p:nvPr/>
            </p:nvSpPr>
            <p:spPr>
              <a:xfrm flipV="1">
                <a:off x="4577247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0" name="Line"/>
              <p:cNvSpPr/>
              <p:nvPr/>
            </p:nvSpPr>
            <p:spPr>
              <a:xfrm flipV="1">
                <a:off x="4805879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1" name="Line"/>
              <p:cNvSpPr/>
              <p:nvPr/>
            </p:nvSpPr>
            <p:spPr>
              <a:xfrm flipV="1">
                <a:off x="5034511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2" name="Line"/>
              <p:cNvSpPr/>
              <p:nvPr/>
            </p:nvSpPr>
            <p:spPr>
              <a:xfrm flipV="1">
                <a:off x="5263143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3" name="Line"/>
              <p:cNvSpPr/>
              <p:nvPr/>
            </p:nvSpPr>
            <p:spPr>
              <a:xfrm flipV="1">
                <a:off x="5491775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4" name="Line"/>
              <p:cNvSpPr/>
              <p:nvPr/>
            </p:nvSpPr>
            <p:spPr>
              <a:xfrm flipV="1">
                <a:off x="5720408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5" name="Line"/>
              <p:cNvSpPr/>
              <p:nvPr/>
            </p:nvSpPr>
            <p:spPr>
              <a:xfrm flipV="1">
                <a:off x="5949040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6" name="Line"/>
              <p:cNvSpPr/>
              <p:nvPr/>
            </p:nvSpPr>
            <p:spPr>
              <a:xfrm flipV="1">
                <a:off x="6177672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7" name="Line"/>
              <p:cNvSpPr/>
              <p:nvPr/>
            </p:nvSpPr>
            <p:spPr>
              <a:xfrm flipV="1">
                <a:off x="6406304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8" name="Line"/>
              <p:cNvSpPr/>
              <p:nvPr/>
            </p:nvSpPr>
            <p:spPr>
              <a:xfrm flipV="1">
                <a:off x="6634937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9" name="Line"/>
              <p:cNvSpPr/>
              <p:nvPr/>
            </p:nvSpPr>
            <p:spPr>
              <a:xfrm flipV="1">
                <a:off x="6863569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0" name="Line"/>
              <p:cNvSpPr/>
              <p:nvPr/>
            </p:nvSpPr>
            <p:spPr>
              <a:xfrm flipV="1">
                <a:off x="7092111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1" name="Line"/>
              <p:cNvSpPr/>
              <p:nvPr/>
            </p:nvSpPr>
            <p:spPr>
              <a:xfrm flipV="1">
                <a:off x="233235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2" name="Line"/>
              <p:cNvSpPr/>
              <p:nvPr/>
            </p:nvSpPr>
            <p:spPr>
              <a:xfrm flipV="1">
                <a:off x="461868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3" name="Line"/>
              <p:cNvSpPr/>
              <p:nvPr/>
            </p:nvSpPr>
            <p:spPr>
              <a:xfrm flipV="1">
                <a:off x="690500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4" name="Line"/>
              <p:cNvSpPr/>
              <p:nvPr/>
            </p:nvSpPr>
            <p:spPr>
              <a:xfrm flipV="1">
                <a:off x="919132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5" name="Line"/>
              <p:cNvSpPr/>
              <p:nvPr/>
            </p:nvSpPr>
            <p:spPr>
              <a:xfrm flipV="1">
                <a:off x="1147764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6" name="Line"/>
              <p:cNvSpPr/>
              <p:nvPr/>
            </p:nvSpPr>
            <p:spPr>
              <a:xfrm flipV="1">
                <a:off x="1376396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7" name="Line"/>
              <p:cNvSpPr/>
              <p:nvPr/>
            </p:nvSpPr>
            <p:spPr>
              <a:xfrm flipV="1">
                <a:off x="1605029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8" name="Line"/>
              <p:cNvSpPr/>
              <p:nvPr/>
            </p:nvSpPr>
            <p:spPr>
              <a:xfrm flipV="1">
                <a:off x="1833661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9" name="Line"/>
              <p:cNvSpPr/>
              <p:nvPr/>
            </p:nvSpPr>
            <p:spPr>
              <a:xfrm flipV="1">
                <a:off x="2062293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90" name="Line"/>
              <p:cNvSpPr/>
              <p:nvPr/>
            </p:nvSpPr>
            <p:spPr>
              <a:xfrm flipV="1">
                <a:off x="2290925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91" name="Line"/>
              <p:cNvSpPr/>
              <p:nvPr/>
            </p:nvSpPr>
            <p:spPr>
              <a:xfrm flipV="1">
                <a:off x="2519557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92" name="Line"/>
              <p:cNvSpPr/>
              <p:nvPr/>
            </p:nvSpPr>
            <p:spPr>
              <a:xfrm flipV="1">
                <a:off x="2748189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93" name="Line"/>
              <p:cNvSpPr/>
              <p:nvPr/>
            </p:nvSpPr>
            <p:spPr>
              <a:xfrm flipV="1">
                <a:off x="2976822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94" name="Line"/>
              <p:cNvSpPr/>
              <p:nvPr/>
            </p:nvSpPr>
            <p:spPr>
              <a:xfrm flipV="1">
                <a:off x="3205454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95" name="Line"/>
              <p:cNvSpPr/>
              <p:nvPr/>
            </p:nvSpPr>
            <p:spPr>
              <a:xfrm flipV="1">
                <a:off x="3434086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97" name="func7"/>
            <p:cNvSpPr/>
            <p:nvPr/>
          </p:nvSpPr>
          <p:spPr>
            <a:xfrm>
              <a:off x="16437" y="291372"/>
              <a:ext cx="1606661" cy="448564"/>
            </a:xfrm>
            <a:prstGeom prst="rect">
              <a:avLst/>
            </a:prstGeom>
            <a:solidFill>
              <a:srgbClr val="EBEBEB">
                <a:alpha val="49327"/>
              </a:srgbClr>
            </a:solidFill>
            <a:ln w="25400" cap="flat">
              <a:solidFill>
                <a:srgbClr val="92929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2D3F4E"/>
                  </a:solidFill>
                </a:defRPr>
              </a:lvl1pPr>
            </a:lstStyle>
            <a:p>
              <a:r>
                <a:t>func7</a:t>
              </a:r>
            </a:p>
          </p:txBody>
        </p:sp>
        <p:sp>
          <p:nvSpPr>
            <p:cNvPr id="198" name="rs2"/>
            <p:cNvSpPr/>
            <p:nvPr/>
          </p:nvSpPr>
          <p:spPr>
            <a:xfrm>
              <a:off x="1625339" y="291372"/>
              <a:ext cx="1144942" cy="448564"/>
            </a:xfrm>
            <a:prstGeom prst="rect">
              <a:avLst/>
            </a:prstGeom>
            <a:solidFill>
              <a:srgbClr val="EBEBEB">
                <a:alpha val="49327"/>
              </a:srgbClr>
            </a:solidFill>
            <a:ln w="25400" cap="flat">
              <a:solidFill>
                <a:srgbClr val="92929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2D3F4E"/>
                  </a:solidFill>
                </a:defRPr>
              </a:lvl1pPr>
            </a:lstStyle>
            <a:p>
              <a:r>
                <a:t>rs2</a:t>
              </a:r>
            </a:p>
          </p:txBody>
        </p:sp>
        <p:sp>
          <p:nvSpPr>
            <p:cNvPr id="199" name="rs1"/>
            <p:cNvSpPr/>
            <p:nvPr/>
          </p:nvSpPr>
          <p:spPr>
            <a:xfrm>
              <a:off x="2772168" y="291372"/>
              <a:ext cx="1144368" cy="448564"/>
            </a:xfrm>
            <a:prstGeom prst="rect">
              <a:avLst/>
            </a:prstGeom>
            <a:solidFill>
              <a:srgbClr val="EBEBEB">
                <a:alpha val="49327"/>
              </a:srgbClr>
            </a:solidFill>
            <a:ln w="25400" cap="flat">
              <a:solidFill>
                <a:srgbClr val="92929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2D3F4E"/>
                  </a:solidFill>
                </a:defRPr>
              </a:lvl1pPr>
            </a:lstStyle>
            <a:p>
              <a:r>
                <a:t>rs1</a:t>
              </a:r>
            </a:p>
          </p:txBody>
        </p:sp>
        <p:sp>
          <p:nvSpPr>
            <p:cNvPr id="200" name="func3"/>
            <p:cNvSpPr/>
            <p:nvPr/>
          </p:nvSpPr>
          <p:spPr>
            <a:xfrm>
              <a:off x="3913981" y="291372"/>
              <a:ext cx="676948" cy="448564"/>
            </a:xfrm>
            <a:prstGeom prst="rect">
              <a:avLst/>
            </a:prstGeom>
            <a:solidFill>
              <a:srgbClr val="EBEBEB">
                <a:alpha val="49327"/>
              </a:srgbClr>
            </a:solidFill>
            <a:ln w="25400" cap="flat">
              <a:solidFill>
                <a:srgbClr val="92929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700" b="1">
                  <a:solidFill>
                    <a:srgbClr val="2D3F4E"/>
                  </a:solidFill>
                </a:defRPr>
              </a:lvl1pPr>
            </a:lstStyle>
            <a:p>
              <a:r>
                <a:t>func3</a:t>
              </a:r>
            </a:p>
          </p:txBody>
        </p:sp>
        <p:sp>
          <p:nvSpPr>
            <p:cNvPr id="201" name="opcode"/>
            <p:cNvSpPr/>
            <p:nvPr/>
          </p:nvSpPr>
          <p:spPr>
            <a:xfrm>
              <a:off x="5730097" y="291372"/>
              <a:ext cx="1608932" cy="448564"/>
            </a:xfrm>
            <a:prstGeom prst="rect">
              <a:avLst/>
            </a:prstGeom>
            <a:solidFill>
              <a:srgbClr val="EBEBEB">
                <a:alpha val="49327"/>
              </a:srgbClr>
            </a:solidFill>
            <a:ln w="25400" cap="flat">
              <a:solidFill>
                <a:srgbClr val="92929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2D3F4E"/>
                  </a:solidFill>
                </a:defRPr>
              </a:lvl1pPr>
            </a:lstStyle>
            <a:p>
              <a:r>
                <a:t>opcode</a:t>
              </a:r>
            </a:p>
          </p:txBody>
        </p:sp>
        <p:sp>
          <p:nvSpPr>
            <p:cNvPr id="202" name="rd"/>
            <p:cNvSpPr/>
            <p:nvPr/>
          </p:nvSpPr>
          <p:spPr>
            <a:xfrm>
              <a:off x="4589986" y="291372"/>
              <a:ext cx="1147291" cy="448564"/>
            </a:xfrm>
            <a:prstGeom prst="rect">
              <a:avLst/>
            </a:prstGeom>
            <a:solidFill>
              <a:srgbClr val="EBEBEB">
                <a:alpha val="49327"/>
              </a:srgbClr>
            </a:solidFill>
            <a:ln w="25400" cap="flat">
              <a:solidFill>
                <a:srgbClr val="92929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2D3F4E"/>
                  </a:solidFill>
                </a:defRPr>
              </a:lvl1pPr>
            </a:lstStyle>
            <a:p>
              <a:r>
                <a:t>rd</a:t>
              </a:r>
            </a:p>
          </p:txBody>
        </p:sp>
        <p:sp>
          <p:nvSpPr>
            <p:cNvPr id="203" name="7 bits"/>
            <p:cNvSpPr txBox="1"/>
            <p:nvPr/>
          </p:nvSpPr>
          <p:spPr>
            <a:xfrm>
              <a:off x="575201" y="752635"/>
              <a:ext cx="477389" cy="258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7 bits</a:t>
              </a:r>
            </a:p>
          </p:txBody>
        </p:sp>
        <p:sp>
          <p:nvSpPr>
            <p:cNvPr id="204" name="5 bits"/>
            <p:cNvSpPr txBox="1"/>
            <p:nvPr/>
          </p:nvSpPr>
          <p:spPr>
            <a:xfrm>
              <a:off x="1959115" y="752635"/>
              <a:ext cx="477390" cy="258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5 bits</a:t>
              </a:r>
            </a:p>
          </p:txBody>
        </p:sp>
        <p:sp>
          <p:nvSpPr>
            <p:cNvPr id="205" name="5 bits"/>
            <p:cNvSpPr txBox="1"/>
            <p:nvPr/>
          </p:nvSpPr>
          <p:spPr>
            <a:xfrm>
              <a:off x="3105657" y="752635"/>
              <a:ext cx="477389" cy="258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5 bits</a:t>
              </a:r>
            </a:p>
          </p:txBody>
        </p:sp>
        <p:sp>
          <p:nvSpPr>
            <p:cNvPr id="206" name="3 bits"/>
            <p:cNvSpPr txBox="1"/>
            <p:nvPr/>
          </p:nvSpPr>
          <p:spPr>
            <a:xfrm>
              <a:off x="4013760" y="752635"/>
              <a:ext cx="477390" cy="258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3 bits</a:t>
              </a:r>
            </a:p>
          </p:txBody>
        </p:sp>
        <p:sp>
          <p:nvSpPr>
            <p:cNvPr id="207" name="5 bits"/>
            <p:cNvSpPr txBox="1"/>
            <p:nvPr/>
          </p:nvSpPr>
          <p:spPr>
            <a:xfrm>
              <a:off x="4924937" y="752635"/>
              <a:ext cx="477390" cy="258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5 bits</a:t>
              </a:r>
            </a:p>
          </p:txBody>
        </p:sp>
        <p:sp>
          <p:nvSpPr>
            <p:cNvPr id="208" name="7 bits"/>
            <p:cNvSpPr txBox="1"/>
            <p:nvPr/>
          </p:nvSpPr>
          <p:spPr>
            <a:xfrm>
              <a:off x="6298804" y="752635"/>
              <a:ext cx="477389" cy="258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7 bits</a:t>
              </a:r>
            </a:p>
          </p:txBody>
        </p:sp>
      </p:grpSp>
      <p:grpSp>
        <p:nvGrpSpPr>
          <p:cNvPr id="273" name="Group"/>
          <p:cNvGrpSpPr/>
          <p:nvPr/>
        </p:nvGrpSpPr>
        <p:grpSpPr>
          <a:xfrm>
            <a:off x="1351461" y="3512761"/>
            <a:ext cx="7360740" cy="1172471"/>
            <a:chOff x="0" y="0"/>
            <a:chExt cx="7360737" cy="1172470"/>
          </a:xfrm>
        </p:grpSpPr>
        <p:grpSp>
          <p:nvGrpSpPr>
            <p:cNvPr id="242" name="Group"/>
            <p:cNvGrpSpPr/>
            <p:nvPr/>
          </p:nvGrpSpPr>
          <p:grpSpPr>
            <a:xfrm>
              <a:off x="19073" y="247470"/>
              <a:ext cx="7322592" cy="448565"/>
              <a:chOff x="0" y="0"/>
              <a:chExt cx="7322591" cy="448563"/>
            </a:xfrm>
          </p:grpSpPr>
          <p:sp>
            <p:nvSpPr>
              <p:cNvPr id="210" name="Rectangle"/>
              <p:cNvSpPr/>
              <p:nvPr/>
            </p:nvSpPr>
            <p:spPr>
              <a:xfrm>
                <a:off x="0" y="3991"/>
                <a:ext cx="7322592" cy="444524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1" name="Line"/>
              <p:cNvSpPr/>
              <p:nvPr/>
            </p:nvSpPr>
            <p:spPr>
              <a:xfrm flipV="1">
                <a:off x="3662718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12" name="Line"/>
              <p:cNvSpPr/>
              <p:nvPr/>
            </p:nvSpPr>
            <p:spPr>
              <a:xfrm flipV="1">
                <a:off x="3891350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13" name="Line"/>
              <p:cNvSpPr/>
              <p:nvPr/>
            </p:nvSpPr>
            <p:spPr>
              <a:xfrm flipV="1">
                <a:off x="4119982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14" name="Line"/>
              <p:cNvSpPr/>
              <p:nvPr/>
            </p:nvSpPr>
            <p:spPr>
              <a:xfrm flipV="1">
                <a:off x="4348615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15" name="Line"/>
              <p:cNvSpPr/>
              <p:nvPr/>
            </p:nvSpPr>
            <p:spPr>
              <a:xfrm flipV="1">
                <a:off x="4577247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16" name="Line"/>
              <p:cNvSpPr/>
              <p:nvPr/>
            </p:nvSpPr>
            <p:spPr>
              <a:xfrm flipV="1">
                <a:off x="4805879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17" name="Line"/>
              <p:cNvSpPr/>
              <p:nvPr/>
            </p:nvSpPr>
            <p:spPr>
              <a:xfrm flipV="1">
                <a:off x="5034511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18" name="Line"/>
              <p:cNvSpPr/>
              <p:nvPr/>
            </p:nvSpPr>
            <p:spPr>
              <a:xfrm flipV="1">
                <a:off x="5263143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19" name="Line"/>
              <p:cNvSpPr/>
              <p:nvPr/>
            </p:nvSpPr>
            <p:spPr>
              <a:xfrm flipV="1">
                <a:off x="5491775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0" name="Line"/>
              <p:cNvSpPr/>
              <p:nvPr/>
            </p:nvSpPr>
            <p:spPr>
              <a:xfrm flipV="1">
                <a:off x="5720408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1" name="Line"/>
              <p:cNvSpPr/>
              <p:nvPr/>
            </p:nvSpPr>
            <p:spPr>
              <a:xfrm flipV="1">
                <a:off x="5949040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2" name="Line"/>
              <p:cNvSpPr/>
              <p:nvPr/>
            </p:nvSpPr>
            <p:spPr>
              <a:xfrm flipV="1">
                <a:off x="6177672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3" name="Line"/>
              <p:cNvSpPr/>
              <p:nvPr/>
            </p:nvSpPr>
            <p:spPr>
              <a:xfrm flipV="1">
                <a:off x="6406304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4" name="Line"/>
              <p:cNvSpPr/>
              <p:nvPr/>
            </p:nvSpPr>
            <p:spPr>
              <a:xfrm flipV="1">
                <a:off x="6634937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5" name="Line"/>
              <p:cNvSpPr/>
              <p:nvPr/>
            </p:nvSpPr>
            <p:spPr>
              <a:xfrm flipV="1">
                <a:off x="6863569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6" name="Line"/>
              <p:cNvSpPr/>
              <p:nvPr/>
            </p:nvSpPr>
            <p:spPr>
              <a:xfrm flipV="1">
                <a:off x="7092111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7" name="Line"/>
              <p:cNvSpPr/>
              <p:nvPr/>
            </p:nvSpPr>
            <p:spPr>
              <a:xfrm flipV="1">
                <a:off x="233235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8" name="Line"/>
              <p:cNvSpPr/>
              <p:nvPr/>
            </p:nvSpPr>
            <p:spPr>
              <a:xfrm flipV="1">
                <a:off x="461868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9" name="Line"/>
              <p:cNvSpPr/>
              <p:nvPr/>
            </p:nvSpPr>
            <p:spPr>
              <a:xfrm flipV="1">
                <a:off x="690500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0" name="Line"/>
              <p:cNvSpPr/>
              <p:nvPr/>
            </p:nvSpPr>
            <p:spPr>
              <a:xfrm flipV="1">
                <a:off x="919132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1" name="Line"/>
              <p:cNvSpPr/>
              <p:nvPr/>
            </p:nvSpPr>
            <p:spPr>
              <a:xfrm flipV="1">
                <a:off x="1147764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2" name="Line"/>
              <p:cNvSpPr/>
              <p:nvPr/>
            </p:nvSpPr>
            <p:spPr>
              <a:xfrm flipV="1">
                <a:off x="1376396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3" name="Line"/>
              <p:cNvSpPr/>
              <p:nvPr/>
            </p:nvSpPr>
            <p:spPr>
              <a:xfrm flipV="1">
                <a:off x="1605029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4" name="Line"/>
              <p:cNvSpPr/>
              <p:nvPr/>
            </p:nvSpPr>
            <p:spPr>
              <a:xfrm flipV="1">
                <a:off x="1833661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5" name="Line"/>
              <p:cNvSpPr/>
              <p:nvPr/>
            </p:nvSpPr>
            <p:spPr>
              <a:xfrm flipV="1">
                <a:off x="2062293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6" name="Line"/>
              <p:cNvSpPr/>
              <p:nvPr/>
            </p:nvSpPr>
            <p:spPr>
              <a:xfrm flipV="1">
                <a:off x="2290925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7" name="Line"/>
              <p:cNvSpPr/>
              <p:nvPr/>
            </p:nvSpPr>
            <p:spPr>
              <a:xfrm flipV="1">
                <a:off x="2519557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8" name="Line"/>
              <p:cNvSpPr/>
              <p:nvPr/>
            </p:nvSpPr>
            <p:spPr>
              <a:xfrm flipV="1">
                <a:off x="2748189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9" name="Line"/>
              <p:cNvSpPr/>
              <p:nvPr/>
            </p:nvSpPr>
            <p:spPr>
              <a:xfrm flipV="1">
                <a:off x="2976822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40" name="Line"/>
              <p:cNvSpPr/>
              <p:nvPr/>
            </p:nvSpPr>
            <p:spPr>
              <a:xfrm flipV="1">
                <a:off x="3205454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41" name="Line"/>
              <p:cNvSpPr/>
              <p:nvPr/>
            </p:nvSpPr>
            <p:spPr>
              <a:xfrm flipV="1">
                <a:off x="3434086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43" name="31"/>
            <p:cNvSpPr txBox="1"/>
            <p:nvPr/>
          </p:nvSpPr>
          <p:spPr>
            <a:xfrm>
              <a:off x="0" y="0"/>
              <a:ext cx="271498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31</a:t>
              </a:r>
            </a:p>
          </p:txBody>
        </p:sp>
        <p:sp>
          <p:nvSpPr>
            <p:cNvPr id="244" name="28"/>
            <p:cNvSpPr txBox="1"/>
            <p:nvPr/>
          </p:nvSpPr>
          <p:spPr>
            <a:xfrm>
              <a:off x="678146" y="0"/>
              <a:ext cx="271499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45" name="27"/>
            <p:cNvSpPr txBox="1"/>
            <p:nvPr/>
          </p:nvSpPr>
          <p:spPr>
            <a:xfrm>
              <a:off x="923298" y="0"/>
              <a:ext cx="271498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27</a:t>
              </a:r>
            </a:p>
          </p:txBody>
        </p:sp>
        <p:sp>
          <p:nvSpPr>
            <p:cNvPr id="246" name="26"/>
            <p:cNvSpPr txBox="1"/>
            <p:nvPr/>
          </p:nvSpPr>
          <p:spPr>
            <a:xfrm>
              <a:off x="1137689" y="0"/>
              <a:ext cx="271498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26</a:t>
              </a:r>
            </a:p>
          </p:txBody>
        </p:sp>
        <p:sp>
          <p:nvSpPr>
            <p:cNvPr id="247" name="25"/>
            <p:cNvSpPr txBox="1"/>
            <p:nvPr/>
          </p:nvSpPr>
          <p:spPr>
            <a:xfrm>
              <a:off x="1378258" y="0"/>
              <a:ext cx="271498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25</a:t>
              </a:r>
            </a:p>
          </p:txBody>
        </p:sp>
        <p:sp>
          <p:nvSpPr>
            <p:cNvPr id="248" name="24"/>
            <p:cNvSpPr txBox="1"/>
            <p:nvPr/>
          </p:nvSpPr>
          <p:spPr>
            <a:xfrm>
              <a:off x="1605399" y="0"/>
              <a:ext cx="271498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24</a:t>
              </a:r>
            </a:p>
          </p:txBody>
        </p:sp>
        <p:sp>
          <p:nvSpPr>
            <p:cNvPr id="249" name="21"/>
            <p:cNvSpPr txBox="1"/>
            <p:nvPr/>
          </p:nvSpPr>
          <p:spPr>
            <a:xfrm>
              <a:off x="2288214" y="0"/>
              <a:ext cx="271499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21</a:t>
              </a:r>
            </a:p>
          </p:txBody>
        </p:sp>
        <p:sp>
          <p:nvSpPr>
            <p:cNvPr id="250" name="20"/>
            <p:cNvSpPr txBox="1"/>
            <p:nvPr/>
          </p:nvSpPr>
          <p:spPr>
            <a:xfrm>
              <a:off x="2512856" y="0"/>
              <a:ext cx="271499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20</a:t>
              </a:r>
            </a:p>
          </p:txBody>
        </p:sp>
        <p:sp>
          <p:nvSpPr>
            <p:cNvPr id="251" name="19"/>
            <p:cNvSpPr txBox="1"/>
            <p:nvPr/>
          </p:nvSpPr>
          <p:spPr>
            <a:xfrm>
              <a:off x="2734831" y="0"/>
              <a:ext cx="271498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19</a:t>
              </a:r>
            </a:p>
          </p:txBody>
        </p:sp>
        <p:sp>
          <p:nvSpPr>
            <p:cNvPr id="252" name="16"/>
            <p:cNvSpPr txBox="1"/>
            <p:nvPr/>
          </p:nvSpPr>
          <p:spPr>
            <a:xfrm>
              <a:off x="3422025" y="0"/>
              <a:ext cx="271498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53" name="15"/>
            <p:cNvSpPr txBox="1"/>
            <p:nvPr/>
          </p:nvSpPr>
          <p:spPr>
            <a:xfrm>
              <a:off x="3638822" y="0"/>
              <a:ext cx="271498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254" name="12"/>
            <p:cNvSpPr txBox="1"/>
            <p:nvPr/>
          </p:nvSpPr>
          <p:spPr>
            <a:xfrm>
              <a:off x="4332698" y="0"/>
              <a:ext cx="271498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12</a:t>
              </a:r>
            </a:p>
          </p:txBody>
        </p:sp>
        <p:sp>
          <p:nvSpPr>
            <p:cNvPr id="255" name="11"/>
            <p:cNvSpPr txBox="1"/>
            <p:nvPr/>
          </p:nvSpPr>
          <p:spPr>
            <a:xfrm>
              <a:off x="4559240" y="0"/>
              <a:ext cx="271499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256" name="0"/>
            <p:cNvSpPr txBox="1"/>
            <p:nvPr/>
          </p:nvSpPr>
          <p:spPr>
            <a:xfrm>
              <a:off x="7172919" y="0"/>
              <a:ext cx="187819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257" name="0  0"/>
            <p:cNvSpPr/>
            <p:nvPr/>
          </p:nvSpPr>
          <p:spPr>
            <a:xfrm>
              <a:off x="933876" y="247470"/>
              <a:ext cx="456511" cy="448565"/>
            </a:xfrm>
            <a:prstGeom prst="rect">
              <a:avLst/>
            </a:prstGeom>
            <a:solidFill>
              <a:srgbClr val="EBEBEB">
                <a:alpha val="49327"/>
              </a:srgbClr>
            </a:solidFill>
            <a:ln w="25400" cap="flat">
              <a:solidFill>
                <a:srgbClr val="92929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2D3F4E"/>
                  </a:solidFill>
                </a:defRPr>
              </a:lvl1pPr>
            </a:lstStyle>
            <a:p>
              <a:r>
                <a:t>0  0</a:t>
              </a:r>
            </a:p>
          </p:txBody>
        </p:sp>
        <p:sp>
          <p:nvSpPr>
            <p:cNvPr id="258" name="I"/>
            <p:cNvSpPr/>
            <p:nvPr/>
          </p:nvSpPr>
          <p:spPr>
            <a:xfrm>
              <a:off x="1385454" y="247470"/>
              <a:ext cx="237606" cy="448565"/>
            </a:xfrm>
            <a:prstGeom prst="rect">
              <a:avLst/>
            </a:prstGeom>
            <a:solidFill>
              <a:srgbClr val="EBEBEB">
                <a:alpha val="49327"/>
              </a:srgbClr>
            </a:solidFill>
            <a:ln w="25400" cap="flat">
              <a:solidFill>
                <a:srgbClr val="92929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 b="1">
                  <a:solidFill>
                    <a:srgbClr val="2D3F4E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I</a:t>
              </a:r>
            </a:p>
          </p:txBody>
        </p:sp>
        <p:sp>
          <p:nvSpPr>
            <p:cNvPr id="259" name="opcode"/>
            <p:cNvSpPr/>
            <p:nvPr/>
          </p:nvSpPr>
          <p:spPr>
            <a:xfrm>
              <a:off x="1621580" y="247470"/>
              <a:ext cx="913413" cy="448565"/>
            </a:xfrm>
            <a:prstGeom prst="rect">
              <a:avLst/>
            </a:prstGeom>
            <a:solidFill>
              <a:srgbClr val="EBEBEB">
                <a:alpha val="49327"/>
              </a:srgbClr>
            </a:solidFill>
            <a:ln w="25400" cap="flat">
              <a:solidFill>
                <a:srgbClr val="92929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2D3F4E"/>
                  </a:solidFill>
                </a:defRPr>
              </a:lvl1pPr>
            </a:lstStyle>
            <a:p>
              <a:r>
                <a:t>opcode</a:t>
              </a:r>
            </a:p>
          </p:txBody>
        </p:sp>
        <p:sp>
          <p:nvSpPr>
            <p:cNvPr id="260" name="S"/>
            <p:cNvSpPr/>
            <p:nvPr/>
          </p:nvSpPr>
          <p:spPr>
            <a:xfrm>
              <a:off x="2529774" y="247470"/>
              <a:ext cx="245011" cy="448565"/>
            </a:xfrm>
            <a:prstGeom prst="rect">
              <a:avLst/>
            </a:prstGeom>
            <a:solidFill>
              <a:srgbClr val="EBEBEB">
                <a:alpha val="49327"/>
              </a:srgbClr>
            </a:solidFill>
            <a:ln w="25400" cap="flat">
              <a:solidFill>
                <a:srgbClr val="92929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2D3F4E"/>
                  </a:solidFill>
                </a:defRPr>
              </a:lvl1pPr>
            </a:lstStyle>
            <a:p>
              <a:r>
                <a:t>S</a:t>
              </a:r>
            </a:p>
          </p:txBody>
        </p:sp>
        <p:sp>
          <p:nvSpPr>
            <p:cNvPr id="261" name="Rn"/>
            <p:cNvSpPr/>
            <p:nvPr/>
          </p:nvSpPr>
          <p:spPr>
            <a:xfrm>
              <a:off x="2768624" y="247470"/>
              <a:ext cx="911598" cy="448565"/>
            </a:xfrm>
            <a:prstGeom prst="rect">
              <a:avLst/>
            </a:prstGeom>
            <a:solidFill>
              <a:srgbClr val="EBEBEB">
                <a:alpha val="49327"/>
              </a:srgbClr>
            </a:solidFill>
            <a:ln w="25400" cap="flat">
              <a:solidFill>
                <a:srgbClr val="92929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2D3F4E"/>
                  </a:solidFill>
                </a:defRPr>
              </a:lvl1pPr>
            </a:lstStyle>
            <a:p>
              <a:r>
                <a:t>Rn</a:t>
              </a:r>
            </a:p>
          </p:txBody>
        </p:sp>
        <p:sp>
          <p:nvSpPr>
            <p:cNvPr id="262" name="Rd"/>
            <p:cNvSpPr/>
            <p:nvPr/>
          </p:nvSpPr>
          <p:spPr>
            <a:xfrm>
              <a:off x="3677686" y="247470"/>
              <a:ext cx="912512" cy="448565"/>
            </a:xfrm>
            <a:prstGeom prst="rect">
              <a:avLst/>
            </a:prstGeom>
            <a:solidFill>
              <a:srgbClr val="EBEBEB">
                <a:alpha val="49327"/>
              </a:srgbClr>
            </a:solidFill>
            <a:ln w="25400" cap="flat">
              <a:solidFill>
                <a:srgbClr val="92929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2D3F4E"/>
                  </a:solidFill>
                </a:defRPr>
              </a:lvl1pPr>
            </a:lstStyle>
            <a:p>
              <a:r>
                <a:t>Rd</a:t>
              </a:r>
            </a:p>
          </p:txBody>
        </p:sp>
        <p:sp>
          <p:nvSpPr>
            <p:cNvPr id="263" name="operand"/>
            <p:cNvSpPr/>
            <p:nvPr/>
          </p:nvSpPr>
          <p:spPr>
            <a:xfrm>
              <a:off x="4589891" y="247470"/>
              <a:ext cx="2751911" cy="448565"/>
            </a:xfrm>
            <a:prstGeom prst="rect">
              <a:avLst/>
            </a:prstGeom>
            <a:solidFill>
              <a:srgbClr val="EBEBEB">
                <a:alpha val="49327"/>
              </a:srgbClr>
            </a:solidFill>
            <a:ln w="25400" cap="flat">
              <a:solidFill>
                <a:srgbClr val="92929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2D3F4E"/>
                  </a:solidFill>
                </a:defRPr>
              </a:lvl1pPr>
            </a:lstStyle>
            <a:p>
              <a:r>
                <a:t>operand</a:t>
              </a:r>
            </a:p>
          </p:txBody>
        </p:sp>
        <p:sp>
          <p:nvSpPr>
            <p:cNvPr id="264" name="4 bits"/>
            <p:cNvSpPr txBox="1"/>
            <p:nvPr/>
          </p:nvSpPr>
          <p:spPr>
            <a:xfrm>
              <a:off x="237151" y="711068"/>
              <a:ext cx="477390" cy="258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4 bits</a:t>
              </a:r>
            </a:p>
          </p:txBody>
        </p:sp>
        <p:sp>
          <p:nvSpPr>
            <p:cNvPr id="265" name="2 bits"/>
            <p:cNvSpPr txBox="1"/>
            <p:nvPr/>
          </p:nvSpPr>
          <p:spPr>
            <a:xfrm>
              <a:off x="923437" y="711068"/>
              <a:ext cx="477389" cy="258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2 bits</a:t>
              </a:r>
            </a:p>
          </p:txBody>
        </p:sp>
        <p:sp>
          <p:nvSpPr>
            <p:cNvPr id="266" name="4 bits"/>
            <p:cNvSpPr txBox="1"/>
            <p:nvPr/>
          </p:nvSpPr>
          <p:spPr>
            <a:xfrm>
              <a:off x="1839591" y="711068"/>
              <a:ext cx="477390" cy="258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4 bits</a:t>
              </a:r>
            </a:p>
          </p:txBody>
        </p:sp>
        <p:sp>
          <p:nvSpPr>
            <p:cNvPr id="267" name="4 bits"/>
            <p:cNvSpPr txBox="1"/>
            <p:nvPr/>
          </p:nvSpPr>
          <p:spPr>
            <a:xfrm>
              <a:off x="2985728" y="711068"/>
              <a:ext cx="477390" cy="258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4 bits</a:t>
              </a:r>
            </a:p>
          </p:txBody>
        </p:sp>
        <p:sp>
          <p:nvSpPr>
            <p:cNvPr id="268" name="4 bits"/>
            <p:cNvSpPr txBox="1"/>
            <p:nvPr/>
          </p:nvSpPr>
          <p:spPr>
            <a:xfrm>
              <a:off x="3898282" y="711068"/>
              <a:ext cx="477389" cy="258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4 bits</a:t>
              </a:r>
            </a:p>
          </p:txBody>
        </p:sp>
        <p:sp>
          <p:nvSpPr>
            <p:cNvPr id="269" name="12 bits"/>
            <p:cNvSpPr txBox="1"/>
            <p:nvPr/>
          </p:nvSpPr>
          <p:spPr>
            <a:xfrm>
              <a:off x="5685312" y="711068"/>
              <a:ext cx="561068" cy="258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12 bits</a:t>
              </a:r>
            </a:p>
          </p:txBody>
        </p:sp>
        <p:sp>
          <p:nvSpPr>
            <p:cNvPr id="270" name="1…"/>
            <p:cNvSpPr txBox="1"/>
            <p:nvPr/>
          </p:nvSpPr>
          <p:spPr>
            <a:xfrm>
              <a:off x="2500324" y="711068"/>
              <a:ext cx="290523" cy="4614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300" b="1">
                  <a:solidFill>
                    <a:srgbClr val="929292"/>
                  </a:solidFill>
                </a:defRPr>
              </a:pPr>
              <a:r>
                <a:t>1</a:t>
              </a:r>
            </a:p>
            <a:p>
              <a:pPr algn="ctr">
                <a:defRPr sz="1300" b="1">
                  <a:solidFill>
                    <a:srgbClr val="929292"/>
                  </a:solidFill>
                </a:defRPr>
              </a:pPr>
              <a:r>
                <a:t>bit</a:t>
              </a:r>
            </a:p>
          </p:txBody>
        </p:sp>
        <p:sp>
          <p:nvSpPr>
            <p:cNvPr id="271" name="1…"/>
            <p:cNvSpPr txBox="1"/>
            <p:nvPr/>
          </p:nvSpPr>
          <p:spPr>
            <a:xfrm>
              <a:off x="1365726" y="711068"/>
              <a:ext cx="290523" cy="4614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300" b="1">
                  <a:solidFill>
                    <a:srgbClr val="929292"/>
                  </a:solidFill>
                </a:defRPr>
              </a:pPr>
              <a:r>
                <a:t>1</a:t>
              </a:r>
            </a:p>
            <a:p>
              <a:pPr algn="ctr">
                <a:defRPr sz="1300" b="1">
                  <a:solidFill>
                    <a:srgbClr val="929292"/>
                  </a:solidFill>
                </a:defRPr>
              </a:pPr>
              <a:r>
                <a:t>bit</a:t>
              </a:r>
            </a:p>
          </p:txBody>
        </p:sp>
        <p:sp>
          <p:nvSpPr>
            <p:cNvPr id="272" name="cond"/>
            <p:cNvSpPr/>
            <p:nvPr/>
          </p:nvSpPr>
          <p:spPr>
            <a:xfrm>
              <a:off x="14856" y="247470"/>
              <a:ext cx="917494" cy="448565"/>
            </a:xfrm>
            <a:prstGeom prst="rect">
              <a:avLst/>
            </a:prstGeom>
            <a:solidFill>
              <a:srgbClr val="EBEBEB">
                <a:alpha val="49327"/>
              </a:srgbClr>
            </a:solidFill>
            <a:ln w="25400" cap="flat">
              <a:solidFill>
                <a:srgbClr val="FF26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2D3F4E"/>
                  </a:solidFill>
                </a:defRPr>
              </a:lvl1pPr>
            </a:lstStyle>
            <a:p>
              <a:r>
                <a:t>cond</a:t>
              </a:r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Screen Shot 2022-03-31 at 1.51.54 PM.png" descr="Screen Shot 2022-03-31 at 1.51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07" y="1232442"/>
            <a:ext cx="5790248" cy="5462948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Condition Field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>
            <a:lvl1pPr>
              <a:buFontTx/>
              <a:buChar char="▪"/>
            </a:lvl1pPr>
          </a:lstStyle>
          <a:p>
            <a:r>
              <a:t>Condition Field</a:t>
            </a:r>
          </a:p>
        </p:txBody>
      </p:sp>
      <p:sp>
        <p:nvSpPr>
          <p:cNvPr id="277" name="Rectangle"/>
          <p:cNvSpPr/>
          <p:nvPr/>
        </p:nvSpPr>
        <p:spPr>
          <a:xfrm>
            <a:off x="2207375" y="6114590"/>
            <a:ext cx="5648911" cy="243841"/>
          </a:xfrm>
          <a:prstGeom prst="rect">
            <a:avLst/>
          </a:prstGeom>
          <a:ln w="254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8" name="Differences Between ARM and RISC-V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Differences Between ARM and RISC-V</a:t>
            </a:r>
          </a:p>
        </p:txBody>
      </p:sp>
      <p:sp>
        <p:nvSpPr>
          <p:cNvPr id="2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80" name="Refer to ‘arm_architecture_reference_manual.pdf’ A3.2.1"/>
          <p:cNvSpPr txBox="1"/>
          <p:nvPr/>
        </p:nvSpPr>
        <p:spPr>
          <a:xfrm>
            <a:off x="4305830" y="869031"/>
            <a:ext cx="5448559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D3F4E"/>
                </a:solidFill>
              </a:defRPr>
            </a:lvl1pPr>
          </a:lstStyle>
          <a:p>
            <a:r>
              <a:t>Refer to ‘arm_architecture_reference_manual.pdf’ A3.2.1</a:t>
            </a:r>
          </a:p>
        </p:txBody>
      </p:sp>
      <p:sp>
        <p:nvSpPr>
          <p:cNvPr id="281" name="Line"/>
          <p:cNvSpPr/>
          <p:nvPr/>
        </p:nvSpPr>
        <p:spPr>
          <a:xfrm flipH="1">
            <a:off x="5360468" y="1225418"/>
            <a:ext cx="163508" cy="327223"/>
          </a:xfrm>
          <a:prstGeom prst="line">
            <a:avLst/>
          </a:prstGeom>
          <a:ln w="25400">
            <a:solidFill>
              <a:srgbClr val="2D3F4E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ondition Code Flag…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t>Condition Code Flag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t>Program Status Registers</a:t>
            </a:r>
          </a:p>
          <a:p>
            <a:pPr marL="901700" lvl="2" indent="-228600">
              <a:lnSpc>
                <a:spcPct val="100000"/>
              </a:lnSpc>
              <a:spcBef>
                <a:spcPts val="900"/>
              </a:spcBef>
              <a:buFontTx/>
              <a:buChar char="▪"/>
              <a:defRPr sz="1600" b="0"/>
            </a:pPr>
            <a:r>
              <a:t>SPSR(Saved Progam Status Register), CPSR(Current Program Status Register)* </a:t>
            </a:r>
          </a:p>
          <a:p>
            <a:pPr marL="685800" lvl="1" indent="-228600">
              <a:buFontTx/>
              <a:buChar char="▪"/>
              <a:defRPr sz="1900" b="0"/>
            </a:pPr>
            <a:r>
              <a:rPr b="1"/>
              <a:t>N</a:t>
            </a:r>
            <a:r>
              <a:t> - set if the result is negative</a:t>
            </a:r>
          </a:p>
          <a:p>
            <a:pPr marL="685800" lvl="1" indent="-228600">
              <a:buFontTx/>
              <a:buChar char="▪"/>
              <a:defRPr sz="1900"/>
            </a:pPr>
            <a:r>
              <a:t>Z - set if the result is </a:t>
            </a:r>
            <a:r>
              <a:rPr u="sng">
                <a:solidFill>
                  <a:srgbClr val="0563C1"/>
                </a:solidFill>
              </a:rPr>
              <a:t>zero</a:t>
            </a:r>
          </a:p>
          <a:p>
            <a:pPr marL="685800" lvl="1" indent="-228600">
              <a:buFontTx/>
              <a:buChar char="▪"/>
              <a:defRPr sz="1900" b="0"/>
            </a:pPr>
            <a:r>
              <a:rPr b="1"/>
              <a:t>C</a:t>
            </a:r>
            <a:r>
              <a:t> - set if carry exists in the results of addition, subtraction, shift (unsigned operation)</a:t>
            </a:r>
          </a:p>
          <a:p>
            <a:pPr marL="685800" lvl="1" indent="-228600">
              <a:buFontTx/>
              <a:buChar char="▪"/>
              <a:defRPr sz="1900" b="0"/>
            </a:pPr>
            <a:r>
              <a:rPr b="1"/>
              <a:t>V</a:t>
            </a:r>
            <a:r>
              <a:t> - set if the result overflows from addition or subtraction (signed operation)</a:t>
            </a:r>
          </a:p>
          <a:p>
            <a:pPr marL="685800" lvl="1" indent="-228600">
              <a:buFontTx/>
              <a:buChar char="▪"/>
              <a:defRPr sz="1900" b="0"/>
            </a:pPr>
            <a:r>
              <a:t>Operation with “S” suffix</a:t>
            </a:r>
          </a:p>
          <a:p>
            <a:pPr marL="1143000" lvl="2" indent="-228600">
              <a:buFontTx/>
              <a:buChar char="▪"/>
              <a:defRPr sz="1900" b="0"/>
            </a:pPr>
            <a:r>
              <a:t>ADDS, SUBS (ADD, SUB doesn’t update flags)**</a:t>
            </a:r>
          </a:p>
        </p:txBody>
      </p:sp>
      <p:sp>
        <p:nvSpPr>
          <p:cNvPr id="284" name="Rectangle"/>
          <p:cNvSpPr/>
          <p:nvPr/>
        </p:nvSpPr>
        <p:spPr>
          <a:xfrm>
            <a:off x="4558161" y="1157990"/>
            <a:ext cx="522979" cy="436671"/>
          </a:xfrm>
          <a:prstGeom prst="rect">
            <a:avLst/>
          </a:prstGeom>
          <a:solidFill>
            <a:srgbClr val="FFFFFF"/>
          </a:solidFill>
          <a:ln w="25400">
            <a:solidFill>
              <a:srgbClr val="2D3F4E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563C1"/>
                </a:solidFill>
              </a:defRPr>
            </a:pPr>
            <a:endParaRPr/>
          </a:p>
        </p:txBody>
      </p:sp>
      <p:sp>
        <p:nvSpPr>
          <p:cNvPr id="285" name="Differences Between ARM and RISC-V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Differences Between ARM and RISC-V</a:t>
            </a: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287" name="Screen Shot 2022-03-31 at 9.53.15 PM.png" descr="Screen Shot 2022-03-31 at 9.53.1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" y="4882603"/>
            <a:ext cx="6815704" cy="1817997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Line"/>
          <p:cNvSpPr/>
          <p:nvPr/>
        </p:nvSpPr>
        <p:spPr>
          <a:xfrm>
            <a:off x="755738" y="6644949"/>
            <a:ext cx="5430120" cy="1"/>
          </a:xfrm>
          <a:prstGeom prst="line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9" name="The 1st value == The 2nd value…"/>
          <p:cNvSpPr txBox="1"/>
          <p:nvPr/>
        </p:nvSpPr>
        <p:spPr>
          <a:xfrm>
            <a:off x="6860817" y="5358322"/>
            <a:ext cx="2292764" cy="664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300"/>
            </a:pPr>
            <a:r>
              <a:t>The 1st value == The 2nd value</a:t>
            </a:r>
          </a:p>
          <a:p>
            <a:pPr>
              <a:defRPr sz="1300"/>
            </a:pPr>
            <a:r>
              <a:t>The 1st value - The 2nd value = </a:t>
            </a:r>
            <a:r>
              <a:rPr b="1" u="sng">
                <a:solidFill>
                  <a:srgbClr val="0563C1"/>
                </a:solidFill>
              </a:rPr>
              <a:t>0</a:t>
            </a:r>
          </a:p>
          <a:p>
            <a:pPr>
              <a:defRPr sz="1300"/>
            </a:pPr>
            <a:r>
              <a:t>==&gt; </a:t>
            </a:r>
            <a:r>
              <a:rPr b="1"/>
              <a:t>Z is set.</a:t>
            </a:r>
            <a:r>
              <a:t> </a:t>
            </a:r>
          </a:p>
        </p:txBody>
      </p:sp>
      <p:pic>
        <p:nvPicPr>
          <p:cNvPr id="290" name="Screen Shot 2022-04-01 at 2.50.25 PM.png" descr="Screen Shot 2022-04-01 at 2.50.25 PM.png"/>
          <p:cNvPicPr>
            <a:picLocks noChangeAspect="1"/>
          </p:cNvPicPr>
          <p:nvPr/>
        </p:nvPicPr>
        <p:blipFill>
          <a:blip r:embed="rId3"/>
          <a:srcRect t="8977" b="8977"/>
          <a:stretch>
            <a:fillRect/>
          </a:stretch>
        </p:blipFill>
        <p:spPr>
          <a:xfrm>
            <a:off x="4384941" y="1225613"/>
            <a:ext cx="5506321" cy="549800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*Refer to A2.5 in manual"/>
          <p:cNvSpPr txBox="1"/>
          <p:nvPr/>
        </p:nvSpPr>
        <p:spPr>
          <a:xfrm>
            <a:off x="8062669" y="1771932"/>
            <a:ext cx="1760461" cy="25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>
                <a:solidFill>
                  <a:srgbClr val="2D3F4E"/>
                </a:solidFill>
              </a:defRPr>
            </a:lvl1pPr>
          </a:lstStyle>
          <a:p>
            <a:r>
              <a:t>*Refer to A2.5 in manual</a:t>
            </a:r>
          </a:p>
        </p:txBody>
      </p:sp>
      <p:sp>
        <p:nvSpPr>
          <p:cNvPr id="292" name="Line"/>
          <p:cNvSpPr/>
          <p:nvPr/>
        </p:nvSpPr>
        <p:spPr>
          <a:xfrm flipV="1">
            <a:off x="3686154" y="1562613"/>
            <a:ext cx="718146" cy="91774"/>
          </a:xfrm>
          <a:prstGeom prst="line">
            <a:avLst/>
          </a:prstGeom>
          <a:ln w="12700">
            <a:solidFill>
              <a:srgbClr val="2D3F4E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3" name="Format"/>
          <p:cNvSpPr txBox="1"/>
          <p:nvPr/>
        </p:nvSpPr>
        <p:spPr>
          <a:xfrm rot="21201824">
            <a:off x="3781598" y="1425951"/>
            <a:ext cx="475653" cy="228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2D3F4E"/>
                </a:solidFill>
              </a:defRPr>
            </a:lvl1pPr>
          </a:lstStyle>
          <a:p>
            <a:r>
              <a:t>Format</a:t>
            </a:r>
          </a:p>
        </p:txBody>
      </p:sp>
      <p:sp>
        <p:nvSpPr>
          <p:cNvPr id="294" name="Condition Code Flags"/>
          <p:cNvSpPr txBox="1"/>
          <p:nvPr/>
        </p:nvSpPr>
        <p:spPr>
          <a:xfrm>
            <a:off x="4228934" y="924255"/>
            <a:ext cx="1206833" cy="228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b="1">
                <a:solidFill>
                  <a:srgbClr val="2D3F4E"/>
                </a:solidFill>
              </a:defRPr>
            </a:lvl1pPr>
          </a:lstStyle>
          <a:p>
            <a:r>
              <a:t>Condition Code Flags</a:t>
            </a:r>
          </a:p>
        </p:txBody>
      </p:sp>
      <p:sp>
        <p:nvSpPr>
          <p:cNvPr id="295" name="**Refer to A4.1.3 in manual"/>
          <p:cNvSpPr txBox="1"/>
          <p:nvPr/>
        </p:nvSpPr>
        <p:spPr>
          <a:xfrm>
            <a:off x="1474592" y="4540914"/>
            <a:ext cx="1968046" cy="25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>
                <a:solidFill>
                  <a:srgbClr val="2D3F4E"/>
                </a:solidFill>
              </a:defRPr>
            </a:lvl1pPr>
          </a:lstStyle>
          <a:p>
            <a:r>
              <a:t>**Refer to A4.1.3 in manual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Execution 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Execution Flow</a:t>
            </a:r>
          </a:p>
        </p:txBody>
      </p:sp>
      <p:sp>
        <p:nvSpPr>
          <p:cNvPr id="2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99" name="Example…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>
            <a:lvl1pPr>
              <a:buFontTx/>
              <a:buChar char="▪"/>
            </a:lvl1pPr>
            <a:lvl2pPr marL="685800" indent="-228600">
              <a:buFontTx/>
              <a:buChar char="▪"/>
              <a:defRPr b="0"/>
            </a:lvl2pPr>
          </a:lstStyle>
          <a:p>
            <a:r>
              <a:t>Example</a:t>
            </a:r>
          </a:p>
          <a:p>
            <a:pPr lvl="1"/>
            <a:r>
              <a:t>Consider following ARM assembly</a:t>
            </a:r>
          </a:p>
        </p:txBody>
      </p:sp>
      <p:pic>
        <p:nvPicPr>
          <p:cNvPr id="300" name="Image" descr="Imag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0574" y="1961960"/>
            <a:ext cx="4412283" cy="2934080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MOV…"/>
          <p:cNvSpPr txBox="1"/>
          <p:nvPr/>
        </p:nvSpPr>
        <p:spPr>
          <a:xfrm>
            <a:off x="5060230" y="1973519"/>
            <a:ext cx="4645680" cy="27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 b="1">
                <a:solidFill>
                  <a:srgbClr val="2D3F4E"/>
                </a:solidFill>
              </a:defRPr>
            </a:pPr>
            <a:r>
              <a:t>MOV</a:t>
            </a:r>
          </a:p>
          <a:p>
            <a:pPr>
              <a:defRPr sz="1400">
                <a:solidFill>
                  <a:srgbClr val="2D3F4E"/>
                </a:solidFill>
              </a:defRPr>
            </a:pPr>
            <a:r>
              <a:t>&gt;&gt; R0 is 2</a:t>
            </a:r>
          </a:p>
          <a:p>
            <a:pPr>
              <a:defRPr sz="1400" b="1">
                <a:solidFill>
                  <a:srgbClr val="2D3F4E"/>
                </a:solidFill>
              </a:defRPr>
            </a:pPr>
            <a:r>
              <a:t>CMP</a:t>
            </a:r>
          </a:p>
          <a:p>
            <a:pPr>
              <a:defRPr sz="1400">
                <a:solidFill>
                  <a:srgbClr val="2D3F4E"/>
                </a:solidFill>
              </a:defRPr>
            </a:pPr>
            <a:r>
              <a:t>&gt;&gt; ‘N’ is set after this instruction because ‘r0 - 3 &lt; 0’ is true.</a:t>
            </a:r>
          </a:p>
          <a:p>
            <a:pPr>
              <a:defRPr sz="1400" b="1">
                <a:solidFill>
                  <a:srgbClr val="2D3F4E"/>
                </a:solidFill>
              </a:defRPr>
            </a:pPr>
            <a:r>
              <a:t>ADD</a:t>
            </a:r>
            <a:r>
              <a:rPr>
                <a:solidFill>
                  <a:srgbClr val="0563C1"/>
                </a:solidFill>
              </a:rPr>
              <a:t>LT</a:t>
            </a:r>
          </a:p>
          <a:p>
            <a:pPr>
              <a:defRPr sz="1400">
                <a:solidFill>
                  <a:srgbClr val="2D3F4E"/>
                </a:solidFill>
              </a:defRPr>
            </a:pPr>
            <a:r>
              <a:t>&gt;&gt; This line is executed because </a:t>
            </a:r>
            <a:r>
              <a:rPr b="1">
                <a:solidFill>
                  <a:srgbClr val="0563C1"/>
                </a:solidFill>
              </a:rPr>
              <a:t>‘cond’ field</a:t>
            </a:r>
            <a:r>
              <a:t> is met; r0 is now 3.</a:t>
            </a:r>
          </a:p>
          <a:p>
            <a:pPr>
              <a:defRPr sz="1400" b="1">
                <a:solidFill>
                  <a:srgbClr val="2D3F4E"/>
                </a:solidFill>
              </a:defRPr>
            </a:pPr>
            <a:r>
              <a:t>CMP</a:t>
            </a:r>
          </a:p>
          <a:p>
            <a:pPr>
              <a:defRPr sz="1400">
                <a:solidFill>
                  <a:srgbClr val="2D3F4E"/>
                </a:solidFill>
              </a:defRPr>
            </a:pPr>
            <a:r>
              <a:t>&gt;&gt; ‘Z’ is set because ‘r0 == 3’ is true</a:t>
            </a:r>
          </a:p>
          <a:p>
            <a:pPr>
              <a:defRPr sz="1400" b="1">
                <a:solidFill>
                  <a:srgbClr val="2D3F4E"/>
                </a:solidFill>
              </a:defRPr>
            </a:pPr>
            <a:r>
              <a:t>ADD</a:t>
            </a:r>
            <a:r>
              <a:rPr>
                <a:solidFill>
                  <a:srgbClr val="0563C1"/>
                </a:solidFill>
              </a:rPr>
              <a:t>LT</a:t>
            </a:r>
          </a:p>
          <a:p>
            <a:pPr>
              <a:defRPr sz="1400">
                <a:solidFill>
                  <a:srgbClr val="2D3F4E"/>
                </a:solidFill>
              </a:defRPr>
            </a:pPr>
            <a:r>
              <a:t>&gt;&gt; This line is not executed because the </a:t>
            </a:r>
            <a:r>
              <a:rPr b="1">
                <a:solidFill>
                  <a:srgbClr val="0563C1"/>
                </a:solidFill>
              </a:rPr>
              <a:t>‘cond’ field</a:t>
            </a:r>
            <a:r>
              <a:t> is not met.</a:t>
            </a:r>
          </a:p>
          <a:p>
            <a:pPr>
              <a:defRPr sz="1400" b="1">
                <a:solidFill>
                  <a:srgbClr val="2D3F4E"/>
                </a:solidFill>
              </a:defRPr>
            </a:pPr>
            <a:r>
              <a:t>B</a:t>
            </a:r>
            <a:r>
              <a:rPr>
                <a:solidFill>
                  <a:srgbClr val="0563C1"/>
                </a:solidFill>
              </a:rPr>
              <a:t>EQ</a:t>
            </a:r>
          </a:p>
          <a:p>
            <a:pPr>
              <a:defRPr sz="1400">
                <a:solidFill>
                  <a:srgbClr val="2D3F4E"/>
                </a:solidFill>
              </a:defRPr>
            </a:pPr>
            <a:r>
              <a:t>&gt;&gt; This line is executed because ‘Z’ is met.</a:t>
            </a:r>
          </a:p>
        </p:txBody>
      </p:sp>
      <p:pic>
        <p:nvPicPr>
          <p:cNvPr id="302" name="Screen Shot 2022-04-01 at 3.11.44 PM.png" descr="Screen Shot 2022-04-01 at 3.11.4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01" y="5330179"/>
            <a:ext cx="6651773" cy="9424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Screen Shot 2022-04-01 at 3.18.26 PM.png" descr="Screen Shot 2022-04-01 at 3.18.2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724" y="366933"/>
            <a:ext cx="2634550" cy="227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Screen Shot 2022-04-01 at 8.18.19 PM.png" descr="Screen Shot 2022-04-01 at 8.18.19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100" y="880274"/>
            <a:ext cx="3014168" cy="227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Screen Shot 2022-04-01 at 8.19.36 PM.png" descr="Screen Shot 2022-04-01 at 8.19.36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099" y="629028"/>
            <a:ext cx="3014169" cy="227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Screen Shot 2022-04-01 at 8.21.36 PM.png" descr="Screen Shot 2022-04-01 at 8.21.36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9100" y="1184488"/>
            <a:ext cx="3014168" cy="227772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Syntex"/>
          <p:cNvSpPr txBox="1"/>
          <p:nvPr/>
        </p:nvSpPr>
        <p:spPr>
          <a:xfrm>
            <a:off x="6536912" y="134245"/>
            <a:ext cx="556715" cy="25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 b="1"/>
            </a:lvl1pPr>
          </a:lstStyle>
          <a:p>
            <a:r>
              <a:t>Syntex</a:t>
            </a:r>
          </a:p>
        </p:txBody>
      </p:sp>
      <p:sp>
        <p:nvSpPr>
          <p:cNvPr id="308" name="Rectangle"/>
          <p:cNvSpPr/>
          <p:nvPr/>
        </p:nvSpPr>
        <p:spPr>
          <a:xfrm>
            <a:off x="6577263" y="359159"/>
            <a:ext cx="3037842" cy="1084447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aphicFrame>
        <p:nvGraphicFramePr>
          <p:cNvPr id="309" name="Table"/>
          <p:cNvGraphicFramePr/>
          <p:nvPr/>
        </p:nvGraphicFramePr>
        <p:xfrm>
          <a:off x="7900312" y="1595871"/>
          <a:ext cx="1729448" cy="890357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32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12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ym typeface="Calibri"/>
                        </a:rPr>
                        <a:t>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ym typeface="Calibri"/>
                        </a:rPr>
                        <a:t>Z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ym typeface="Calibri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ym typeface="Calibri"/>
                        </a:rPr>
                        <a:t>V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234">
                <a:tc>
                  <a:txBody>
                    <a:bodyPr/>
                    <a:lstStyle/>
                    <a:p>
                      <a:pPr algn="l">
                        <a:defRPr sz="18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" name="Table"/>
          <p:cNvGraphicFramePr/>
          <p:nvPr/>
        </p:nvGraphicFramePr>
        <p:xfrm>
          <a:off x="6983207" y="1595871"/>
          <a:ext cx="799724" cy="877037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99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09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ym typeface="Calibri"/>
                        </a:rPr>
                        <a:t>r0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943">
                <a:tc>
                  <a:txBody>
                    <a:bodyPr/>
                    <a:lstStyle/>
                    <a:p>
                      <a:pPr algn="l">
                        <a:defRPr sz="18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Differences Between ARM and RISC-V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Differences Between ARM and RISC-V</a:t>
            </a:r>
          </a:p>
        </p:txBody>
      </p:sp>
      <p:sp>
        <p:nvSpPr>
          <p:cNvPr id="3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314" name="Branch instruction…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t>Branch instruction</a:t>
            </a:r>
          </a:p>
          <a:p>
            <a:pPr marL="685800" lvl="1" indent="-228600">
              <a:buFontTx/>
              <a:buChar char="▪"/>
              <a:defRPr sz="2200"/>
            </a:pPr>
            <a:r>
              <a:t>RISC-V </a:t>
            </a:r>
          </a:p>
          <a:p>
            <a:pPr marL="1143000" lvl="2" indent="-228600">
              <a:buFontTx/>
              <a:buChar char="▪"/>
              <a:defRPr sz="1900" b="0"/>
            </a:pPr>
            <a:r>
              <a:t>Branching condition is tested and executed in one instruction</a:t>
            </a:r>
          </a:p>
          <a:p>
            <a:pPr marL="685800" lvl="1" indent="-228600">
              <a:buFontTx/>
              <a:buChar char="▪"/>
              <a:defRPr sz="2200"/>
            </a:pPr>
            <a:r>
              <a:t>ARM</a:t>
            </a:r>
          </a:p>
          <a:p>
            <a:pPr marL="1143000" lvl="2" indent="-228600">
              <a:buFontTx/>
              <a:buChar char="▪"/>
              <a:defRPr sz="2000" b="0"/>
            </a:pPr>
            <a:r>
              <a:t>Branching condition is embedded in condition(cond) field</a:t>
            </a:r>
          </a:p>
          <a:p>
            <a:pPr marL="1143000" lvl="2" indent="-228600">
              <a:buFontTx/>
              <a:buChar char="▪"/>
              <a:defRPr sz="2000" b="0"/>
            </a:pPr>
            <a:r>
              <a:t>Branch is executed </a:t>
            </a:r>
            <a:r>
              <a:rPr b="1" u="sng"/>
              <a:t>only if “cond” condition is met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Instruction Set Manual of ARM and RISC-V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Instruction Set Manual of ARM and RISC-V</a:t>
            </a:r>
          </a:p>
        </p:txBody>
      </p:sp>
      <p:sp>
        <p:nvSpPr>
          <p:cNvPr id="3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318" name="ARM…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t>ARM</a:t>
            </a:r>
          </a:p>
          <a:p>
            <a:pPr marL="685800" lvl="1" indent="-228600">
              <a:buFontTx/>
              <a:buChar char="▪"/>
              <a:defRPr sz="20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https://iitd-plos.github.io/col718/ref/arm-instructionset.pdf</a:t>
            </a:r>
          </a:p>
          <a:p>
            <a:pPr marL="685800" lvl="1" indent="-228600">
              <a:buFontTx/>
              <a:buChar char="▪"/>
              <a:defRPr sz="1900" b="0"/>
            </a:pPr>
            <a:endParaRPr u="sng">
              <a:solidFill>
                <a:srgbClr val="0563C1"/>
              </a:solidFill>
              <a:uFill>
                <a:solidFill>
                  <a:srgbClr val="0563C1"/>
                </a:solidFill>
              </a:uFill>
              <a:hlinkClick r:id="rId2"/>
            </a:endParaRPr>
          </a:p>
          <a:p>
            <a:pPr>
              <a:buFontTx/>
              <a:buChar char="▪"/>
            </a:pPr>
            <a:r>
              <a:t>RISC-V</a:t>
            </a:r>
          </a:p>
          <a:p>
            <a:pPr marL="685800" lvl="1" indent="-228600">
              <a:buFontTx/>
              <a:buChar char="▪"/>
              <a:defRPr sz="20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https://riscv.org/wp-content/uploads/2019/06/riscv-spec.pdf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제목 2"/>
          <p:cNvSpPr txBox="1">
            <a:spLocks noGrp="1"/>
          </p:cNvSpPr>
          <p:nvPr>
            <p:ph type="title"/>
          </p:nvPr>
        </p:nvSpPr>
        <p:spPr>
          <a:xfrm>
            <a:off x="990600" y="2667000"/>
            <a:ext cx="8077200" cy="928688"/>
          </a:xfrm>
          <a:prstGeom prst="rect">
            <a:avLst/>
          </a:prstGeom>
        </p:spPr>
        <p:txBody>
          <a:bodyPr/>
          <a:lstStyle/>
          <a:p>
            <a:r>
              <a:t>Announcement</a:t>
            </a:r>
          </a:p>
        </p:txBody>
      </p:sp>
      <p:sp>
        <p:nvSpPr>
          <p:cNvPr id="321" name="직사각형 3"/>
          <p:cNvSpPr/>
          <p:nvPr/>
        </p:nvSpPr>
        <p:spPr>
          <a:xfrm>
            <a:off x="576061" y="5912973"/>
            <a:ext cx="1667924" cy="483863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제목 5"/>
          <p:cNvSpPr txBox="1">
            <a:spLocks noGrp="1"/>
          </p:cNvSpPr>
          <p:nvPr>
            <p:ph type="title"/>
          </p:nvPr>
        </p:nvSpPr>
        <p:spPr>
          <a:xfrm>
            <a:off x="471487" y="285753"/>
            <a:ext cx="8543926" cy="56565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About Assignment #1</a:t>
            </a:r>
          </a:p>
        </p:txBody>
      </p:sp>
      <p:sp>
        <p:nvSpPr>
          <p:cNvPr id="32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660597" y="6648450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rPr/>
              <a:t>19</a:t>
            </a:fld>
            <a:endParaRPr/>
          </a:p>
        </p:txBody>
      </p:sp>
      <p:sp>
        <p:nvSpPr>
          <p:cNvPr id="325" name="내용 개체 틀 2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rPr dirty="0"/>
              <a:t>Report: 5 points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dirty="0"/>
              <a:t>Analyzing instruction at 000~024 address in the instruction file (</a:t>
            </a:r>
            <a:r>
              <a:rPr dirty="0" err="1"/>
              <a:t>inst_data.mif</a:t>
            </a:r>
            <a:r>
              <a:rPr dirty="0"/>
              <a:t>)</a:t>
            </a:r>
          </a:p>
          <a:p>
            <a:pPr>
              <a:buFontTx/>
              <a:buChar char="▪"/>
            </a:pPr>
            <a:r>
              <a:rPr dirty="0"/>
              <a:t>Report should include the following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lang="en-US" dirty="0"/>
              <a:t>S</a:t>
            </a:r>
            <a:r>
              <a:rPr dirty="0"/>
              <a:t>tudent </a:t>
            </a:r>
            <a:r>
              <a:rPr lang="en-US" dirty="0"/>
              <a:t>number and</a:t>
            </a:r>
            <a:r>
              <a:rPr dirty="0"/>
              <a:t> name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dirty="0"/>
              <a:t>For each instruction,</a:t>
            </a:r>
          </a:p>
          <a:p>
            <a:pPr marL="1143000" lvl="2" indent="-228600">
              <a:spcBef>
                <a:spcPts val="500"/>
              </a:spcBef>
              <a:buFontTx/>
              <a:buChar char="▪"/>
              <a:defRPr sz="1800" b="0"/>
            </a:pPr>
            <a:r>
              <a:rPr dirty="0"/>
              <a:t>Change the instruction from HEX to Binary (Score: 1)</a:t>
            </a:r>
          </a:p>
          <a:p>
            <a:pPr marL="1143000" lvl="2" indent="-228600">
              <a:spcBef>
                <a:spcPts val="500"/>
              </a:spcBef>
              <a:buFontTx/>
              <a:buChar char="▪"/>
              <a:defRPr sz="1800" b="0"/>
            </a:pPr>
            <a:r>
              <a:rPr dirty="0"/>
              <a:t>Translate the binary instructions to assembly codes by referring to the ARM reference manual and explain the meaning of each instruction (Score: 2)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dirty="0"/>
              <a:t>Explain the actual execution flow of the instructions (Score: 1)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dirty="0"/>
              <a:t>Specify where the execution ends (if not, specify the range repeated in detail) (Score: 1)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731228" y="6648450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80" name="내용 개체 틀 2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t>To understand hardware instructions and assembly language</a:t>
            </a:r>
          </a:p>
          <a:p>
            <a:pPr marL="0" indent="0">
              <a:buSzTx/>
              <a:buFontTx/>
              <a:buNone/>
            </a:pPr>
            <a:endParaRPr/>
          </a:p>
          <a:p>
            <a:pPr>
              <a:buFontTx/>
              <a:buChar char="▪"/>
            </a:pPr>
            <a:r>
              <a:t>To understand ARM instructions through the ARM reference manual</a:t>
            </a:r>
          </a:p>
          <a:p>
            <a:pPr marL="0" indent="0">
              <a:buSzTx/>
              <a:buFontTx/>
              <a:buNone/>
            </a:pPr>
            <a:endParaRPr/>
          </a:p>
          <a:p>
            <a:pPr>
              <a:buFontTx/>
              <a:buChar char="▪"/>
            </a:pPr>
            <a:r>
              <a:t>To understand how instructions are executed at the system and hardware level</a:t>
            </a:r>
          </a:p>
        </p:txBody>
      </p:sp>
      <p:sp>
        <p:nvSpPr>
          <p:cNvPr id="81" name="제목 5"/>
          <p:cNvSpPr txBox="1"/>
          <p:nvPr/>
        </p:nvSpPr>
        <p:spPr>
          <a:xfrm>
            <a:off x="471487" y="285753"/>
            <a:ext cx="8543926" cy="565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 lnSpcReduction="10000"/>
          </a:bodyPr>
          <a:lstStyle>
            <a:lvl1pPr>
              <a:lnSpc>
                <a:spcPct val="90000"/>
              </a:lnSpc>
              <a:defRPr sz="3600" b="1">
                <a:solidFill>
                  <a:srgbClr val="FF5B5B"/>
                </a:solidFill>
              </a:defRPr>
            </a:lvl1pPr>
          </a:lstStyle>
          <a:p>
            <a:r>
              <a:t>Purpose of Assignment #1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제목 5"/>
          <p:cNvSpPr txBox="1">
            <a:spLocks noGrp="1"/>
          </p:cNvSpPr>
          <p:nvPr>
            <p:ph type="title"/>
          </p:nvPr>
        </p:nvSpPr>
        <p:spPr>
          <a:xfrm>
            <a:off x="471487" y="285753"/>
            <a:ext cx="8543926" cy="56565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About Assignment #1</a:t>
            </a:r>
          </a:p>
        </p:txBody>
      </p:sp>
      <p:sp>
        <p:nvSpPr>
          <p:cNvPr id="32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660597" y="6648450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rPr/>
              <a:t>20</a:t>
            </a:fld>
            <a:endParaRPr/>
          </a:p>
        </p:txBody>
      </p:sp>
      <p:sp>
        <p:nvSpPr>
          <p:cNvPr id="325" name="내용 개체 틀 2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rPr lang="en-US" dirty="0"/>
              <a:t>Write your answers by editing blue colored part.</a:t>
            </a:r>
          </a:p>
          <a:p>
            <a:pPr>
              <a:buFontTx/>
              <a:buChar char="▪"/>
            </a:pP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CFA573-6923-EFB1-758B-28BFEB9D7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74" y="1557130"/>
            <a:ext cx="5673652" cy="27489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9C37D9-32FE-9829-54B6-3C34986CF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66" y="4469472"/>
            <a:ext cx="5210959" cy="123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0218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제목 5"/>
          <p:cNvSpPr txBox="1">
            <a:spLocks noGrp="1"/>
          </p:cNvSpPr>
          <p:nvPr>
            <p:ph type="title"/>
          </p:nvPr>
        </p:nvSpPr>
        <p:spPr>
          <a:xfrm>
            <a:off x="471487" y="285753"/>
            <a:ext cx="8543926" cy="56565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Submission</a:t>
            </a:r>
          </a:p>
        </p:txBody>
      </p:sp>
      <p:sp>
        <p:nvSpPr>
          <p:cNvPr id="32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660597" y="6648450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rPr/>
              <a:t>21</a:t>
            </a:fld>
            <a:endParaRPr/>
          </a:p>
        </p:txBody>
      </p:sp>
      <p:sp>
        <p:nvSpPr>
          <p:cNvPr id="329" name="내용 개체 틀 2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rPr dirty="0"/>
              <a:t>Due date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lang="en-US" dirty="0"/>
              <a:t>October 28 </a:t>
            </a:r>
            <a:r>
              <a:rPr dirty="0"/>
              <a:t>(</a:t>
            </a:r>
            <a:r>
              <a:rPr lang="en-US" dirty="0"/>
              <a:t>Fri</a:t>
            </a:r>
            <a:r>
              <a:rPr dirty="0"/>
              <a:t>) 11:59 P.M.</a:t>
            </a:r>
          </a:p>
          <a:p>
            <a:pPr>
              <a:buFontTx/>
              <a:buChar char="▪"/>
            </a:pPr>
            <a:r>
              <a:rPr dirty="0"/>
              <a:t>How to submit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dirty="0"/>
              <a:t>Through KULMS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dirty="0"/>
              <a:t>Report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dirty="0"/>
              <a:t>Submission format</a:t>
            </a:r>
          </a:p>
          <a:p>
            <a:pPr marL="1143000" lvl="2" indent="-228600">
              <a:buFontTx/>
              <a:buChar char="▪"/>
              <a:defRPr sz="2000" b="0"/>
            </a:pPr>
            <a:r>
              <a:rPr dirty="0"/>
              <a:t>Compress the file as ‘</a:t>
            </a:r>
            <a:r>
              <a:rPr lang="en-US" dirty="0"/>
              <a:t>CA</a:t>
            </a:r>
            <a:r>
              <a:rPr dirty="0"/>
              <a:t>1_</a:t>
            </a:r>
            <a:r>
              <a:rPr lang="en-US" dirty="0"/>
              <a:t>STUDENTNUMBER_NAME.pdf</a:t>
            </a:r>
            <a:r>
              <a:rPr dirty="0"/>
              <a:t>’ </a:t>
            </a:r>
            <a:endParaRPr lang="en-US" dirty="0"/>
          </a:p>
          <a:p>
            <a:pPr marL="1143000" lvl="2" indent="-228600">
              <a:buFontTx/>
              <a:buChar char="▪"/>
              <a:defRPr sz="2000" b="0"/>
            </a:pPr>
            <a:r>
              <a:rPr lang="en-US" dirty="0"/>
              <a:t>(Export to PDF file from .docx)</a:t>
            </a:r>
          </a:p>
          <a:p>
            <a:pPr marL="1143000" lvl="2" indent="-228600">
              <a:buFontTx/>
              <a:buChar char="▪"/>
              <a:defRPr sz="2000" b="0"/>
            </a:pP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44C41B-19CD-7F32-6116-1D435602C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4354500"/>
            <a:ext cx="5515481" cy="208459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8712F13-B6E5-DC59-2AB5-8878D71C381B}"/>
              </a:ext>
            </a:extLst>
          </p:cNvPr>
          <p:cNvSpPr/>
          <p:nvPr/>
        </p:nvSpPr>
        <p:spPr>
          <a:xfrm>
            <a:off x="3878580" y="5654040"/>
            <a:ext cx="647700" cy="723900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제목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Q&amp;A</a:t>
            </a:r>
          </a:p>
        </p:txBody>
      </p:sp>
      <p:sp>
        <p:nvSpPr>
          <p:cNvPr id="33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660597" y="6648450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334" name="내용 개체 틀 2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rPr dirty="0"/>
              <a:t>If you have any questions about Assignment #1, feel free to email TA (</a:t>
            </a:r>
            <a:r>
              <a:rPr lang="en-US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eunjin_lee@korea.ac.kr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"/>
          <p:cNvSpPr/>
          <p:nvPr/>
        </p:nvSpPr>
        <p:spPr>
          <a:xfrm>
            <a:off x="1060322" y="1848663"/>
            <a:ext cx="8518526" cy="1059034"/>
          </a:xfrm>
          <a:prstGeom prst="rect">
            <a:avLst/>
          </a:prstGeom>
          <a:ln w="25400">
            <a:solidFill>
              <a:srgbClr val="0563C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4" name="ARM instruction analysis report…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t>ARM instruction analysis report</a:t>
            </a:r>
          </a:p>
          <a:p>
            <a:pPr marL="685800" lvl="1" indent="-228600">
              <a:buFontTx/>
              <a:buChar char="▪"/>
              <a:defRPr sz="2000"/>
            </a:pPr>
            <a:r>
              <a:t>Analyze instruction of address 000~024 in instruction file(inst_data.mif)</a:t>
            </a:r>
          </a:p>
          <a:p>
            <a:pPr marL="1042068" lvl="2" indent="-267368">
              <a:buFontTx/>
              <a:buAutoNum type="arabicPeriod"/>
              <a:defRPr sz="2000" b="0"/>
            </a:pPr>
            <a:r>
              <a:t>Change hex instructions to binary format and translate the binary instructions to assembly codes by referring to the ARM reference manual</a:t>
            </a:r>
          </a:p>
          <a:p>
            <a:pPr marL="1042068" lvl="2" indent="-267368">
              <a:buFontTx/>
              <a:buAutoNum type="arabicPeriod"/>
              <a:defRPr sz="2000" b="0"/>
            </a:pPr>
            <a:r>
              <a:t>Explain the meaning of each instruction</a:t>
            </a:r>
          </a:p>
          <a:p>
            <a:pPr marL="1042068" lvl="2" indent="-267368">
              <a:buFontTx/>
              <a:buAutoNum type="arabicPeriod"/>
              <a:defRPr sz="2000" b="0"/>
            </a:pPr>
            <a:r>
              <a:t>Explain the actual execution flow of the instructions</a:t>
            </a:r>
          </a:p>
          <a:p>
            <a:pPr marL="1042068" lvl="2" indent="-267368">
              <a:buFontTx/>
              <a:buAutoNum type="arabicPeriod"/>
              <a:defRPr sz="2000" b="0"/>
            </a:pPr>
            <a:r>
              <a:t>Explain where the execution ends (if it doesn’t end, explain the range of repetition in detail) </a:t>
            </a:r>
          </a:p>
        </p:txBody>
      </p:sp>
      <p:sp>
        <p:nvSpPr>
          <p:cNvPr id="85" name="Rectangle"/>
          <p:cNvSpPr/>
          <p:nvPr/>
        </p:nvSpPr>
        <p:spPr>
          <a:xfrm>
            <a:off x="1060322" y="2956513"/>
            <a:ext cx="8518526" cy="1059033"/>
          </a:xfrm>
          <a:prstGeom prst="rect">
            <a:avLst/>
          </a:prstGeom>
          <a:ln w="25400">
            <a:solidFill>
              <a:srgbClr val="FF5B5B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6" name="About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About report</a:t>
            </a:r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731228" y="6648450"/>
            <a:ext cx="174772" cy="2438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88" name="Rectangle"/>
          <p:cNvSpPr/>
          <p:nvPr/>
        </p:nvSpPr>
        <p:spPr>
          <a:xfrm>
            <a:off x="3349995" y="4291000"/>
            <a:ext cx="1628897" cy="1943643"/>
          </a:xfrm>
          <a:prstGeom prst="rect">
            <a:avLst/>
          </a:prstGeom>
          <a:ln w="25400">
            <a:solidFill>
              <a:srgbClr val="0563C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9" name="Instruction of addr. 000…"/>
          <p:cNvSpPr txBox="1"/>
          <p:nvPr/>
        </p:nvSpPr>
        <p:spPr>
          <a:xfrm>
            <a:off x="3430728" y="4325566"/>
            <a:ext cx="1467432" cy="725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defRPr sz="1000"/>
            </a:pPr>
            <a:r>
              <a:t>Instruction of addr. </a:t>
            </a:r>
            <a:r>
              <a:rPr b="1"/>
              <a:t>000</a:t>
            </a:r>
          </a:p>
          <a:p>
            <a:pPr marL="240631" indent="-240631">
              <a:buSzPct val="100000"/>
              <a:buAutoNum type="arabicPeriod"/>
              <a:defRPr sz="1000"/>
            </a:pPr>
            <a:r>
              <a:t>Binary format result</a:t>
            </a:r>
          </a:p>
          <a:p>
            <a:pPr marL="240631" indent="-240631">
              <a:buSzPct val="100000"/>
              <a:buAutoNum type="arabicPeriod"/>
              <a:defRPr sz="1000"/>
            </a:pPr>
            <a:r>
              <a:t>Which instruction it is</a:t>
            </a:r>
          </a:p>
          <a:p>
            <a:pPr marL="240631" indent="-240631">
              <a:buSzPct val="100000"/>
              <a:buAutoNum type="arabicPeriod"/>
              <a:defRPr sz="1000"/>
            </a:pPr>
            <a:r>
              <a:t>Meaning</a:t>
            </a:r>
          </a:p>
        </p:txBody>
      </p:sp>
      <p:sp>
        <p:nvSpPr>
          <p:cNvPr id="90" name="Instruction of addr. 024…"/>
          <p:cNvSpPr txBox="1"/>
          <p:nvPr/>
        </p:nvSpPr>
        <p:spPr>
          <a:xfrm>
            <a:off x="3430728" y="5474605"/>
            <a:ext cx="1467432" cy="72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defRPr sz="1000"/>
            </a:pPr>
            <a:r>
              <a:t>Instruction of addr. </a:t>
            </a:r>
            <a:r>
              <a:rPr b="1"/>
              <a:t>024</a:t>
            </a:r>
          </a:p>
          <a:p>
            <a:pPr marL="240631" indent="-240631">
              <a:buSzPct val="100000"/>
              <a:buAutoNum type="arabicPeriod"/>
              <a:defRPr sz="1000"/>
            </a:pPr>
            <a:r>
              <a:t>Binary format result</a:t>
            </a:r>
          </a:p>
          <a:p>
            <a:pPr marL="240631" indent="-240631">
              <a:buSzPct val="100000"/>
              <a:buAutoNum type="arabicPeriod"/>
              <a:defRPr sz="1000"/>
            </a:pPr>
            <a:r>
              <a:t>Which instruction it is</a:t>
            </a:r>
          </a:p>
          <a:p>
            <a:pPr marL="240631" indent="-240631">
              <a:buSzPct val="100000"/>
              <a:buAutoNum type="arabicPeriod"/>
              <a:defRPr sz="1000"/>
            </a:pPr>
            <a:r>
              <a:t>Meaning</a:t>
            </a:r>
          </a:p>
        </p:txBody>
      </p:sp>
      <p:sp>
        <p:nvSpPr>
          <p:cNvPr id="91" name=". . ."/>
          <p:cNvSpPr txBox="1"/>
          <p:nvPr/>
        </p:nvSpPr>
        <p:spPr>
          <a:xfrm rot="5312302">
            <a:off x="4037339" y="5092651"/>
            <a:ext cx="377707" cy="336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. . .</a:t>
            </a:r>
          </a:p>
        </p:txBody>
      </p:sp>
      <p:sp>
        <p:nvSpPr>
          <p:cNvPr id="92" name="Rectangle"/>
          <p:cNvSpPr/>
          <p:nvPr/>
        </p:nvSpPr>
        <p:spPr>
          <a:xfrm>
            <a:off x="5189364" y="4291000"/>
            <a:ext cx="1628898" cy="1943643"/>
          </a:xfrm>
          <a:prstGeom prst="rect">
            <a:avLst/>
          </a:prstGeom>
          <a:ln w="25400">
            <a:solidFill>
              <a:srgbClr val="FF5B5B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3" name="Actual Execution Sequence"/>
          <p:cNvSpPr txBox="1"/>
          <p:nvPr/>
        </p:nvSpPr>
        <p:spPr>
          <a:xfrm>
            <a:off x="5270540" y="4343789"/>
            <a:ext cx="1507200" cy="898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000"/>
            </a:lvl1pPr>
          </a:lstStyle>
          <a:p>
            <a:r>
              <a:t>Actual Execution Sequence</a:t>
            </a:r>
          </a:p>
        </p:txBody>
      </p:sp>
      <p:sp>
        <p:nvSpPr>
          <p:cNvPr id="94" name="Group"/>
          <p:cNvSpPr txBox="1"/>
          <p:nvPr/>
        </p:nvSpPr>
        <p:spPr>
          <a:xfrm>
            <a:off x="5286845" y="5163244"/>
            <a:ext cx="1459655" cy="389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defRPr sz="1000"/>
            </a:pPr>
            <a:r>
              <a:t>Where the execution ends</a:t>
            </a:r>
          </a:p>
          <a:p>
            <a:pPr>
              <a:defRPr sz="1000"/>
            </a:pPr>
            <a:r>
              <a:t>(Or repetition range)</a:t>
            </a:r>
          </a:p>
        </p:txBody>
      </p:sp>
      <p:sp>
        <p:nvSpPr>
          <p:cNvPr id="95" name="For the whole execution"/>
          <p:cNvSpPr txBox="1"/>
          <p:nvPr/>
        </p:nvSpPr>
        <p:spPr>
          <a:xfrm>
            <a:off x="5266885" y="6280219"/>
            <a:ext cx="1473856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797979"/>
                </a:solidFill>
              </a:defRPr>
            </a:lvl1pPr>
          </a:lstStyle>
          <a:p>
            <a:r>
              <a:t>For the whole execution</a:t>
            </a:r>
          </a:p>
        </p:txBody>
      </p:sp>
      <p:sp>
        <p:nvSpPr>
          <p:cNvPr id="96" name="For each instruction"/>
          <p:cNvSpPr txBox="1"/>
          <p:nvPr/>
        </p:nvSpPr>
        <p:spPr>
          <a:xfrm>
            <a:off x="3547809" y="6280219"/>
            <a:ext cx="1233269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797979"/>
                </a:solidFill>
              </a:defRPr>
            </a:lvl1pPr>
          </a:lstStyle>
          <a:p>
            <a:r>
              <a:t>For each instruction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제목 5"/>
          <p:cNvSpPr txBox="1">
            <a:spLocks noGrp="1"/>
          </p:cNvSpPr>
          <p:nvPr>
            <p:ph type="title"/>
          </p:nvPr>
        </p:nvSpPr>
        <p:spPr>
          <a:xfrm>
            <a:off x="471487" y="285753"/>
            <a:ext cx="8543926" cy="56565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inst_data.mif</a:t>
            </a:r>
          </a:p>
        </p:txBody>
      </p:sp>
      <p:sp>
        <p:nvSpPr>
          <p:cNvPr id="9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731228" y="6648450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00" name="그림 16" descr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121979"/>
            <a:ext cx="2676525" cy="5314951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직사각형 17"/>
          <p:cNvSpPr/>
          <p:nvPr/>
        </p:nvSpPr>
        <p:spPr>
          <a:xfrm>
            <a:off x="4343400" y="1098329"/>
            <a:ext cx="762000" cy="173421"/>
          </a:xfrm>
          <a:prstGeom prst="rect">
            <a:avLst/>
          </a:prstGeom>
          <a:ln w="25400">
            <a:solidFill>
              <a:srgbClr val="FF26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102" name="TextBox 19"/>
          <p:cNvSpPr txBox="1"/>
          <p:nvPr/>
        </p:nvSpPr>
        <p:spPr>
          <a:xfrm>
            <a:off x="2293620" y="1459127"/>
            <a:ext cx="1508761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2D3F4E"/>
                </a:solidFill>
              </a:defRPr>
            </a:pPr>
            <a:r>
              <a:t>address</a:t>
            </a:r>
          </a:p>
          <a:p>
            <a:pPr algn="ctr">
              <a:defRPr b="1">
                <a:solidFill>
                  <a:srgbClr val="2D3F4E"/>
                </a:solidFill>
              </a:defRPr>
            </a:pPr>
            <a:r>
              <a:t>(HEX)</a:t>
            </a:r>
          </a:p>
        </p:txBody>
      </p:sp>
      <p:sp>
        <p:nvSpPr>
          <p:cNvPr id="103" name="TextBox 20"/>
          <p:cNvSpPr txBox="1"/>
          <p:nvPr/>
        </p:nvSpPr>
        <p:spPr>
          <a:xfrm>
            <a:off x="6652807" y="2014815"/>
            <a:ext cx="1508761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2D3F4E"/>
                </a:solidFill>
              </a:defRPr>
            </a:pPr>
            <a:r>
              <a:t>instruction</a:t>
            </a:r>
          </a:p>
          <a:p>
            <a:pPr algn="ctr">
              <a:defRPr b="1">
                <a:solidFill>
                  <a:srgbClr val="2D3F4E"/>
                </a:solidFill>
              </a:defRPr>
            </a:pPr>
            <a:r>
              <a:t>(HEX)</a:t>
            </a:r>
          </a:p>
        </p:txBody>
      </p:sp>
      <p:grpSp>
        <p:nvGrpSpPr>
          <p:cNvPr id="106" name="직사각형 21"/>
          <p:cNvGrpSpPr/>
          <p:nvPr/>
        </p:nvGrpSpPr>
        <p:grpSpPr>
          <a:xfrm>
            <a:off x="6281735" y="1459127"/>
            <a:ext cx="2250906" cy="411797"/>
            <a:chOff x="0" y="0"/>
            <a:chExt cx="2250905" cy="411795"/>
          </a:xfrm>
        </p:grpSpPr>
        <p:sp>
          <p:nvSpPr>
            <p:cNvPr id="104" name="Rectangle"/>
            <p:cNvSpPr/>
            <p:nvPr/>
          </p:nvSpPr>
          <p:spPr>
            <a:xfrm>
              <a:off x="0" y="0"/>
              <a:ext cx="2250906" cy="411796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05" name="EA000006"/>
            <p:cNvSpPr/>
            <p:nvPr/>
          </p:nvSpPr>
          <p:spPr>
            <a:xfrm>
              <a:off x="58419" y="231298"/>
              <a:ext cx="213406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 b="1">
                  <a:solidFill>
                    <a:srgbClr val="2D3F4E"/>
                  </a:solidFill>
                </a:defRPr>
              </a:lvl1pPr>
            </a:lstStyle>
            <a:p>
              <a:r>
                <a:t>EA000006</a:t>
              </a:r>
            </a:p>
          </p:txBody>
        </p:sp>
      </p:grpSp>
      <p:sp>
        <p:nvSpPr>
          <p:cNvPr id="110" name="직선 연결선 22"/>
          <p:cNvSpPr/>
          <p:nvPr/>
        </p:nvSpPr>
        <p:spPr>
          <a:xfrm>
            <a:off x="5118100" y="1256632"/>
            <a:ext cx="1150936" cy="209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08" name="Square"/>
          <p:cNvSpPr/>
          <p:nvPr/>
        </p:nvSpPr>
        <p:spPr>
          <a:xfrm>
            <a:off x="138114" y="1030025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9" name="Rectangle"/>
          <p:cNvSpPr/>
          <p:nvPr/>
        </p:nvSpPr>
        <p:spPr>
          <a:xfrm>
            <a:off x="3643936" y="1054397"/>
            <a:ext cx="396262" cy="5426350"/>
          </a:xfrm>
          <a:prstGeom prst="rect">
            <a:avLst/>
          </a:prstGeom>
          <a:ln w="254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제목 5"/>
          <p:cNvSpPr txBox="1">
            <a:spLocks noGrp="1"/>
          </p:cNvSpPr>
          <p:nvPr>
            <p:ph type="title"/>
          </p:nvPr>
        </p:nvSpPr>
        <p:spPr>
          <a:xfrm>
            <a:off x="471487" y="285753"/>
            <a:ext cx="8543926" cy="56565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arm_architecture_reference_manual.pdf</a:t>
            </a:r>
          </a:p>
        </p:txBody>
      </p:sp>
      <p:sp>
        <p:nvSpPr>
          <p:cNvPr id="11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731228" y="6648450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14" name="그림 15" descr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496" y="2631808"/>
            <a:ext cx="3498108" cy="1882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Screen Shot 2022-03-31 at 7.23.01 PM.png" descr="Screen Shot 2022-03-31 at 7.23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76" y="893423"/>
            <a:ext cx="5896221" cy="58587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제목 5"/>
          <p:cNvSpPr txBox="1">
            <a:spLocks noGrp="1"/>
          </p:cNvSpPr>
          <p:nvPr>
            <p:ph type="title"/>
          </p:nvPr>
        </p:nvSpPr>
        <p:spPr>
          <a:xfrm>
            <a:off x="471487" y="285753"/>
            <a:ext cx="8543926" cy="56565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Example</a:t>
            </a:r>
          </a:p>
        </p:txBody>
      </p:sp>
      <p:sp>
        <p:nvSpPr>
          <p:cNvPr id="11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731228" y="6648450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rPr/>
              <a:t>6</a:t>
            </a:fld>
            <a:endParaRPr/>
          </a:p>
        </p:txBody>
      </p:sp>
      <p:pic>
        <p:nvPicPr>
          <p:cNvPr id="119" name="그림 10" descr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61" y="5378718"/>
            <a:ext cx="6953946" cy="1106785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텍스트 개체 틀 2"/>
          <p:cNvSpPr txBox="1"/>
          <p:nvPr/>
        </p:nvSpPr>
        <p:spPr>
          <a:xfrm>
            <a:off x="344504" y="1001263"/>
            <a:ext cx="8404861" cy="3827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03200" indent="-203200">
              <a:spcBef>
                <a:spcPts val="1000"/>
              </a:spcBef>
              <a:buSzPct val="100000"/>
              <a:buChar char="▪"/>
              <a:defRPr sz="2400" b="1">
                <a:solidFill>
                  <a:srgbClr val="2D3F4E"/>
                </a:solidFill>
              </a:defRPr>
            </a:pPr>
            <a:r>
              <a:rPr dirty="0"/>
              <a:t>EA000006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SzPct val="100000"/>
              <a:buChar char="➢"/>
              <a:defRPr sz="2000" b="1">
                <a:solidFill>
                  <a:srgbClr val="2D3F4E"/>
                </a:solidFill>
              </a:defRPr>
            </a:pPr>
            <a:r>
              <a:rPr dirty="0"/>
              <a:t>Change instructions to binary format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r>
              <a:rPr dirty="0"/>
              <a:t>1110 </a:t>
            </a:r>
            <a:r>
              <a:rPr b="1" u="sng" dirty="0"/>
              <a:t>101</a:t>
            </a:r>
            <a:r>
              <a:rPr dirty="0"/>
              <a:t>0 0000 0000 0000 0000 0000 0110</a:t>
            </a:r>
            <a:r>
              <a:rPr baseline="-25000" dirty="0"/>
              <a:t> (2)</a:t>
            </a:r>
            <a:endParaRPr sz="1600" dirty="0"/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SzPct val="100000"/>
              <a:buChar char="➢"/>
              <a:defRPr sz="2000" b="1">
                <a:solidFill>
                  <a:srgbClr val="2D3F4E"/>
                </a:solidFill>
              </a:defRPr>
            </a:pPr>
            <a:r>
              <a:rPr dirty="0"/>
              <a:t>Translate the binary instructions to assembly codes by referring to the reference file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r>
              <a:rPr b="1" dirty="0"/>
              <a:t>B #</a:t>
            </a:r>
            <a:r>
              <a:rPr lang="en-US" b="1" dirty="0">
                <a:solidFill>
                  <a:srgbClr val="0563C1"/>
                </a:solidFill>
              </a:rPr>
              <a:t>8</a:t>
            </a:r>
            <a:r>
              <a:rPr dirty="0"/>
              <a:t>;</a:t>
            </a:r>
            <a:endParaRPr sz="1600" dirty="0"/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SzPct val="100000"/>
              <a:buChar char="➢"/>
              <a:defRPr sz="2000" b="1">
                <a:solidFill>
                  <a:srgbClr val="2D3F4E"/>
                </a:solidFill>
              </a:defRPr>
            </a:pPr>
            <a:r>
              <a:rPr dirty="0"/>
              <a:t>Describe what instruction means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r>
              <a:rPr dirty="0"/>
              <a:t>Move to the address PC*4</a:t>
            </a:r>
            <a:r>
              <a:rPr u="sng" dirty="0"/>
              <a:t>+8</a:t>
            </a:r>
            <a:r>
              <a:rPr dirty="0"/>
              <a:t>+</a:t>
            </a:r>
            <a:r>
              <a:rPr b="1" dirty="0">
                <a:solidFill>
                  <a:srgbClr val="0563C1"/>
                </a:solidFill>
              </a:rPr>
              <a:t>6</a:t>
            </a:r>
            <a:r>
              <a:rPr dirty="0"/>
              <a:t>x4 (In the case of RISC-V, add 4 to PC)</a:t>
            </a:r>
            <a:endParaRPr sz="1600" dirty="0"/>
          </a:p>
          <a:p>
            <a:pPr marL="1600200" lvl="3" indent="-228600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2D3F4E"/>
                </a:solidFill>
              </a:defRPr>
            </a:pPr>
            <a:r>
              <a:rPr dirty="0"/>
              <a:t>PC means the address of instruction currently being executed</a:t>
            </a:r>
          </a:p>
          <a:p>
            <a:pPr marL="1600200" lvl="3" indent="-228600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2D3F4E"/>
                </a:solidFill>
              </a:defRPr>
            </a:pPr>
            <a:r>
              <a:rPr dirty="0"/>
              <a:t>Because the address unit is 4 Byte (= 1 Word)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r>
              <a:rPr dirty="0"/>
              <a:t>Therefore, move to the address (0 + 8 + 24) / 4 = 008</a:t>
            </a:r>
          </a:p>
          <a:p>
            <a:pPr marL="1600200" lvl="3" indent="-228600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2D3F4E"/>
                </a:solidFill>
              </a:defRPr>
            </a:pPr>
            <a:r>
              <a:rPr dirty="0"/>
              <a:t>Next instruction will be E59F2EC8 at the address 008</a:t>
            </a:r>
          </a:p>
        </p:txBody>
      </p:sp>
      <p:pic>
        <p:nvPicPr>
          <p:cNvPr id="121" name="Screen Shot 2022-03-31 at 7.38.08 PM.png" descr="Screen Shot 2022-03-31 at 7.38.0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057" y="2683382"/>
            <a:ext cx="3096994" cy="6704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730121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제목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Example</a:t>
            </a:r>
          </a:p>
        </p:txBody>
      </p:sp>
      <p:sp>
        <p:nvSpPr>
          <p:cNvPr id="12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731228" y="6648450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25" name="텍스트 개체 틀 2"/>
          <p:cNvSpPr txBox="1"/>
          <p:nvPr/>
        </p:nvSpPr>
        <p:spPr>
          <a:xfrm>
            <a:off x="344504" y="1001263"/>
            <a:ext cx="9216992" cy="514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03200" indent="-203200">
              <a:spcBef>
                <a:spcPts val="1000"/>
              </a:spcBef>
              <a:buSzPct val="100000"/>
              <a:buChar char="▪"/>
              <a:defRPr sz="2400" b="1">
                <a:solidFill>
                  <a:srgbClr val="2D3F4E"/>
                </a:solidFill>
              </a:defRPr>
            </a:pPr>
            <a:r>
              <a:rPr dirty="0"/>
              <a:t>EAFFFFFE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SzPct val="100000"/>
              <a:buChar char="➢"/>
              <a:defRPr sz="2000" b="1">
                <a:solidFill>
                  <a:srgbClr val="2D3F4E"/>
                </a:solidFill>
              </a:defRPr>
            </a:pPr>
            <a:r>
              <a:rPr dirty="0"/>
              <a:t>Change instructions to binary format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r>
              <a:rPr dirty="0"/>
              <a:t>1110 </a:t>
            </a:r>
            <a:r>
              <a:rPr b="1" u="sng" dirty="0"/>
              <a:t>101</a:t>
            </a:r>
            <a:r>
              <a:rPr dirty="0"/>
              <a:t>0 1111 1111 1111 1111 1111 1110</a:t>
            </a:r>
            <a:r>
              <a:rPr baseline="-25000" dirty="0"/>
              <a:t> (2)</a:t>
            </a:r>
            <a:endParaRPr sz="1600" dirty="0"/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SzPct val="100000"/>
              <a:buChar char="➢"/>
              <a:defRPr sz="2000" b="1">
                <a:solidFill>
                  <a:srgbClr val="2D3F4E"/>
                </a:solidFill>
              </a:defRPr>
            </a:pPr>
            <a:r>
              <a:rPr dirty="0"/>
              <a:t>Translate the binary instructions to assembly codes by referring to the reference file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r>
              <a:rPr dirty="0"/>
              <a:t>B</a:t>
            </a:r>
            <a:r>
              <a:rPr b="1" dirty="0"/>
              <a:t> #</a:t>
            </a:r>
            <a:r>
              <a:rPr lang="en-US" b="1" dirty="0"/>
              <a:t>1</a:t>
            </a:r>
            <a:r>
              <a:rPr dirty="0"/>
              <a:t>;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endParaRPr dirty="0"/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SzPct val="100000"/>
              <a:buChar char="➢"/>
              <a:defRPr sz="2000" b="1">
                <a:solidFill>
                  <a:srgbClr val="2D3F4E"/>
                </a:solidFill>
              </a:defRPr>
            </a:pPr>
            <a:r>
              <a:rPr dirty="0"/>
              <a:t>Describe what instruction means</a:t>
            </a:r>
          </a:p>
          <a:p>
            <a:pPr marL="1256631" lvl="2" indent="-240631">
              <a:lnSpc>
                <a:spcPct val="90000"/>
              </a:lnSpc>
              <a:spcBef>
                <a:spcPts val="400"/>
              </a:spcBef>
              <a:buSzPct val="100000"/>
              <a:buAutoNum type="arabicPeriod"/>
              <a:defRPr>
                <a:solidFill>
                  <a:srgbClr val="2D3F4E"/>
                </a:solidFill>
              </a:defRPr>
            </a:pPr>
            <a:r>
              <a:rPr b="1" dirty="0">
                <a:solidFill>
                  <a:srgbClr val="0563C1"/>
                </a:solidFill>
              </a:rPr>
              <a:t>Sign-extending</a:t>
            </a:r>
            <a:r>
              <a:rPr dirty="0"/>
              <a:t> the </a:t>
            </a:r>
            <a:r>
              <a:rPr b="1" dirty="0"/>
              <a:t>24-bit</a:t>
            </a:r>
            <a:r>
              <a:rPr dirty="0"/>
              <a:t> signed(two’s complement) immediate to </a:t>
            </a:r>
            <a:r>
              <a:rPr b="1" dirty="0"/>
              <a:t>30 bits</a:t>
            </a:r>
          </a:p>
          <a:p>
            <a:pPr marL="1437773" lvl="3" indent="-180473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1600">
                <a:solidFill>
                  <a:srgbClr val="2D3F4E"/>
                </a:solidFill>
              </a:defRPr>
            </a:pPr>
            <a:r>
              <a:rPr dirty="0"/>
              <a:t>1111 1111 1111 1111 1111 1110 —&gt; </a:t>
            </a:r>
            <a:r>
              <a:rPr b="1" u="sng" dirty="0">
                <a:solidFill>
                  <a:srgbClr val="0563C1"/>
                </a:solidFill>
              </a:rPr>
              <a:t>11 1111</a:t>
            </a:r>
            <a:r>
              <a:rPr dirty="0"/>
              <a:t> 1111 1111 1111 1111 1111 1110</a:t>
            </a:r>
          </a:p>
          <a:p>
            <a:pPr marL="1256631" lvl="2" indent="-240631">
              <a:lnSpc>
                <a:spcPct val="90000"/>
              </a:lnSpc>
              <a:spcBef>
                <a:spcPts val="400"/>
              </a:spcBef>
              <a:buSzPct val="100000"/>
              <a:buAutoNum type="arabicPeriod"/>
              <a:defRPr>
                <a:solidFill>
                  <a:srgbClr val="2D3F4E"/>
                </a:solidFill>
              </a:defRPr>
            </a:pPr>
            <a:r>
              <a:rPr b="1" dirty="0">
                <a:solidFill>
                  <a:srgbClr val="0563C1"/>
                </a:solidFill>
              </a:rPr>
              <a:t>Shifting</a:t>
            </a:r>
            <a:r>
              <a:rPr dirty="0"/>
              <a:t> the result </a:t>
            </a:r>
            <a:r>
              <a:rPr b="1" dirty="0">
                <a:solidFill>
                  <a:srgbClr val="0563C1"/>
                </a:solidFill>
              </a:rPr>
              <a:t>left two</a:t>
            </a:r>
            <a:r>
              <a:rPr dirty="0"/>
              <a:t> bits to form a </a:t>
            </a:r>
            <a:r>
              <a:rPr b="1" dirty="0"/>
              <a:t>32-</a:t>
            </a:r>
            <a:r>
              <a:rPr sz="1700" b="1" dirty="0"/>
              <a:t>bit</a:t>
            </a:r>
            <a:r>
              <a:rPr dirty="0"/>
              <a:t> value</a:t>
            </a:r>
          </a:p>
          <a:p>
            <a:pPr marL="1437773" lvl="3" indent="-180473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1600">
                <a:solidFill>
                  <a:srgbClr val="2D3F4E"/>
                </a:solidFill>
              </a:defRPr>
            </a:pPr>
            <a:r>
              <a:rPr dirty="0"/>
              <a:t>1111 1111 1111 1111 1111 1111 1111 10</a:t>
            </a:r>
            <a:r>
              <a:rPr b="1" u="sng" dirty="0">
                <a:solidFill>
                  <a:srgbClr val="0563C1"/>
                </a:solidFill>
              </a:rPr>
              <a:t>00</a:t>
            </a:r>
            <a:r>
              <a:rPr dirty="0"/>
              <a:t> = -2</a:t>
            </a:r>
            <a:r>
              <a:rPr baseline="-5999" dirty="0"/>
              <a:t>10</a:t>
            </a:r>
            <a:r>
              <a:rPr dirty="0"/>
              <a:t> * 4 =</a:t>
            </a:r>
            <a:r>
              <a:rPr dirty="0">
                <a:solidFill>
                  <a:srgbClr val="FF5B5B"/>
                </a:solidFill>
              </a:rPr>
              <a:t> </a:t>
            </a:r>
            <a:r>
              <a:rPr b="1" dirty="0">
                <a:solidFill>
                  <a:srgbClr val="FF5B5B"/>
                </a:solidFill>
              </a:rPr>
              <a:t>-8</a:t>
            </a:r>
            <a:r>
              <a:rPr baseline="-5999" dirty="0"/>
              <a:t>10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r>
              <a:rPr dirty="0"/>
              <a:t>Adding this to the </a:t>
            </a:r>
            <a:r>
              <a:rPr b="1" dirty="0">
                <a:solidFill>
                  <a:srgbClr val="FF9300"/>
                </a:solidFill>
              </a:rPr>
              <a:t>contents of the PC</a:t>
            </a:r>
            <a:r>
              <a:rPr dirty="0"/>
              <a:t>, which contains the address of the branch instruction plus 8 bytes</a:t>
            </a:r>
          </a:p>
          <a:p>
            <a:pPr marL="1600200" lvl="3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 sz="1600">
                <a:solidFill>
                  <a:srgbClr val="2D3F4E"/>
                </a:solidFill>
              </a:defRPr>
            </a:pPr>
            <a:r>
              <a:rPr dirty="0"/>
              <a:t>Make ‘4’ by adding the current instruction address ‘</a:t>
            </a:r>
            <a:r>
              <a:rPr b="1" dirty="0">
                <a:solidFill>
                  <a:srgbClr val="FF9300"/>
                </a:solidFill>
              </a:rPr>
              <a:t>(1*4)</a:t>
            </a:r>
            <a:r>
              <a:rPr dirty="0"/>
              <a:t>+8’ and ‘</a:t>
            </a:r>
            <a:r>
              <a:rPr b="1" dirty="0">
                <a:solidFill>
                  <a:srgbClr val="FF5B5B"/>
                </a:solidFill>
              </a:rPr>
              <a:t>-8</a:t>
            </a:r>
            <a:r>
              <a:rPr dirty="0"/>
              <a:t>’</a:t>
            </a:r>
          </a:p>
          <a:p>
            <a:pPr marL="1600200" lvl="3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 sz="1600">
                <a:solidFill>
                  <a:srgbClr val="2D3F4E"/>
                </a:solidFill>
              </a:defRPr>
            </a:pPr>
            <a:r>
              <a:rPr dirty="0"/>
              <a:t>Divide 4 into 4 so that it branches at first among the word-unit instructions</a:t>
            </a:r>
          </a:p>
          <a:p>
            <a:pPr marL="1600200" lvl="3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 sz="1600">
                <a:solidFill>
                  <a:srgbClr val="2D3F4E"/>
                </a:solidFill>
              </a:defRPr>
            </a:pPr>
            <a:r>
              <a:rPr dirty="0"/>
              <a:t>(= Because it branches to the same instruction, the same instruction repeats indefinitely)</a:t>
            </a:r>
          </a:p>
        </p:txBody>
      </p:sp>
      <p:sp>
        <p:nvSpPr>
          <p:cNvPr id="126" name="Step 1: Switching 0 to 1, 1 to 0…"/>
          <p:cNvSpPr txBox="1"/>
          <p:nvPr/>
        </p:nvSpPr>
        <p:spPr>
          <a:xfrm>
            <a:off x="7163846" y="2443088"/>
            <a:ext cx="2063712" cy="1274555"/>
          </a:xfrm>
          <a:prstGeom prst="rect">
            <a:avLst/>
          </a:prstGeom>
          <a:solidFill>
            <a:srgbClr val="2D3F4E">
              <a:alpha val="9505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 b="1">
                <a:solidFill>
                  <a:srgbClr val="2D3F4E"/>
                </a:solidFill>
              </a:defRPr>
            </a:pPr>
            <a:r>
              <a:t>Step 1: Switching 0 to 1, 1 to 0</a:t>
            </a:r>
          </a:p>
          <a:p>
            <a:pPr>
              <a:defRPr sz="1000">
                <a:solidFill>
                  <a:srgbClr val="2D3F4E"/>
                </a:solidFill>
              </a:defRPr>
            </a:pPr>
            <a:r>
              <a:t>0000 0000 0000 0000 0000 0010</a:t>
            </a:r>
          </a:p>
          <a:p>
            <a:pPr>
              <a:defRPr sz="1000">
                <a:solidFill>
                  <a:srgbClr val="2D3F4E"/>
                </a:solidFill>
              </a:defRPr>
            </a:pPr>
            <a:r>
              <a:t>1111 1111 1111 1111 1111 1101</a:t>
            </a:r>
          </a:p>
          <a:p>
            <a:pPr>
              <a:lnSpc>
                <a:spcPct val="20000"/>
              </a:lnSpc>
              <a:defRPr sz="1000">
                <a:solidFill>
                  <a:srgbClr val="2D3F4E"/>
                </a:solidFill>
              </a:defRPr>
            </a:pPr>
            <a:endParaRPr/>
          </a:p>
          <a:p>
            <a:pPr>
              <a:defRPr sz="1000" b="1">
                <a:solidFill>
                  <a:srgbClr val="2D3F4E"/>
                </a:solidFill>
              </a:defRPr>
            </a:pPr>
            <a:r>
              <a:t>Step 2: Add 1 to the result of 1st Step</a:t>
            </a:r>
          </a:p>
          <a:p>
            <a:pPr>
              <a:defRPr sz="1000">
                <a:solidFill>
                  <a:srgbClr val="2D3F4E"/>
                </a:solidFill>
              </a:defRPr>
            </a:pPr>
            <a:r>
              <a:t>1111 1111 1111 1111 1111 1101</a:t>
            </a:r>
          </a:p>
          <a:p>
            <a:pPr marL="180473" indent="-180473">
              <a:buSzPct val="100000"/>
              <a:buChar char="+"/>
              <a:defRPr sz="1000">
                <a:solidFill>
                  <a:srgbClr val="2D3F4E"/>
                </a:solidFill>
              </a:defRPr>
            </a:pPr>
            <a:r>
              <a:t>                                                  1</a:t>
            </a:r>
          </a:p>
          <a:p>
            <a:pPr>
              <a:defRPr sz="1000">
                <a:solidFill>
                  <a:srgbClr val="2D3F4E"/>
                </a:solidFill>
              </a:defRPr>
            </a:pPr>
            <a:r>
              <a:t>1111 1111 1111 1111 1111 1110</a:t>
            </a:r>
          </a:p>
        </p:txBody>
      </p:sp>
      <p:sp>
        <p:nvSpPr>
          <p:cNvPr id="127" name="Line"/>
          <p:cNvSpPr/>
          <p:nvPr/>
        </p:nvSpPr>
        <p:spPr>
          <a:xfrm>
            <a:off x="5521381" y="2964346"/>
            <a:ext cx="1625773" cy="95422"/>
          </a:xfrm>
          <a:prstGeom prst="line">
            <a:avLst/>
          </a:prstGeom>
          <a:ln w="12700">
            <a:solidFill>
              <a:srgbClr val="2D3F4E">
                <a:alpha val="20524"/>
              </a:srgbClr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8" name="cf. -2 = 1111 1111 1111 1111 1111 1110…"/>
          <p:cNvSpPr txBox="1"/>
          <p:nvPr/>
        </p:nvSpPr>
        <p:spPr>
          <a:xfrm>
            <a:off x="2205543" y="2775877"/>
            <a:ext cx="4069363" cy="49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defRPr sz="1300">
                <a:solidFill>
                  <a:srgbClr val="2D3F4E"/>
                </a:solidFill>
              </a:defRPr>
            </a:pPr>
            <a:r>
              <a:t>cf. -2 = 1111 1111 1111 1111 1111 1110 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 sz="1300">
                <a:solidFill>
                  <a:srgbClr val="2D3F4E"/>
                </a:solidFill>
              </a:defRPr>
            </a:pPr>
            <a:r>
              <a:t>          = 2’s complement of 0000 0000 0000 0000 0000 0010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제목 5"/>
          <p:cNvSpPr txBox="1">
            <a:spLocks noGrp="1"/>
          </p:cNvSpPr>
          <p:nvPr>
            <p:ph type="title"/>
          </p:nvPr>
        </p:nvSpPr>
        <p:spPr>
          <a:xfrm>
            <a:off x="471487" y="285753"/>
            <a:ext cx="8543926" cy="56565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Example</a:t>
            </a:r>
          </a:p>
        </p:txBody>
      </p:sp>
      <p:sp>
        <p:nvSpPr>
          <p:cNvPr id="131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731228" y="6648450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32" name="텍스트 개체 틀 2"/>
          <p:cNvSpPr txBox="1"/>
          <p:nvPr/>
        </p:nvSpPr>
        <p:spPr>
          <a:xfrm>
            <a:off x="338488" y="1003604"/>
            <a:ext cx="8404861" cy="4247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spcBef>
                <a:spcPts val="1000"/>
              </a:spcBef>
              <a:buSzPct val="100000"/>
              <a:buChar char="▪"/>
              <a:defRPr sz="2400" b="1">
                <a:solidFill>
                  <a:srgbClr val="2D3F4E"/>
                </a:solidFill>
              </a:defRPr>
            </a:pPr>
            <a:r>
              <a:t>E59FDE78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SzPct val="100000"/>
              <a:buChar char="➢"/>
              <a:defRPr sz="2000" b="1">
                <a:solidFill>
                  <a:srgbClr val="2D3F4E"/>
                </a:solidFill>
              </a:defRPr>
            </a:pPr>
            <a:r>
              <a:t>Change instruction to binary format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r>
              <a:t>1110 </a:t>
            </a:r>
            <a:r>
              <a:rPr b="1" u="sng"/>
              <a:t>010</a:t>
            </a:r>
            <a:r>
              <a:t>1 1001 </a:t>
            </a:r>
            <a:r>
              <a:rPr b="1">
                <a:solidFill>
                  <a:srgbClr val="FF9300"/>
                </a:solidFill>
              </a:rPr>
              <a:t>1111</a:t>
            </a:r>
            <a:r>
              <a:t> </a:t>
            </a:r>
            <a:r>
              <a:rPr b="1">
                <a:solidFill>
                  <a:srgbClr val="0563C1"/>
                </a:solidFill>
              </a:rPr>
              <a:t>1101</a:t>
            </a:r>
            <a:r>
              <a:rPr b="1"/>
              <a:t> </a:t>
            </a:r>
            <a:r>
              <a:rPr b="1">
                <a:solidFill>
                  <a:srgbClr val="FF5B5B"/>
                </a:solidFill>
              </a:rPr>
              <a:t>1110 0111 1000</a:t>
            </a:r>
            <a:r>
              <a:rPr baseline="-25000"/>
              <a:t> (2)</a:t>
            </a:r>
            <a:endParaRPr sz="1600"/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SzPct val="100000"/>
              <a:buChar char="➢"/>
              <a:defRPr sz="2000" b="1">
                <a:solidFill>
                  <a:srgbClr val="2D3F4E"/>
                </a:solidFill>
              </a:defRPr>
            </a:pPr>
            <a:r>
              <a:t>Translate the binary instructions to assembly codes by referring to the reference file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r>
              <a:t>LDR</a:t>
            </a:r>
            <a:r>
              <a:rPr>
                <a:solidFill>
                  <a:srgbClr val="009193"/>
                </a:solidFill>
              </a:rPr>
              <a:t> </a:t>
            </a:r>
            <a:r>
              <a:rPr b="1">
                <a:solidFill>
                  <a:srgbClr val="0563C1"/>
                </a:solidFill>
              </a:rPr>
              <a:t>$13</a:t>
            </a:r>
            <a:r>
              <a:t>, [</a:t>
            </a:r>
            <a:r>
              <a:rPr b="1">
                <a:solidFill>
                  <a:srgbClr val="FF9300"/>
                </a:solidFill>
              </a:rPr>
              <a:t>$15</a:t>
            </a:r>
            <a:r>
              <a:t>, </a:t>
            </a:r>
            <a:r>
              <a:rPr b="1">
                <a:solidFill>
                  <a:srgbClr val="FF5B5B"/>
                </a:solidFill>
              </a:rPr>
              <a:t>#0xE78</a:t>
            </a:r>
            <a:r>
              <a:t>];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r>
              <a:t>Mark it as # because I bit, the 25th bit, is 0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SzPct val="100000"/>
              <a:buChar char="➢"/>
              <a:defRPr sz="2000" b="1">
                <a:solidFill>
                  <a:srgbClr val="2D3F4E"/>
                </a:solidFill>
              </a:defRPr>
            </a:pPr>
            <a:r>
              <a:t>Describe what instruction means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r>
              <a:t>Calculate the address of memory by adding the value stored in the </a:t>
            </a:r>
            <a:r>
              <a:rPr b="1">
                <a:solidFill>
                  <a:srgbClr val="FF9300"/>
                </a:solidFill>
              </a:rPr>
              <a:t>15th register</a:t>
            </a:r>
            <a:r>
              <a:t> with </a:t>
            </a:r>
            <a:r>
              <a:rPr b="1">
                <a:solidFill>
                  <a:srgbClr val="FF5B5B"/>
                </a:solidFill>
              </a:rPr>
              <a:t>#0xE78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r>
              <a:t>Access to the calculated memory address and load the data into </a:t>
            </a:r>
            <a:r>
              <a:rPr b="1">
                <a:solidFill>
                  <a:srgbClr val="0563C1"/>
                </a:solidFill>
              </a:rPr>
              <a:t>the 13th register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r>
              <a:t>Read the value saved in address [</a:t>
            </a:r>
            <a:r>
              <a:rPr b="1">
                <a:solidFill>
                  <a:srgbClr val="FF9300"/>
                </a:solidFill>
              </a:rPr>
              <a:t>$15</a:t>
            </a:r>
            <a:r>
              <a:t> + </a:t>
            </a:r>
            <a:r>
              <a:rPr b="1">
                <a:solidFill>
                  <a:srgbClr val="FF5B5B"/>
                </a:solidFill>
              </a:rPr>
              <a:t>#0xE78</a:t>
            </a:r>
            <a:r>
              <a:t>] of memory and store it </a:t>
            </a:r>
            <a:r>
              <a:rPr b="1">
                <a:solidFill>
                  <a:srgbClr val="0563C1"/>
                </a:solidFill>
              </a:rPr>
              <a:t>$13</a:t>
            </a:r>
          </a:p>
        </p:txBody>
      </p:sp>
      <p:pic>
        <p:nvPicPr>
          <p:cNvPr id="133" name="그림 8" descr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883" y="5403593"/>
            <a:ext cx="7170234" cy="11950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제목 5"/>
          <p:cNvSpPr txBox="1">
            <a:spLocks noGrp="1"/>
          </p:cNvSpPr>
          <p:nvPr>
            <p:ph type="title"/>
          </p:nvPr>
        </p:nvSpPr>
        <p:spPr>
          <a:xfrm>
            <a:off x="471487" y="285753"/>
            <a:ext cx="8543926" cy="56565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Example</a:t>
            </a:r>
          </a:p>
        </p:txBody>
      </p:sp>
      <p:sp>
        <p:nvSpPr>
          <p:cNvPr id="136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731228" y="6648450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37" name="텍스트 개체 틀 2"/>
          <p:cNvSpPr txBox="1"/>
          <p:nvPr/>
        </p:nvSpPr>
        <p:spPr>
          <a:xfrm>
            <a:off x="338488" y="1003604"/>
            <a:ext cx="8404861" cy="2743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spcBef>
                <a:spcPts val="1000"/>
              </a:spcBef>
              <a:buSzPct val="100000"/>
              <a:buChar char="▪"/>
              <a:defRPr sz="2400" b="1">
                <a:solidFill>
                  <a:srgbClr val="2D3F4E"/>
                </a:solidFill>
              </a:defRPr>
            </a:pPr>
            <a:r>
              <a:t>E1A0F00E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SzPct val="100000"/>
              <a:buChar char="➢"/>
              <a:defRPr sz="2000" b="1">
                <a:solidFill>
                  <a:srgbClr val="2D3F4E"/>
                </a:solidFill>
              </a:defRPr>
            </a:pPr>
            <a:r>
              <a:t> Change instruction to binary format</a:t>
            </a:r>
            <a:endParaRPr baseline="-23100"/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r>
              <a:t>1110 000</a:t>
            </a:r>
            <a:r>
              <a:rPr b="1" u="sng"/>
              <a:t>1</a:t>
            </a:r>
            <a:r>
              <a:rPr b="1"/>
              <a:t> </a:t>
            </a:r>
            <a:r>
              <a:rPr b="1" u="sng"/>
              <a:t>101</a:t>
            </a:r>
            <a:r>
              <a:t>0 0000 </a:t>
            </a:r>
            <a:r>
              <a:rPr b="1">
                <a:solidFill>
                  <a:srgbClr val="FF9300"/>
                </a:solidFill>
              </a:rPr>
              <a:t>1111</a:t>
            </a:r>
            <a:r>
              <a:t> </a:t>
            </a:r>
            <a:r>
              <a:rPr b="1">
                <a:solidFill>
                  <a:srgbClr val="0563C1"/>
                </a:solidFill>
              </a:rPr>
              <a:t>0000 0000</a:t>
            </a:r>
            <a:r>
              <a:t> </a:t>
            </a:r>
            <a:r>
              <a:rPr b="1">
                <a:solidFill>
                  <a:srgbClr val="0563C1"/>
                </a:solidFill>
              </a:rPr>
              <a:t>1110</a:t>
            </a:r>
            <a:r>
              <a:rPr baseline="-25000">
                <a:solidFill>
                  <a:srgbClr val="0563C1"/>
                </a:solidFill>
              </a:rPr>
              <a:t> </a:t>
            </a:r>
            <a:r>
              <a:rPr baseline="-25000"/>
              <a:t>(2)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SzPct val="100000"/>
              <a:buChar char="➢"/>
              <a:defRPr sz="2000" b="1">
                <a:solidFill>
                  <a:srgbClr val="2D3F4E"/>
                </a:solidFill>
              </a:defRPr>
            </a:pPr>
            <a:r>
              <a:t>Translate the binary instructions to assembly codes by referring to the reference file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r>
              <a:t>MOV </a:t>
            </a:r>
            <a:r>
              <a:rPr b="1">
                <a:solidFill>
                  <a:srgbClr val="FF9300"/>
                </a:solidFill>
              </a:rPr>
              <a:t>$15</a:t>
            </a:r>
            <a:r>
              <a:t>, </a:t>
            </a:r>
            <a:r>
              <a:rPr b="1">
                <a:solidFill>
                  <a:srgbClr val="0563C1"/>
                </a:solidFill>
              </a:rPr>
              <a:t>$14</a:t>
            </a:r>
            <a:r>
              <a:t>;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SzPct val="100000"/>
              <a:buChar char="➢"/>
              <a:defRPr sz="2000" b="1">
                <a:solidFill>
                  <a:srgbClr val="2D3F4E"/>
                </a:solidFill>
              </a:defRPr>
            </a:pPr>
            <a:r>
              <a:t> Describe what instruction means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r>
              <a:t>Store </a:t>
            </a:r>
            <a:r>
              <a:rPr b="1">
                <a:solidFill>
                  <a:srgbClr val="0563C1"/>
                </a:solidFill>
              </a:rPr>
              <a:t>the value of the 14th register</a:t>
            </a:r>
            <a:r>
              <a:t> at the </a:t>
            </a:r>
            <a:r>
              <a:rPr b="1">
                <a:solidFill>
                  <a:srgbClr val="FF9300"/>
                </a:solidFill>
              </a:rPr>
              <a:t>15th register</a:t>
            </a:r>
          </a:p>
        </p:txBody>
      </p:sp>
      <p:pic>
        <p:nvPicPr>
          <p:cNvPr id="138" name="그림 9" descr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63" y="4783336"/>
            <a:ext cx="7709074" cy="12135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1480</Words>
  <Application>Microsoft Office PowerPoint</Application>
  <PresentationFormat>A4 Paper (210x297 mm)</PresentationFormat>
  <Paragraphs>273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맑은 고딕</vt:lpstr>
      <vt:lpstr>Menlo Regular</vt:lpstr>
      <vt:lpstr>Arial</vt:lpstr>
      <vt:lpstr>Calibri</vt:lpstr>
      <vt:lpstr>Helvetica</vt:lpstr>
      <vt:lpstr>Verdana</vt:lpstr>
      <vt:lpstr>Office 테마</vt:lpstr>
      <vt:lpstr>PowerPoint Presentation</vt:lpstr>
      <vt:lpstr>PowerPoint Presentation</vt:lpstr>
      <vt:lpstr>About report</vt:lpstr>
      <vt:lpstr>inst_data.mif</vt:lpstr>
      <vt:lpstr>arm_architecture_reference_manual.pdf</vt:lpstr>
      <vt:lpstr>Example</vt:lpstr>
      <vt:lpstr>Example</vt:lpstr>
      <vt:lpstr>Example</vt:lpstr>
      <vt:lpstr>Example</vt:lpstr>
      <vt:lpstr>PowerPoint Presentation</vt:lpstr>
      <vt:lpstr>Differences in the  ARM and RISC-V instructions</vt:lpstr>
      <vt:lpstr>Differences Between ARM and RISC-V</vt:lpstr>
      <vt:lpstr>Differences Between ARM and RISC-V</vt:lpstr>
      <vt:lpstr>Differences Between ARM and RISC-V</vt:lpstr>
      <vt:lpstr>Execution Flow</vt:lpstr>
      <vt:lpstr>Differences Between ARM and RISC-V</vt:lpstr>
      <vt:lpstr>Instruction Set Manual of ARM and RISC-V</vt:lpstr>
      <vt:lpstr>Announcement</vt:lpstr>
      <vt:lpstr>About Assignment #1</vt:lpstr>
      <vt:lpstr>About Assignment #1</vt:lpstr>
      <vt:lpstr>Submission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이은진[ 대학원석·박사통합과정재학 / 컴퓨터학과 ]</cp:lastModifiedBy>
  <cp:revision>3</cp:revision>
  <dcterms:modified xsi:type="dcterms:W3CDTF">2022-10-07T06:02:48Z</dcterms:modified>
</cp:coreProperties>
</file>