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4"/>
  </p:notesMasterIdLst>
  <p:sldIdLst>
    <p:sldId id="322" r:id="rId2"/>
    <p:sldId id="499" r:id="rId3"/>
    <p:sldId id="525" r:id="rId4"/>
    <p:sldId id="615" r:id="rId5"/>
    <p:sldId id="616" r:id="rId6"/>
    <p:sldId id="623" r:id="rId7"/>
    <p:sldId id="624" r:id="rId8"/>
    <p:sldId id="625" r:id="rId9"/>
    <p:sldId id="626" r:id="rId10"/>
    <p:sldId id="628" r:id="rId11"/>
    <p:sldId id="617" r:id="rId12"/>
    <p:sldId id="627" r:id="rId1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근" initials="김" lastIdx="2" clrIdx="0">
    <p:extLst>
      <p:ext uri="{19B8F6BF-5375-455C-9EA6-DF929625EA0E}">
        <p15:presenceInfo xmlns:p15="http://schemas.microsoft.com/office/powerpoint/2012/main" userId="S::carrotyone@soongsil.ac.kr::1d705a32-9fd1-4583-9b81-5ae933187c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2D3F4E"/>
    <a:srgbClr val="5EC2C4"/>
    <a:srgbClr val="006794"/>
    <a:srgbClr val="009BCB"/>
    <a:srgbClr val="FFFFFF"/>
    <a:srgbClr val="F54F41"/>
    <a:srgbClr val="00C46A"/>
    <a:srgbClr val="C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82695" autoAdjust="0"/>
  </p:normalViewPr>
  <p:slideViewPr>
    <p:cSldViewPr snapToGrid="0">
      <p:cViewPr>
        <p:scale>
          <a:sx n="126" d="100"/>
          <a:sy n="126" d="100"/>
        </p:scale>
        <p:origin x="164" y="88"/>
      </p:cViewPr>
      <p:guideLst>
        <p:guide orient="horz" pos="213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69A4-6171-435A-B243-8B604822B82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3FDC-DBA4-4A1A-A4F5-40B68AB6E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32350" cy="3346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3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8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3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0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4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9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2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0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05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83FDC-DBA4-4A1A-A4F5-40B68AB6EF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6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6CA-BD85-4BC2-ADD7-C8A6E549203D}" type="datetime1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 algn="l"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3E33DF6-4DC7-490E-8218-A910EDC9758C}" type="datetime1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5753"/>
            <a:ext cx="8543925" cy="419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64000"/>
                    </a:prst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124692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DF81BD5-3AE5-4173-AB69-C3DA0B06189B}" type="datetime1">
              <a:rPr lang="ko-KR" altLang="en-US" smtClean="0"/>
              <a:pPr/>
              <a:t>2022-10-10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6350" y="6648450"/>
            <a:ext cx="3549650" cy="19875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2D3F4E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Job Talk | </a:t>
            </a:r>
            <a:fld id="{895A181D-5998-442C-B6C3-1020FE625B73}" type="slidenum">
              <a:rPr lang="ko-KR" altLang="en-US" smtClean="0"/>
              <a:pPr/>
              <a:t>‹#›</a:t>
            </a:fld>
            <a:r>
              <a:rPr lang="en-US" altLang="ko-KR" dirty="0"/>
              <a:t>/63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53307" y="1092875"/>
            <a:ext cx="8605018" cy="4914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algn="ctr"/>
            <a:r>
              <a:rPr lang="en-US" altLang="ko-KR" sz="5400" b="1" dirty="0">
                <a:solidFill>
                  <a:srgbClr val="2D3F4E"/>
                </a:solidFill>
                <a:cs typeface="Helvetica" panose="020B0604020202020204" pitchFamily="34" charset="0"/>
              </a:rPr>
              <a:t>Computer Architecture</a:t>
            </a:r>
          </a:p>
          <a:p>
            <a:pPr algn="ctr"/>
            <a:endParaRPr lang="en-US" altLang="ko-KR" b="1" dirty="0">
              <a:solidFill>
                <a:srgbClr val="002060"/>
              </a:solidFill>
              <a:ea typeface="+mj-ea"/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Assignment</a:t>
            </a:r>
            <a:r>
              <a:rPr lang="ko-KR" altLang="en-US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#1: ARM Instructions Analysis</a:t>
            </a:r>
          </a:p>
          <a:p>
            <a:pPr algn="ctr"/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algn="ctr"/>
            <a:endParaRPr lang="en-US" altLang="ko-KR" sz="2400" b="1" dirty="0">
              <a:solidFill>
                <a:srgbClr val="2D3F4E"/>
              </a:solidFill>
              <a:cs typeface="Helvetica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TA: </a:t>
            </a:r>
            <a:r>
              <a:rPr lang="en-US" altLang="ko-KR" sz="2400" b="1" dirty="0" err="1">
                <a:solidFill>
                  <a:srgbClr val="2D3F4E"/>
                </a:solidFill>
                <a:cs typeface="Helvetica" panose="020B0604020202020204" pitchFamily="34" charset="0"/>
              </a:rPr>
              <a:t>Eunjin</a:t>
            </a:r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 Lee</a:t>
            </a:r>
          </a:p>
          <a:p>
            <a:pPr algn="ctr"/>
            <a:r>
              <a:rPr lang="en-US" altLang="ko-KR" sz="2400" b="1" dirty="0">
                <a:solidFill>
                  <a:srgbClr val="2D3F4E"/>
                </a:solidFill>
                <a:cs typeface="Helvetica" panose="020B0604020202020204" pitchFamily="34" charset="0"/>
              </a:rPr>
              <a:t>Mail: eunjin_lee@korea.ac.kr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8142" cy="6858000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058" y="0"/>
            <a:ext cx="331477" cy="6858000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3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>
                <a:cs typeface="Helvetica" panose="020B0604020202020204" pitchFamily="34" charset="0"/>
              </a:rPr>
              <a:t>inst_data.mif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10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70F355-DACE-4063-B2B6-7AFEC07A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55" y="1379064"/>
            <a:ext cx="2676525" cy="5314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FC6C82-E74C-4B96-A411-B1C717E33F0D}"/>
              </a:ext>
            </a:extLst>
          </p:cNvPr>
          <p:cNvSpPr/>
          <p:nvPr/>
        </p:nvSpPr>
        <p:spPr>
          <a:xfrm>
            <a:off x="4500155" y="1355414"/>
            <a:ext cx="762000" cy="1734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E4E28-ABB1-4516-B9F9-293CE13B0246}"/>
              </a:ext>
            </a:extLst>
          </p:cNvPr>
          <p:cNvSpPr/>
          <p:nvPr/>
        </p:nvSpPr>
        <p:spPr>
          <a:xfrm>
            <a:off x="3814355" y="1355414"/>
            <a:ext cx="381000" cy="5338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DECC0-6F8A-49E8-8367-4D66BCCCB680}"/>
              </a:ext>
            </a:extLst>
          </p:cNvPr>
          <p:cNvSpPr txBox="1"/>
          <p:nvPr/>
        </p:nvSpPr>
        <p:spPr>
          <a:xfrm>
            <a:off x="32047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Word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단위 </a:t>
            </a: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070FB-109E-443D-AC5D-95C715613DF9}"/>
              </a:ext>
            </a:extLst>
          </p:cNvPr>
          <p:cNvSpPr txBox="1"/>
          <p:nvPr/>
        </p:nvSpPr>
        <p:spPr>
          <a:xfrm>
            <a:off x="6763843" y="212800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Instruction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54FB02-5BAB-40F3-967F-63021E16F26D}"/>
              </a:ext>
            </a:extLst>
          </p:cNvPr>
          <p:cNvSpPr/>
          <p:nvPr/>
        </p:nvSpPr>
        <p:spPr>
          <a:xfrm>
            <a:off x="6438491" y="1716211"/>
            <a:ext cx="2250905" cy="4117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B6716A-81ED-48E4-9C4D-61458DE98DC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262155" y="1442124"/>
            <a:ext cx="1176336" cy="47998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6C481-AAD3-45FC-9B22-1B8477481295}"/>
              </a:ext>
            </a:extLst>
          </p:cNvPr>
          <p:cNvSpPr/>
          <p:nvPr/>
        </p:nvSpPr>
        <p:spPr>
          <a:xfrm>
            <a:off x="2417447" y="1400744"/>
            <a:ext cx="609600" cy="24981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B82F4-9577-48AA-89BF-FD728C5253D5}"/>
              </a:ext>
            </a:extLst>
          </p:cNvPr>
          <p:cNvSpPr txBox="1"/>
          <p:nvPr/>
        </p:nvSpPr>
        <p:spPr>
          <a:xfrm>
            <a:off x="1909355" y="7345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Byte</a:t>
            </a:r>
            <a:r>
              <a:rPr lang="ko-KR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단위</a:t>
            </a:r>
            <a:endParaRPr lang="en-US" altLang="ko-KR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0000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BE707-B6FC-4D0A-829C-82C8298B0310}"/>
              </a:ext>
            </a:extLst>
          </p:cNvPr>
          <p:cNvSpPr txBox="1"/>
          <p:nvPr/>
        </p:nvSpPr>
        <p:spPr>
          <a:xfrm>
            <a:off x="2387785" y="1379064"/>
            <a:ext cx="9440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8</a:t>
            </a:r>
          </a:p>
          <a:p>
            <a:r>
              <a:rPr lang="en-US" altLang="ko-KR" sz="1400" dirty="0"/>
              <a:t>12…20</a:t>
            </a:r>
          </a:p>
          <a:p>
            <a:r>
              <a:rPr lang="en-US" altLang="ko-KR" sz="1400" dirty="0"/>
              <a:t>24</a:t>
            </a:r>
          </a:p>
          <a:p>
            <a:r>
              <a:rPr lang="en-US" altLang="ko-KR" sz="1400" dirty="0"/>
              <a:t>28</a:t>
            </a:r>
          </a:p>
          <a:p>
            <a:r>
              <a:rPr lang="en-US" altLang="ko-KR" sz="1400" dirty="0"/>
              <a:t>36</a:t>
            </a:r>
          </a:p>
          <a:p>
            <a:r>
              <a:rPr lang="en-US" altLang="ko-KR" sz="1400" dirty="0"/>
              <a:t>40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46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BF890D-8169-4987-A2F5-D5379885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3" y="5592386"/>
            <a:ext cx="6876814" cy="1094508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94869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EA000006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0 0000 0000 0000 0000 0000 0110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#6 (= 0000 0000 0000 0000 0000 0110)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동작을 하는지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0000 0000 0000 0000 0000 0110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00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00 0000 0000 0000 0000 0000 0001 1000 = 6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4 = 24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현재 명령어의 주소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(0 * 4) + 8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에 위에서 계산한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24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더해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32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만듦</a:t>
            </a:r>
            <a:endParaRPr lang="en-US" altLang="ko-KR" sz="180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나누어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단위의 명령어 순서 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45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Example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12</a:t>
            </a:r>
            <a:endParaRPr lang="ko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0852F3FA-CBA5-421E-834C-23B5AABA7F4B}"/>
              </a:ext>
            </a:extLst>
          </p:cNvPr>
          <p:cNvSpPr txBox="1">
            <a:spLocks/>
          </p:cNvSpPr>
          <p:nvPr/>
        </p:nvSpPr>
        <p:spPr>
          <a:xfrm>
            <a:off x="419100" y="789710"/>
            <a:ext cx="9486900" cy="449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EAFFFFFE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Binary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변환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1110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0 1111 1111 1111 1111 1111 1110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(2)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어떤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Reference File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#-2 (= 1111 1111 1111 1111 1111 1110)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	(= 0000 0000 0000 0000 0000 0010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2</a:t>
            </a:r>
            <a:r>
              <a:rPr lang="ko-KR" altLang="en-US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의 보수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Instruction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 어떤 동작을 하는지 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Sign-extending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e 24-bit signed (two’s complement) immediate to 30 bits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 1111 1111 1111 1111 1110 -&gt;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11 1111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1111 1111 1111 1111 1111 1110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Shifting the result left two bits to form a 32-bit value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1111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1111 1111 1111 1111 1111 11111 1000 = -2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4 = -8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Adding this to the contents of the PC, which contains the address of the branch instruction plus 8 bytes.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현재 명령어의 주소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(1 * 4) + 8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에 위에서 계산한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-8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을 더해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를 만듦</a:t>
            </a:r>
            <a:endParaRPr lang="en-US" altLang="ko-KR" sz="180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나누어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Word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단위의 명령어 순서 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번째로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함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(=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동일한 명령어로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Branch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같은 명령어가 무한 반복 됨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8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Binary number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2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24000"/>
            <a:ext cx="7924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Binary number represents any number with 0 and 1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How to convert Decimal to Binary?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0000"/>
                </a:solidFill>
              </a:rPr>
              <a:t>7392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/>
              <a:t>= </a:t>
            </a:r>
            <a:r>
              <a:rPr lang="en-US" altLang="ko-KR" sz="1400" dirty="0">
                <a:solidFill>
                  <a:srgbClr val="000000"/>
                </a:solidFill>
              </a:rPr>
              <a:t>7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3</a:t>
            </a:r>
            <a:r>
              <a:rPr lang="en-US" altLang="ko-KR" sz="1400" dirty="0">
                <a:solidFill>
                  <a:srgbClr val="000000"/>
                </a:solidFill>
              </a:rPr>
              <a:t> + 3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 + 9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1</a:t>
            </a:r>
            <a:r>
              <a:rPr lang="en-US" altLang="ko-KR" sz="1400" dirty="0">
                <a:solidFill>
                  <a:srgbClr val="000000"/>
                </a:solidFill>
              </a:rPr>
              <a:t> +2 × 10</a:t>
            </a:r>
            <a:r>
              <a:rPr lang="en-US" altLang="ko-KR" sz="1400" baseline="30000" dirty="0">
                <a:solidFill>
                  <a:srgbClr val="000000"/>
                </a:solidFill>
              </a:rPr>
              <a:t>0</a:t>
            </a:r>
          </a:p>
          <a:p>
            <a:pPr marL="609600" indent="-609600"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How to convert binary to Decimal? </a:t>
            </a:r>
          </a:p>
          <a:p>
            <a:pPr marL="1066800" lvl="1" indent="-60960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0000"/>
                </a:solidFill>
              </a:rPr>
              <a:t>(11010)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 =1×2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4</a:t>
            </a:r>
            <a:r>
              <a:rPr lang="en-US" altLang="ko-KR" sz="1400" dirty="0">
                <a:solidFill>
                  <a:srgbClr val="000000"/>
                </a:solidFill>
              </a:rPr>
              <a:t>+1×2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3</a:t>
            </a:r>
            <a:r>
              <a:rPr lang="en-US" altLang="ko-KR" sz="1400" dirty="0">
                <a:solidFill>
                  <a:srgbClr val="000000"/>
                </a:solidFill>
              </a:rPr>
              <a:t>+0×2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2</a:t>
            </a:r>
            <a:r>
              <a:rPr lang="en-US" altLang="ko-KR" sz="1400" dirty="0">
                <a:solidFill>
                  <a:srgbClr val="000000"/>
                </a:solidFill>
              </a:rPr>
              <a:t>+1×2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1</a:t>
            </a:r>
            <a:r>
              <a:rPr lang="en-US" altLang="ko-KR" sz="1400" dirty="0">
                <a:solidFill>
                  <a:srgbClr val="000000"/>
                </a:solidFill>
              </a:rPr>
              <a:t>+0×2</a:t>
            </a:r>
            <a:r>
              <a:rPr lang="en-US" altLang="ko-KR" sz="1400" baseline="30000" dirty="0">
                <a:solidFill>
                  <a:srgbClr val="000000"/>
                </a:solidFill>
              </a:rPr>
              <a:t>0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</a:rPr>
              <a:t>= (26)</a:t>
            </a:r>
            <a:r>
              <a:rPr lang="en-US" altLang="ko-KR" sz="14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10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lain" startAt="210"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  <p:graphicFrame>
        <p:nvGraphicFramePr>
          <p:cNvPr id="10" name="Object 85">
            <a:extLst>
              <a:ext uri="{FF2B5EF4-FFF2-40B4-BE49-F238E27FC236}">
                <a16:creationId xmlns:a16="http://schemas.microsoft.com/office/drawing/2014/main" id="{60722C42-19D7-48CF-AF69-4712DF791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95486"/>
              </p:ext>
            </p:extLst>
          </p:nvPr>
        </p:nvGraphicFramePr>
        <p:xfrm>
          <a:off x="3079335" y="3443225"/>
          <a:ext cx="60960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041143" imgH="1869952" progId="Photoshop.Image.6">
                  <p:embed/>
                </p:oleObj>
              </mc:Choice>
              <mc:Fallback>
                <p:oleObj name="Image" r:id="rId3" imgW="4041143" imgH="1869952" progId="Photoshop.Image.6">
                  <p:embed/>
                  <p:pic>
                    <p:nvPicPr>
                      <p:cNvPr id="7179" name="Object 85">
                        <a:extLst>
                          <a:ext uri="{FF2B5EF4-FFF2-40B4-BE49-F238E27FC236}">
                            <a16:creationId xmlns:a16="http://schemas.microsoft.com/office/drawing/2014/main" id="{E1941DD0-71E4-47E3-9C93-7A8804C5A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35" y="3443225"/>
                        <a:ext cx="60960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9239D89F-3B51-4EF6-8BE9-A5EA2ABC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382737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1Kilo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56237D0E-9C5E-4471-999B-ED858016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188177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1Mega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2C04182-60B5-4167-9BFF-8F92EB50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7" y="4548982"/>
            <a:ext cx="103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= 1Giga</a:t>
            </a:r>
          </a:p>
        </p:txBody>
      </p:sp>
    </p:spTree>
    <p:extLst>
      <p:ext uri="{BB962C8B-B14F-4D97-AF65-F5344CB8AC3E}">
        <p14:creationId xmlns:p14="http://schemas.microsoft.com/office/powerpoint/2010/main" val="285970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Convert to binary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3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0B1EF0-CFD8-4BCD-BE5C-4C397C0A93BE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0000"/>
                </a:solidFill>
              </a:rPr>
              <a:t>Ex 1-1) Convert decimal 41 to binary.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000000"/>
                </a:solidFill>
              </a:rPr>
              <a:t> answer : (41)</a:t>
            </a:r>
            <a:r>
              <a:rPr lang="en-US" altLang="ko-KR" sz="1200">
                <a:solidFill>
                  <a:srgbClr val="000000"/>
                </a:solidFill>
              </a:rPr>
              <a:t>10</a:t>
            </a:r>
            <a:r>
              <a:rPr lang="en-US" altLang="ko-KR" sz="2000">
                <a:solidFill>
                  <a:srgbClr val="000000"/>
                </a:solidFill>
              </a:rPr>
              <a:t> = (a</a:t>
            </a:r>
            <a:r>
              <a:rPr lang="en-US" altLang="ko-KR" sz="2000" baseline="-30000">
                <a:solidFill>
                  <a:srgbClr val="000000"/>
                </a:solidFill>
              </a:rPr>
              <a:t>5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4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3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1</a:t>
            </a:r>
            <a:r>
              <a:rPr lang="en-US" altLang="ko-KR" sz="2000">
                <a:solidFill>
                  <a:srgbClr val="000000"/>
                </a:solidFill>
              </a:rPr>
              <a:t>a</a:t>
            </a:r>
            <a:r>
              <a:rPr lang="en-US" altLang="ko-KR" sz="2000" baseline="-30000">
                <a:solidFill>
                  <a:srgbClr val="000000"/>
                </a:solidFill>
              </a:rPr>
              <a:t>0</a:t>
            </a:r>
            <a:r>
              <a:rPr lang="en-US" altLang="ko-KR" sz="2000">
                <a:solidFill>
                  <a:srgbClr val="000000"/>
                </a:solidFill>
              </a:rPr>
              <a:t>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= (101001)</a:t>
            </a:r>
            <a:r>
              <a:rPr lang="en-US" altLang="ko-KR" sz="2000" baseline="-30000">
                <a:solidFill>
                  <a:srgbClr val="000000"/>
                </a:solidFill>
              </a:rPr>
              <a:t>2</a:t>
            </a:r>
            <a:r>
              <a:rPr lang="en-US" altLang="ko-KR" sz="2000">
                <a:solidFill>
                  <a:srgbClr val="00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270">
            <a:extLst>
              <a:ext uri="{FF2B5EF4-FFF2-40B4-BE49-F238E27FC236}">
                <a16:creationId xmlns:a16="http://schemas.microsoft.com/office/drawing/2014/main" id="{76DE290F-FE7B-47A3-AB05-3950DCC8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702"/>
              </p:ext>
            </p:extLst>
          </p:nvPr>
        </p:nvGraphicFramePr>
        <p:xfrm>
          <a:off x="785813" y="1603490"/>
          <a:ext cx="5181600" cy="26400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7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Quotient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Coefficient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0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1/2 =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½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a</a:t>
                      </a:r>
                      <a:r>
                        <a:rPr kumimoji="1" lang="en-US" altLang="ko-KR" sz="16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5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1 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271">
            <a:extLst>
              <a:ext uri="{FF2B5EF4-FFF2-40B4-BE49-F238E27FC236}">
                <a16:creationId xmlns:a16="http://schemas.microsoft.com/office/drawing/2014/main" id="{96106274-5810-46DC-93E9-60EBA10C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59870"/>
              </p:ext>
            </p:extLst>
          </p:nvPr>
        </p:nvGraphicFramePr>
        <p:xfrm>
          <a:off x="6272213" y="1451090"/>
          <a:ext cx="2438400" cy="3609976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0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263">
            <a:extLst>
              <a:ext uri="{FF2B5EF4-FFF2-40B4-BE49-F238E27FC236}">
                <a16:creationId xmlns:a16="http://schemas.microsoft.com/office/drawing/2014/main" id="{1D2F5244-37B0-4DBC-86AF-87839FC23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213" y="488009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  <p:sp>
        <p:nvSpPr>
          <p:cNvPr id="13" name="Text Box 265">
            <a:extLst>
              <a:ext uri="{FF2B5EF4-FFF2-40B4-BE49-F238E27FC236}">
                <a16:creationId xmlns:a16="http://schemas.microsoft.com/office/drawing/2014/main" id="{E895FE61-3A0B-4759-B33E-68263AA3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4956290"/>
            <a:ext cx="13716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Answer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 =101001</a:t>
            </a:r>
          </a:p>
        </p:txBody>
      </p:sp>
      <p:sp>
        <p:nvSpPr>
          <p:cNvPr id="15" name="Line 266">
            <a:extLst>
              <a:ext uri="{FF2B5EF4-FFF2-40B4-BE49-F238E27FC236}">
                <a16:creationId xmlns:a16="http://schemas.microsoft.com/office/drawing/2014/main" id="{968D5590-1DF9-4A5C-805D-C53A24D53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6213" y="251789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Octal and Hexadecimal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4</a:t>
            </a:r>
            <a:endParaRPr lang="ko-KR" altLang="en-US" dirty="0"/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8B5FFCB-A5C0-4B77-9D51-26A3A0729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24202"/>
              </p:ext>
            </p:extLst>
          </p:nvPr>
        </p:nvGraphicFramePr>
        <p:xfrm>
          <a:off x="1757568" y="1191986"/>
          <a:ext cx="6390864" cy="447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63429" imgH="3063246" progId="Photoshop.Image.6">
                  <p:embed/>
                </p:oleObj>
              </mc:Choice>
              <mc:Fallback>
                <p:oleObj name="Image" r:id="rId3" imgW="3963429" imgH="3063246" progId="Photoshop.Image.6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11BACE3F-6A7F-4E80-A691-D5C6E2AF2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68" y="1191986"/>
                        <a:ext cx="6390864" cy="4474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7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5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(r-1)’s complement of N is </a:t>
            </a:r>
            <a:r>
              <a:rPr lang="en-US" altLang="ko-KR" sz="2000" b="1" dirty="0">
                <a:solidFill>
                  <a:srgbClr val="000000"/>
                </a:solidFill>
              </a:rPr>
              <a:t>(r</a:t>
            </a:r>
            <a:r>
              <a:rPr lang="en-US" altLang="ko-KR" sz="2000" b="1" baseline="30000" dirty="0">
                <a:solidFill>
                  <a:srgbClr val="000000"/>
                </a:solidFill>
              </a:rPr>
              <a:t>n</a:t>
            </a:r>
            <a:r>
              <a:rPr lang="en-US" altLang="ko-KR" sz="2000" b="1" dirty="0">
                <a:solidFill>
                  <a:srgbClr val="000000"/>
                </a:solidFill>
              </a:rPr>
              <a:t>-1) - N 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n is equal to N’s digit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r=10, r-1=9, the 9’s complements of N is (10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546700 is 999999 (= 1000000 – 1) -546700 = 453299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</a:t>
            </a:r>
            <a:r>
              <a:rPr lang="en-US" altLang="ko-KR" sz="1600" dirty="0">
                <a:solidFill>
                  <a:srgbClr val="000000"/>
                </a:solidFill>
              </a:rPr>
              <a:t>the 9’s complements of 012398 is 999999-012398 = 987601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00000"/>
                </a:solidFill>
              </a:rPr>
              <a:t>In the case of binary, r=2, r-1=1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1’s complement of N is (2</a:t>
            </a:r>
            <a:r>
              <a:rPr lang="en-US" altLang="ko-KR" sz="2000" baseline="30000" dirty="0">
                <a:solidFill>
                  <a:srgbClr val="000000"/>
                </a:solidFill>
              </a:rPr>
              <a:t>n </a:t>
            </a:r>
            <a:r>
              <a:rPr lang="en-US" altLang="ko-KR" sz="2000" dirty="0">
                <a:solidFill>
                  <a:srgbClr val="000000"/>
                </a:solidFill>
              </a:rPr>
              <a:t>- 1) -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</a:rPr>
              <a:t>Ex) the 1’s complements of 1011000 is (10000000 – 1) - 1011000 = 1111111 – 1011000 = 0100111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the 1’s complements of 0101101 is 1010010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6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6</a:t>
            </a:r>
            <a:endParaRPr lang="ko-KR" altLang="en-US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53D47B-72B6-4837-BCDF-982EA23732C6}"/>
              </a:ext>
            </a:extLst>
          </p:cNvPr>
          <p:cNvSpPr txBox="1">
            <a:spLocks noChangeArrowheads="1"/>
          </p:cNvSpPr>
          <p:nvPr/>
        </p:nvSpPr>
        <p:spPr>
          <a:xfrm>
            <a:off x="633413" y="1108190"/>
            <a:ext cx="8382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solidFill>
                  <a:srgbClr val="000000"/>
                </a:solidFill>
                <a:ea typeface="바탕" panose="02030600000101010101" pitchFamily="18" charset="-127"/>
              </a:rPr>
              <a:t>r</a:t>
            </a:r>
            <a:r>
              <a:rPr lang="en-US" altLang="ko-KR" sz="2000" baseline="30000" dirty="0" err="1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-N = [(r</a:t>
            </a:r>
            <a:r>
              <a:rPr lang="en-US" altLang="ko-KR" sz="2000" baseline="30000" dirty="0">
                <a:solidFill>
                  <a:srgbClr val="000000"/>
                </a:solidFill>
                <a:ea typeface="바탕" panose="02030600000101010101" pitchFamily="18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ea typeface="바탕" panose="02030600000101010101" pitchFamily="18" charset="-127"/>
              </a:rPr>
              <a:t>-1)-N] + 1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</a:rPr>
              <a:t>r’s complements is equal to (r-1)’s complements + 1</a:t>
            </a:r>
          </a:p>
          <a:p>
            <a:pPr marL="0" indent="0" eaLnBrk="1" hangingPunct="1">
              <a:buNone/>
              <a:defRPr/>
            </a:pPr>
            <a:endParaRPr lang="en-US" altLang="ko-KR" sz="2000" dirty="0">
              <a:solidFill>
                <a:srgbClr val="000000"/>
              </a:solidFill>
              <a:ea typeface="바탕" panose="02030600000101010101" pitchFamily="18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600" dirty="0">
                <a:solidFill>
                  <a:srgbClr val="000000"/>
                </a:solidFill>
              </a:rPr>
              <a:t>the 2’s complements of 1011000 is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0100111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+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=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0101000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          the 2’s complements of 0101101 is 1010010 + 1 = 1010011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7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7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Ex1-7) X=1010100, Y=1000011,  (a) X-Y, (b) Y-X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6539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+0111101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0010001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66">
            <a:extLst>
              <a:ext uri="{FF2B5EF4-FFF2-40B4-BE49-F238E27FC236}">
                <a16:creationId xmlns:a16="http://schemas.microsoft.com/office/drawing/2014/main" id="{2CAF8FB7-8682-4AA1-948A-1BBE4757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78815"/>
              </p:ext>
            </p:extLst>
          </p:nvPr>
        </p:nvGraphicFramePr>
        <p:xfrm>
          <a:off x="1919288" y="3889490"/>
          <a:ext cx="4572000" cy="1158875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6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6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X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1101111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561126"/>
            <a:ext cx="777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There is no carry.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Y-X = -(2’s complement of 1101111)=-0010001</a:t>
            </a:r>
          </a:p>
        </p:txBody>
      </p:sp>
    </p:spTree>
    <p:extLst>
      <p:ext uri="{BB962C8B-B14F-4D97-AF65-F5344CB8AC3E}">
        <p14:creationId xmlns:p14="http://schemas.microsoft.com/office/powerpoint/2010/main" val="36307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#’s complement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4DDAD61-D374-46F1-9D90-3179B6A2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8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CCB669C-9595-4B0E-8DB7-290F5B48A99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07009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00"/>
                </a:solidFill>
              </a:rPr>
              <a:t>Ex) X=1010100, Y=1010100, X-Y</a:t>
            </a:r>
          </a:p>
        </p:txBody>
      </p:sp>
      <p:graphicFrame>
        <p:nvGraphicFramePr>
          <p:cNvPr id="10" name="Group 65">
            <a:extLst>
              <a:ext uri="{FF2B5EF4-FFF2-40B4-BE49-F238E27FC236}">
                <a16:creationId xmlns:a16="http://schemas.microsoft.com/office/drawing/2014/main" id="{88486D21-DE02-4371-B165-3EEBDBCD6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80267"/>
              </p:ext>
            </p:extLst>
          </p:nvPr>
        </p:nvGraphicFramePr>
        <p:xfrm>
          <a:off x="1843088" y="1527290"/>
          <a:ext cx="4648200" cy="21844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1010100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굴림" pitchFamily="50" charset="-127"/>
                        </a:rPr>
                        <a:t>’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 complement of 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+0101100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Sum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Discard end carry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Answer: X-Y =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0000000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61">
            <a:extLst>
              <a:ext uri="{FF2B5EF4-FFF2-40B4-BE49-F238E27FC236}">
                <a16:creationId xmlns:a16="http://schemas.microsoft.com/office/drawing/2014/main" id="{A5954C21-C3E8-4490-ACFC-0B1EFAA6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08451"/>
            <a:ext cx="777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The answer is X-Y = 0</a:t>
            </a:r>
          </a:p>
        </p:txBody>
      </p:sp>
    </p:spTree>
    <p:extLst>
      <p:ext uri="{BB962C8B-B14F-4D97-AF65-F5344CB8AC3E}">
        <p14:creationId xmlns:p14="http://schemas.microsoft.com/office/powerpoint/2010/main" val="240567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515389"/>
          </a:xfrm>
          <a:prstGeom prst="rect">
            <a:avLst/>
          </a:prstGeom>
          <a:solidFill>
            <a:srgbClr val="FF5B5B"/>
          </a:solidFill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16379"/>
            <a:ext cx="9906000" cy="556952"/>
          </a:xfrm>
          <a:prstGeom prst="rect">
            <a:avLst/>
          </a:prstGeom>
          <a:solidFill>
            <a:srgbClr val="2D3F4E"/>
          </a:solidFill>
          <a:ln>
            <a:solidFill>
              <a:srgbClr val="2D3F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71488" y="171106"/>
            <a:ext cx="8543925" cy="419098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cs typeface="Helvetica" panose="020B0604020202020204" pitchFamily="34" charset="0"/>
              </a:rPr>
              <a:t>Shift operation in binary</a:t>
            </a:r>
            <a:endParaRPr lang="ko-KR" altLang="en-US" b="1" dirty="0">
              <a:cs typeface="Helvetica" panose="020B0604020202020204" pitchFamily="34" charset="0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127335" y="6648450"/>
            <a:ext cx="3778665" cy="211580"/>
          </a:xfrm>
        </p:spPr>
        <p:txBody>
          <a:bodyPr/>
          <a:lstStyle/>
          <a:p>
            <a:r>
              <a:rPr lang="en-US" altLang="ko-KR" b="1" dirty="0"/>
              <a:t>Young </a:t>
            </a:r>
            <a:r>
              <a:rPr lang="en-US" altLang="ko-KR" b="1" dirty="0" err="1"/>
              <a:t>Geun</a:t>
            </a:r>
            <a:r>
              <a:rPr lang="en-US" altLang="ko-KR" b="1" dirty="0"/>
              <a:t> Kim </a:t>
            </a:r>
            <a:r>
              <a:rPr lang="en-US" altLang="ko-KR" dirty="0"/>
              <a:t>| Computer Architecture | 9</a:t>
            </a:r>
            <a:endParaRPr lang="ko-KR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8EFDFD-A3AF-40C7-AB02-C8779DDF0B52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524000"/>
            <a:ext cx="8482013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Left 2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 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 + 1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 + 0 X 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= (104)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(26)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x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(110100)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Shift Right 2</a:t>
            </a:r>
          </a:p>
          <a:p>
            <a:pPr marL="609600" indent="-60960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(1101)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 = 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+0×2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+1×2</a:t>
            </a:r>
            <a:r>
              <a:rPr lang="en-US" altLang="ko-KR" sz="1800" baseline="30000" dirty="0">
                <a:solidFill>
                  <a:srgbClr val="000000"/>
                </a:solidFill>
              </a:rPr>
              <a:t>0 </a:t>
            </a:r>
            <a:r>
              <a:rPr lang="en-US" altLang="ko-KR" sz="1800" dirty="0">
                <a:solidFill>
                  <a:srgbClr val="000000"/>
                </a:solidFill>
              </a:rPr>
              <a:t>= (13)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 </a:t>
            </a:r>
            <a:r>
              <a:rPr lang="en-US" altLang="ko-KR" sz="1800" dirty="0">
                <a:solidFill>
                  <a:srgbClr val="000000"/>
                </a:solidFill>
              </a:rPr>
              <a:t>= (52)</a:t>
            </a:r>
            <a:r>
              <a:rPr lang="en-US" altLang="ko-KR" sz="1800" baseline="-30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 / 4</a:t>
            </a:r>
            <a:endParaRPr lang="en-US" altLang="ko-KR" sz="1800" baseline="-25000" dirty="0">
              <a:solidFill>
                <a:srgbClr val="000000"/>
              </a:solidFill>
            </a:endParaRPr>
          </a:p>
          <a:p>
            <a:pPr marL="609600" indent="-609600">
              <a:buNone/>
            </a:pPr>
            <a:endParaRPr lang="en-US" altLang="ko-KR" sz="1800" baseline="-300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51271</TotalTime>
  <Words>1027</Words>
  <Application>Microsoft Office PowerPoint</Application>
  <PresentationFormat>A4 Paper (210x297 mm)</PresentationFormat>
  <Paragraphs>216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바탕</vt:lpstr>
      <vt:lpstr>굴림</vt:lpstr>
      <vt:lpstr>맑은 고딕</vt:lpstr>
      <vt:lpstr>Arial</vt:lpstr>
      <vt:lpstr>Calibri</vt:lpstr>
      <vt:lpstr>Times New Roman</vt:lpstr>
      <vt:lpstr>Wingdings</vt:lpstr>
      <vt:lpstr>Office 테마</vt:lpstr>
      <vt:lpstr>Image</vt:lpstr>
      <vt:lpstr>PowerPoint Presentation</vt:lpstr>
      <vt:lpstr>Binary number</vt:lpstr>
      <vt:lpstr>Convert to binary</vt:lpstr>
      <vt:lpstr>Octal and Hexadecimal</vt:lpstr>
      <vt:lpstr>#’s complement</vt:lpstr>
      <vt:lpstr>#’s complement</vt:lpstr>
      <vt:lpstr>#’s complement</vt:lpstr>
      <vt:lpstr>#’s complement</vt:lpstr>
      <vt:lpstr>Shift operation in binary</vt:lpstr>
      <vt:lpstr>inst_data.mif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김영근</dc:creator>
  <cp:lastModifiedBy>이은진[ 대학원석·박사통합과정재학 / 컴퓨터학과 ]</cp:lastModifiedBy>
  <cp:revision>799</cp:revision>
  <cp:lastPrinted>2017-04-26T00:41:38Z</cp:lastPrinted>
  <dcterms:created xsi:type="dcterms:W3CDTF">2017-04-25T01:10:57Z</dcterms:created>
  <dcterms:modified xsi:type="dcterms:W3CDTF">2022-10-10T20:52:21Z</dcterms:modified>
</cp:coreProperties>
</file>