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824" r:id="rId1"/>
  </p:sldMasterIdLst>
  <p:notesMasterIdLst>
    <p:notesMasterId r:id="rId51"/>
  </p:notesMasterIdLst>
  <p:sldIdLst>
    <p:sldId id="256" r:id="rId2"/>
    <p:sldId id="257" r:id="rId3"/>
    <p:sldId id="298" r:id="rId4"/>
    <p:sldId id="259" r:id="rId5"/>
    <p:sldId id="262" r:id="rId6"/>
    <p:sldId id="260" r:id="rId7"/>
    <p:sldId id="310" r:id="rId8"/>
    <p:sldId id="317" r:id="rId9"/>
    <p:sldId id="315" r:id="rId10"/>
    <p:sldId id="318" r:id="rId11"/>
    <p:sldId id="319" r:id="rId12"/>
    <p:sldId id="320" r:id="rId13"/>
    <p:sldId id="321" r:id="rId14"/>
    <p:sldId id="300" r:id="rId15"/>
    <p:sldId id="301" r:id="rId16"/>
    <p:sldId id="261" r:id="rId17"/>
    <p:sldId id="322" r:id="rId18"/>
    <p:sldId id="323" r:id="rId19"/>
    <p:sldId id="324" r:id="rId20"/>
    <p:sldId id="325" r:id="rId21"/>
    <p:sldId id="326" r:id="rId22"/>
    <p:sldId id="330" r:id="rId23"/>
    <p:sldId id="327" r:id="rId24"/>
    <p:sldId id="328" r:id="rId25"/>
    <p:sldId id="331" r:id="rId26"/>
    <p:sldId id="332" r:id="rId27"/>
    <p:sldId id="333" r:id="rId28"/>
    <p:sldId id="334" r:id="rId29"/>
    <p:sldId id="335" r:id="rId30"/>
    <p:sldId id="336" r:id="rId31"/>
    <p:sldId id="337" r:id="rId32"/>
    <p:sldId id="338" r:id="rId33"/>
    <p:sldId id="339" r:id="rId34"/>
    <p:sldId id="341" r:id="rId35"/>
    <p:sldId id="340" r:id="rId36"/>
    <p:sldId id="329" r:id="rId37"/>
    <p:sldId id="342" r:id="rId38"/>
    <p:sldId id="344" r:id="rId39"/>
    <p:sldId id="345" r:id="rId40"/>
    <p:sldId id="348" r:id="rId41"/>
    <p:sldId id="349" r:id="rId42"/>
    <p:sldId id="351" r:id="rId43"/>
    <p:sldId id="350" r:id="rId44"/>
    <p:sldId id="346" r:id="rId45"/>
    <p:sldId id="347" r:id="rId46"/>
    <p:sldId id="352" r:id="rId47"/>
    <p:sldId id="353" r:id="rId48"/>
    <p:sldId id="354" r:id="rId49"/>
    <p:sldId id="278" r:id="rId50"/>
  </p:sldIdLst>
  <p:sldSz cx="9144000" cy="5143500" type="screen16x9"/>
  <p:notesSz cx="6858000" cy="9144000"/>
  <p:embeddedFontLst>
    <p:embeddedFont>
      <p:font typeface="Abadi" panose="020B0604020104020204" pitchFamily="34" charset="0"/>
      <p:regular r:id="rId52"/>
    </p:embeddedFont>
    <p:embeddedFont>
      <p:font typeface="Agency FB" panose="020B0503020202020204" pitchFamily="34" charset="0"/>
      <p:regular r:id="rId53"/>
      <p:bold r:id="rId54"/>
    </p:embeddedFont>
    <p:embeddedFont>
      <p:font typeface="Amatic SC" panose="00000500000000000000" pitchFamily="2" charset="-79"/>
      <p:regular r:id="rId55"/>
      <p:bold r:id="rId56"/>
    </p:embeddedFont>
    <p:embeddedFont>
      <p:font typeface="Century Gothic" panose="020B0502020202020204" pitchFamily="34" charset="0"/>
      <p:regular r:id="rId57"/>
      <p:bold r:id="rId58"/>
      <p:italic r:id="rId59"/>
      <p:boldItalic r:id="rId60"/>
    </p:embeddedFont>
    <p:embeddedFont>
      <p:font typeface="Wingdings 3" panose="05040102010807070707" pitchFamily="18" charset="2"/>
      <p:regular r:id="rId61"/>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5908D26-7AD2-4BE2-8D46-7E80C61A5C3D}">
  <a:tblStyle styleId="{D5908D26-7AD2-4BE2-8D46-7E80C61A5C3D}"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09EC53F3-C09D-45E3-81C7-79E32D511B3C}"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1001" autoAdjust="0"/>
  </p:normalViewPr>
  <p:slideViewPr>
    <p:cSldViewPr snapToGrid="0">
      <p:cViewPr varScale="1">
        <p:scale>
          <a:sx n="103" d="100"/>
          <a:sy n="103" d="100"/>
        </p:scale>
        <p:origin x="979"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font" Target="fonts/font4.fntdata"/><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2.fntdata"/><Relationship Id="rId58" Type="http://schemas.openxmlformats.org/officeDocument/2006/relationships/font" Target="fonts/font7.fntdata"/><Relationship Id="rId5" Type="http://schemas.openxmlformats.org/officeDocument/2006/relationships/slide" Target="slides/slide4.xml"/><Relationship Id="rId61" Type="http://schemas.openxmlformats.org/officeDocument/2006/relationships/font" Target="fonts/font10.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5.fntdata"/><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8.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3.fntdata"/><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6.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1.fntdata"/><Relationship Id="rId60" Type="http://schemas.openxmlformats.org/officeDocument/2006/relationships/font" Target="fonts/font9.fntdata"/><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AD9B1E8-B2B6-47F9-9FA1-3F450D6095DF}" type="doc">
      <dgm:prSet loTypeId="urn:microsoft.com/office/officeart/2011/layout/TabList" loCatId="list" qsTypeId="urn:microsoft.com/office/officeart/2005/8/quickstyle/simple1" qsCatId="simple" csTypeId="urn:microsoft.com/office/officeart/2005/8/colors/accent1_2" csCatId="accent1" phldr="1"/>
      <dgm:spPr/>
      <dgm:t>
        <a:bodyPr/>
        <a:lstStyle/>
        <a:p>
          <a:endParaRPr lang="en-IN"/>
        </a:p>
      </dgm:t>
    </dgm:pt>
    <dgm:pt modelId="{ECD001F1-390B-4308-AFDD-212AAA2B303B}">
      <dgm:prSet phldrT="[Text]"/>
      <dgm:spPr/>
      <dgm:t>
        <a:bodyPr/>
        <a:lstStyle/>
        <a:p>
          <a:r>
            <a:rPr lang="en-US" b="1" i="0" dirty="0"/>
            <a:t>we can observe as the flight number increases the success rate increases too</a:t>
          </a:r>
          <a:endParaRPr lang="en-IN" dirty="0"/>
        </a:p>
      </dgm:t>
    </dgm:pt>
    <dgm:pt modelId="{D1BC398D-22D8-4C90-9A06-4B637CA75F7A}" type="parTrans" cxnId="{BBC0E3C2-4640-481D-9DB6-8920C933A92E}">
      <dgm:prSet/>
      <dgm:spPr/>
      <dgm:t>
        <a:bodyPr/>
        <a:lstStyle/>
        <a:p>
          <a:endParaRPr lang="en-IN"/>
        </a:p>
      </dgm:t>
    </dgm:pt>
    <dgm:pt modelId="{49483C58-9791-4659-8724-45E8C6EB3FF0}" type="sibTrans" cxnId="{BBC0E3C2-4640-481D-9DB6-8920C933A92E}">
      <dgm:prSet/>
      <dgm:spPr/>
      <dgm:t>
        <a:bodyPr/>
        <a:lstStyle/>
        <a:p>
          <a:endParaRPr lang="en-IN"/>
        </a:p>
      </dgm:t>
    </dgm:pt>
    <dgm:pt modelId="{67BA88E3-F2B6-4A5A-9589-ED077AABC06C}" type="pres">
      <dgm:prSet presAssocID="{DAD9B1E8-B2B6-47F9-9FA1-3F450D6095DF}" presName="Name0" presStyleCnt="0">
        <dgm:presLayoutVars>
          <dgm:chMax/>
          <dgm:chPref val="3"/>
          <dgm:dir/>
          <dgm:animOne val="branch"/>
          <dgm:animLvl val="lvl"/>
        </dgm:presLayoutVars>
      </dgm:prSet>
      <dgm:spPr/>
    </dgm:pt>
    <dgm:pt modelId="{AF063FFD-3520-4FC2-807F-6C565518F03A}" type="pres">
      <dgm:prSet presAssocID="{ECD001F1-390B-4308-AFDD-212AAA2B303B}" presName="composite" presStyleCnt="0"/>
      <dgm:spPr/>
    </dgm:pt>
    <dgm:pt modelId="{304415D1-2F5A-4B8F-89E0-0FE214F1182D}" type="pres">
      <dgm:prSet presAssocID="{ECD001F1-390B-4308-AFDD-212AAA2B303B}" presName="FirstChild" presStyleLbl="revTx" presStyleIdx="0" presStyleCnt="1">
        <dgm:presLayoutVars>
          <dgm:chMax val="0"/>
          <dgm:chPref val="0"/>
          <dgm:bulletEnabled val="1"/>
        </dgm:presLayoutVars>
      </dgm:prSet>
      <dgm:spPr/>
    </dgm:pt>
    <dgm:pt modelId="{ABDE3512-316A-4DB1-BD22-37F84B2B1E13}" type="pres">
      <dgm:prSet presAssocID="{ECD001F1-390B-4308-AFDD-212AAA2B303B}" presName="Parent" presStyleLbl="alignNode1" presStyleIdx="0" presStyleCnt="1" custScaleX="384615">
        <dgm:presLayoutVars>
          <dgm:chMax val="3"/>
          <dgm:chPref val="3"/>
          <dgm:bulletEnabled val="1"/>
        </dgm:presLayoutVars>
      </dgm:prSet>
      <dgm:spPr/>
    </dgm:pt>
    <dgm:pt modelId="{88E0509B-563C-4ABD-B1F4-CD62BB2CB134}" type="pres">
      <dgm:prSet presAssocID="{ECD001F1-390B-4308-AFDD-212AAA2B303B}" presName="Accent" presStyleLbl="parChTrans1D1" presStyleIdx="0" presStyleCnt="1"/>
      <dgm:spPr/>
    </dgm:pt>
  </dgm:ptLst>
  <dgm:cxnLst>
    <dgm:cxn modelId="{455F7E2E-7A1D-488B-BA7F-2AD3A302D509}" type="presOf" srcId="{DAD9B1E8-B2B6-47F9-9FA1-3F450D6095DF}" destId="{67BA88E3-F2B6-4A5A-9589-ED077AABC06C}" srcOrd="0" destOrd="0" presId="urn:microsoft.com/office/officeart/2011/layout/TabList"/>
    <dgm:cxn modelId="{91D68A74-8FEA-4356-BA80-8EEB665F33C4}" type="presOf" srcId="{ECD001F1-390B-4308-AFDD-212AAA2B303B}" destId="{ABDE3512-316A-4DB1-BD22-37F84B2B1E13}" srcOrd="0" destOrd="0" presId="urn:microsoft.com/office/officeart/2011/layout/TabList"/>
    <dgm:cxn modelId="{BBC0E3C2-4640-481D-9DB6-8920C933A92E}" srcId="{DAD9B1E8-B2B6-47F9-9FA1-3F450D6095DF}" destId="{ECD001F1-390B-4308-AFDD-212AAA2B303B}" srcOrd="0" destOrd="0" parTransId="{D1BC398D-22D8-4C90-9A06-4B637CA75F7A}" sibTransId="{49483C58-9791-4659-8724-45E8C6EB3FF0}"/>
    <dgm:cxn modelId="{704CA918-D000-44A7-8733-EC125432F37D}" type="presParOf" srcId="{67BA88E3-F2B6-4A5A-9589-ED077AABC06C}" destId="{AF063FFD-3520-4FC2-807F-6C565518F03A}" srcOrd="0" destOrd="0" presId="urn:microsoft.com/office/officeart/2011/layout/TabList"/>
    <dgm:cxn modelId="{0513F502-3B97-470D-91C2-5FBE39FCB56E}" type="presParOf" srcId="{AF063FFD-3520-4FC2-807F-6C565518F03A}" destId="{304415D1-2F5A-4B8F-89E0-0FE214F1182D}" srcOrd="0" destOrd="0" presId="urn:microsoft.com/office/officeart/2011/layout/TabList"/>
    <dgm:cxn modelId="{402187FF-2E9A-47BC-B114-714FC93EDF65}" type="presParOf" srcId="{AF063FFD-3520-4FC2-807F-6C565518F03A}" destId="{ABDE3512-316A-4DB1-BD22-37F84B2B1E13}" srcOrd="1" destOrd="0" presId="urn:microsoft.com/office/officeart/2011/layout/TabList"/>
    <dgm:cxn modelId="{14AEE4BC-F754-410F-861B-716A9F6840D3}" type="presParOf" srcId="{AF063FFD-3520-4FC2-807F-6C565518F03A}" destId="{88E0509B-563C-4ABD-B1F4-CD62BB2CB134}" srcOrd="2" destOrd="0" presId="urn:microsoft.com/office/officeart/2011/layout/Tab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8E0509B-563C-4ABD-B1F4-CD62BB2CB134}">
      <dsp:nvSpPr>
        <dsp:cNvPr id="0" name=""/>
        <dsp:cNvSpPr/>
      </dsp:nvSpPr>
      <dsp:spPr>
        <a:xfrm>
          <a:off x="1130107" y="1589038"/>
          <a:ext cx="6108700" cy="0"/>
        </a:xfrm>
        <a:prstGeom prst="line">
          <a:avLst/>
        </a:pr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04415D1-2F5A-4B8F-89E0-0FE214F1182D}">
      <dsp:nvSpPr>
        <dsp:cNvPr id="0" name=""/>
        <dsp:cNvSpPr/>
      </dsp:nvSpPr>
      <dsp:spPr>
        <a:xfrm>
          <a:off x="2718369" y="795161"/>
          <a:ext cx="4520438" cy="793877"/>
        </a:xfrm>
        <a:prstGeom prst="rect">
          <a:avLst/>
        </a:prstGeom>
        <a:noFill/>
        <a:ln>
          <a:noFill/>
        </a:ln>
        <a:effectLst/>
      </dsp:spPr>
      <dsp:style>
        <a:lnRef idx="0">
          <a:scrgbClr r="0" g="0" b="0"/>
        </a:lnRef>
        <a:fillRef idx="0">
          <a:scrgbClr r="0" g="0" b="0"/>
        </a:fillRef>
        <a:effectRef idx="0">
          <a:scrgbClr r="0" g="0" b="0"/>
        </a:effectRef>
        <a:fontRef idx="minor"/>
      </dsp:style>
    </dsp:sp>
    <dsp:sp modelId="{ABDE3512-316A-4DB1-BD22-37F84B2B1E13}">
      <dsp:nvSpPr>
        <dsp:cNvPr id="0" name=""/>
        <dsp:cNvSpPr/>
      </dsp:nvSpPr>
      <dsp:spPr>
        <a:xfrm>
          <a:off x="-1130107" y="795161"/>
          <a:ext cx="6108693" cy="793877"/>
        </a:xfrm>
        <a:prstGeom prst="round2SameRect">
          <a:avLst>
            <a:gd name="adj1" fmla="val 16670"/>
            <a:gd name="adj2" fmla="val 0"/>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977900">
            <a:lnSpc>
              <a:spcPct val="90000"/>
            </a:lnSpc>
            <a:spcBef>
              <a:spcPct val="0"/>
            </a:spcBef>
            <a:spcAft>
              <a:spcPct val="35000"/>
            </a:spcAft>
            <a:buNone/>
          </a:pPr>
          <a:r>
            <a:rPr lang="en-US" sz="2200" b="1" i="0" kern="1200" dirty="0"/>
            <a:t>we can observe as the flight number increases the success rate increases too</a:t>
          </a:r>
          <a:endParaRPr lang="en-IN" sz="2200" kern="1200" dirty="0"/>
        </a:p>
      </dsp:txBody>
      <dsp:txXfrm>
        <a:off x="-1091346" y="833922"/>
        <a:ext cx="6031171" cy="755116"/>
      </dsp:txXfrm>
    </dsp:sp>
  </dsp:spTree>
</dsp:drawing>
</file>

<file path=ppt/diagrams/layout1.xml><?xml version="1.0" encoding="utf-8"?>
<dgm:layoutDef xmlns:dgm="http://schemas.openxmlformats.org/drawingml/2006/diagram" xmlns:a="http://schemas.openxmlformats.org/drawingml/2006/main" uniqueId="urn:microsoft.com/office/officeart/2011/layout/TabList">
  <dgm:title val="Tab List"/>
  <dgm:desc val="Use to show non-sequential or grouped blocks of information. Works well for lists with a small amount of Level 1 text. The first Level 2 displays next to the Level 1 text  and the remaining Level 2 text appears beneath the Level 1 text."/>
  <dgm:catLst>
    <dgm:cat type="list" pri="4500"/>
    <dgm:cat type="officeonline" pri="11000"/>
  </dgm:catLst>
  <dgm:sampData>
    <dgm:dataModel>
      <dgm:ptLst>
        <dgm:pt modelId="0" type="doc"/>
        <dgm:pt modelId="10">
          <dgm:prSet phldr="1"/>
        </dgm:pt>
        <dgm:pt modelId="11">
          <dgm:prSet phldr="1"/>
        </dgm:pt>
        <dgm:pt modelId="12">
          <dgm:prSet phldr="1"/>
        </dgm:pt>
        <dgm:pt modelId="20">
          <dgm:prSet phldr="1"/>
        </dgm:pt>
        <dgm:pt modelId="21">
          <dgm:prSet phldr="1"/>
        </dgm:pt>
        <dgm:pt modelId="22">
          <dgm:prSet phldr="1"/>
        </dgm:pt>
        <dgm:pt modelId="30">
          <dgm:prSet phldr="1"/>
        </dgm:pt>
        <dgm:pt modelId="31">
          <dgm:prSet phldr="1"/>
        </dgm:pt>
        <dgm:pt modelId="32">
          <dgm:prSet phldr="1"/>
        </dgm:pt>
      </dgm:ptLst>
      <dgm:cxnLst>
        <dgm:cxn modelId="40" srcId="0" destId="10" srcOrd="0" destOrd="0"/>
        <dgm:cxn modelId="41" srcId="10" destId="11" srcOrd="0" destOrd="0"/>
        <dgm:cxn modelId="42" srcId="10" destId="12" srcOrd="0" destOrd="0"/>
        <dgm:cxn modelId="50" srcId="0" destId="20" srcOrd="1" destOrd="0"/>
        <dgm:cxn modelId="51" srcId="20" destId="21" srcOrd="1" destOrd="0"/>
        <dgm:cxn modelId="52" srcId="20" destId="22" srcOrd="1" destOrd="0"/>
        <dgm:cxn modelId="60" srcId="0" destId="30" srcOrd="2" destOrd="0"/>
        <dgm:cxn modelId="61" srcId="30" destId="31" srcOrd="2" destOrd="0"/>
        <dgm:cxn modelId="62" srcId="30" destId="32"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dgm:chPref val="3"/>
      <dgm:dir/>
      <dgm:animOne val="branch"/>
      <dgm:animLvl val="lvl"/>
    </dgm:varLst>
    <dgm:alg type="lin">
      <dgm:param type="linDir" val="fromT"/>
    </dgm:alg>
    <dgm:shape xmlns:r="http://schemas.openxmlformats.org/officeDocument/2006/relationships" r:blip="">
      <dgm:adjLst/>
    </dgm:shape>
    <dgm:constrLst>
      <dgm:constr type="w" for="ch" forName="Child" refType="w"/>
      <dgm:constr type="h" for="ch" forName="Child" refType="h" fact="0.6667"/>
      <dgm:constr type="primFontSz" for="des" forName="Parent" op="equ" val="65"/>
      <dgm:constr type="primFontSz" for="des" forName="Child" op="equ" val="65"/>
      <dgm:constr type="primFontSz" for="des" forName="FirstChild" op="equ" val="65"/>
      <dgm:constr type="primFontSz" for="des" forName="Child" refType="primFontSz" refFor="des" refForName="Parent" op="lte"/>
      <dgm:constr type="primFontSz" for="des" forName="FirstChild" refType="primFontSz" refFor="des" refForName="Parent" op="lte"/>
      <dgm:constr type="primFontSz" for="des" forName="Child" refType="primFontSz" refFor="des" refForName="FirstChild" op="lte"/>
      <dgm:constr type="w" for="ch" forName="composite" refType="w"/>
      <dgm:constr type="h" for="ch" forName="composite" refType="h" fact="0.3333"/>
      <dgm:constr type="sp" refType="h" refFor="ch" refForName="composite" op="equ" fact="0.05"/>
      <dgm:constr type="h" for="ch" forName="sibTrans" refType="h" refFor="ch" refForName="composite" op="equ" fact="0.05"/>
      <dgm:constr type="w" for="ch" forName="sibTrans" refType="h" refFor="ch" refForName="sibTrans" op="equ"/>
    </dgm:constrLst>
    <dgm:forEach name="nodesForEach" axis="ch" ptType="node">
      <dgm:layoutNode name="composite">
        <dgm:alg type="composite"/>
        <dgm:shape xmlns:r="http://schemas.openxmlformats.org/officeDocument/2006/relationships" r:blip="">
          <dgm:adjLst/>
        </dgm:shape>
        <dgm:choose name="Name1">
          <dgm:if name="Name2" func="var" arg="dir" op="equ" val="norm">
            <dgm:constrLst>
              <dgm:constr type="l" for="ch" forName="Accent" refType="w" fact="0"/>
              <dgm:constr type="b" for="ch" forName="Accent" refType="h"/>
              <dgm:constr type="w" for="ch" forName="Accent" refType="w"/>
              <dgm:constr type="h" for="ch" forName="Accent" refType="h" fact="0"/>
              <dgm:constr type="l" for="ch" forName="FirstChild" refType="w" fact="0.26"/>
              <dgm:constr type="t" for="ch" forName="FirstChild" refType="h" fact="0"/>
              <dgm:constr type="w" for="ch" forName="FirstChild" refType="w" fact="0.74"/>
              <dgm:constr type="h" for="ch" forName="FirstChild" refType="h"/>
              <dgm:constr type="l" for="ch" forName="Parent" refType="w" fact="0"/>
              <dgm:constr type="t" for="ch" forName="Parent" refType="h" fact="0"/>
              <dgm:constr type="w" for="ch" forName="Parent" refType="w" fact="0.26"/>
              <dgm:constr type="h" for="ch" forName="Parent" refType="h"/>
            </dgm:constrLst>
          </dgm:if>
          <dgm:else name="Name3">
            <dgm:constrLst>
              <dgm:constr type="l" for="ch" forName="Accent" refType="w" fact="0"/>
              <dgm:constr type="b" for="ch" forName="Accent" refType="h"/>
              <dgm:constr type="w" for="ch" forName="Accent" refType="w"/>
              <dgm:constr type="h" for="ch" forName="Accent" refType="h" fact="0"/>
              <dgm:constr type="r" for="ch" forName="FirstChild" refType="w" fact="0.74"/>
              <dgm:constr type="t" for="ch" forName="FirstChild" refType="h" fact="0"/>
              <dgm:constr type="w" for="ch" forName="FirstChild" refType="w" fact="0.74"/>
              <dgm:constr type="h" for="ch" forName="FirstChild" refType="h"/>
              <dgm:constr type="r" for="ch" forName="Parent" refType="w"/>
              <dgm:constr type="t" for="ch" forName="Parent" refType="h" fact="0"/>
              <dgm:constr type="w" for="ch" forName="Parent" refType="w" fact="0.26"/>
              <dgm:constr type="h" for="ch" forName="Parent" refType="h"/>
            </dgm:constrLst>
          </dgm:else>
        </dgm:choose>
        <dgm:layoutNode name="FirstChild" styleLbl="revTx">
          <dgm:varLst>
            <dgm:chMax val="0"/>
            <dgm:chPref val="0"/>
            <dgm:bulletEnabled val="1"/>
          </dgm:varLst>
          <dgm:choose name="Name4">
            <dgm:if name="Name5" func="var" arg="dir" op="equ" val="norm">
              <dgm:alg type="tx">
                <dgm:param type="parTxLTRAlign" val="l"/>
                <dgm:param type="txAnchorVert" val="b"/>
                <dgm:param type="txAnchorVertCh" val="b"/>
                <dgm:param type="parTxRTLAlign" val="l"/>
              </dgm:alg>
            </dgm:if>
            <dgm:else name="Name6">
              <dgm:alg type="tx">
                <dgm:param type="parTxLTRAlign" val="r"/>
                <dgm:param type="shpTxLTRAlignCh" val="r"/>
                <dgm:param type="txAnchorVert" val="b"/>
                <dgm:param type="txAnchorVertCh" val="b"/>
                <dgm:param type="parTxRTLAlign" val="r"/>
              </dgm:alg>
            </dgm:else>
          </dgm:choose>
          <dgm:shape xmlns:r="http://schemas.openxmlformats.org/officeDocument/2006/relationships" type="rect" r:blip="">
            <dgm:adjLst/>
          </dgm:shape>
          <dgm:choose name="Name7">
            <dgm:if name="Name8" axis="ch" ptType="node" func="cnt" op="gte" val="1">
              <dgm:presOf axis="ch desOrSelf" ptType="node node" st="1 1" cnt="1 0"/>
            </dgm:if>
            <dgm:else name="Name9">
              <dgm:presOf/>
            </dgm:else>
          </dgm:choos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 styleLbl="alignNode1">
          <dgm:varLst>
            <dgm:chMax val="3"/>
            <dgm:chPref val="3"/>
            <dgm:bulletEnabled val="1"/>
          </dgm:varLst>
          <dgm:alg type="tx">
            <dgm:param type="shpTxLTRAlignCh" val="ctr"/>
            <dgm:param type="txAnchorVertCh" val="mid"/>
          </dgm:alg>
          <dgm:shape xmlns:r="http://schemas.openxmlformats.org/officeDocument/2006/relationships" type="round2SameRect" r:blip="">
            <dgm:adjLst>
              <dgm:adj idx="1" val="0.1667"/>
              <dgm:adj idx="2" val="0"/>
            </dgm:adjLst>
          </dgm:shape>
          <dgm:presOf axis="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Accent" styleLbl="parChTrans1D1">
          <dgm:alg type="sp"/>
          <dgm:shape xmlns:r="http://schemas.openxmlformats.org/officeDocument/2006/relationships" type="line" r:blip="" zOrderOff="-99999">
            <dgm:adjLst/>
          </dgm:shape>
          <dgm:presOf/>
        </dgm:layoutNode>
      </dgm:layoutNode>
      <dgm:choose name="Name10">
        <dgm:if name="Name11" axis="ch" ptType="node" st="2" cnt="1" func="cnt" op="gte" val="1">
          <dgm:layoutNode name="Child" styleLbl="revTx">
            <dgm:varLst>
              <dgm:chMax val="0"/>
              <dgm:chPref val="0"/>
              <dgm:bulletEnabled val="1"/>
            </dgm:varLst>
            <dgm:choose name="Name12">
              <dgm:if name="Name13" func="var" arg="dir" op="equ" val="norm">
                <dgm:alg type="tx">
                  <dgm:param type="stBulletLvl" val="1"/>
                  <dgm:param type="parTxLTRAlign" val="l"/>
                  <dgm:param type="parTxRTLAlign" val="l"/>
                  <dgm:param type="txAnchorVert" val="t"/>
                </dgm:alg>
              </dgm:if>
              <dgm:else name="Name14">
                <dgm:alg type="tx">
                  <dgm:param type="stBulletLvl" val="1"/>
                  <dgm:param type="parTxLTRAlign" val="r"/>
                  <dgm:param type="shpTxLTRAlignCh" val="r"/>
                  <dgm:param type="txAnchorVert" val="t"/>
                  <dgm:param type="parTxRTLAlign" val="r"/>
                </dgm:alg>
              </dgm:else>
            </dgm:choose>
            <dgm:shape xmlns:r="http://schemas.openxmlformats.org/officeDocument/2006/relationships" type="rect" r:blip="">
              <dgm:adjLst/>
            </dgm:shape>
            <dgm:presOf axis="ch desOrSelf" ptType="node node" st="2 1" cnt="0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if>
        <dgm:else name="Name15"/>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 name="Google Shape;272;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 name="Google Shape;278;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89883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 name="Google Shape;278;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306464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 name="Google Shape;278;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853046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 name="Google Shape;278;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43048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 name="Google Shape;278;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339516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2"/>
        <p:cNvGrpSpPr/>
        <p:nvPr/>
      </p:nvGrpSpPr>
      <p:grpSpPr>
        <a:xfrm>
          <a:off x="0" y="0"/>
          <a:ext cx="0" cy="0"/>
          <a:chOff x="0" y="0"/>
          <a:chExt cx="0" cy="0"/>
        </a:xfrm>
      </p:grpSpPr>
      <p:sp>
        <p:nvSpPr>
          <p:cNvPr id="493" name="Google Shape;493;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4" name="Google Shape;494;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 name="Google Shape;24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7" name="Google Shape;347;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862978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 name="Google Shape;25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 name="Google Shape;278;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 name="Google Shape;266;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 name="Google Shape;25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238443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 name="Google Shape;297;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136476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 name="Google Shape;297;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147695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3159" y="514350"/>
            <a:ext cx="6000750" cy="2228851"/>
          </a:xfrm>
        </p:spPr>
        <p:txBody>
          <a:bodyPr anchor="b">
            <a:normAutofit/>
          </a:bodyPr>
          <a:lstStyle>
            <a:lvl1pPr algn="l">
              <a:defRPr sz="3600">
                <a:effectLst/>
              </a:defRPr>
            </a:lvl1pPr>
          </a:lstStyle>
          <a:p>
            <a:r>
              <a:rPr lang="en-US"/>
              <a:t>Click to edit Master title style</a:t>
            </a:r>
            <a:endParaRPr lang="en-US" dirty="0"/>
          </a:p>
        </p:txBody>
      </p:sp>
      <p:sp>
        <p:nvSpPr>
          <p:cNvPr id="3" name="Subtitle 2"/>
          <p:cNvSpPr>
            <a:spLocks noGrp="1"/>
          </p:cNvSpPr>
          <p:nvPr>
            <p:ph type="subTitle" idx="1"/>
          </p:nvPr>
        </p:nvSpPr>
        <p:spPr>
          <a:xfrm>
            <a:off x="513159" y="2882900"/>
            <a:ext cx="4800600" cy="1460500"/>
          </a:xfrm>
        </p:spPr>
        <p:txBody>
          <a:bodyPr anchor="t">
            <a:normAutofit/>
          </a:bodyPr>
          <a:lstStyle>
            <a:lvl1pPr marL="0" indent="0" algn="l">
              <a:buNone/>
              <a:defRPr sz="1575">
                <a:solidFill>
                  <a:schemeClr val="bg2">
                    <a:lumMod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567D00F-1EA0-4321-92BD-C4EF363835BD}" type="datetimeFigureOut">
              <a:rPr lang="en-IN" smtClean="0"/>
              <a:t>02-05-2023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 smtClean="0"/>
              <a:t>‹#›</a:t>
            </a:fld>
            <a:endParaRPr lang="en"/>
          </a:p>
        </p:txBody>
      </p:sp>
      <p:cxnSp>
        <p:nvCxnSpPr>
          <p:cNvPr id="16" name="Straight Connector 15"/>
          <p:cNvCxnSpPr/>
          <p:nvPr/>
        </p:nvCxnSpPr>
        <p:spPr>
          <a:xfrm flipH="1">
            <a:off x="6171009" y="6350"/>
            <a:ext cx="2857500" cy="28575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4581128" y="68659"/>
            <a:ext cx="4560491" cy="4560491"/>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5426869" y="171450"/>
            <a:ext cx="3714750" cy="371475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5501878" y="24209"/>
            <a:ext cx="3639742" cy="3639742"/>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5884070" y="457201"/>
            <a:ext cx="3257549" cy="325754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60272775"/>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514350" y="400050"/>
            <a:ext cx="8114109" cy="234315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16" name="Text Placeholder 9"/>
          <p:cNvSpPr>
            <a:spLocks noGrp="1"/>
          </p:cNvSpPr>
          <p:nvPr>
            <p:ph type="body" sz="quarter" idx="14"/>
          </p:nvPr>
        </p:nvSpPr>
        <p:spPr>
          <a:xfrm>
            <a:off x="685801" y="2882900"/>
            <a:ext cx="6228158" cy="342900"/>
          </a:xfrm>
        </p:spPr>
        <p:txBody>
          <a:bodyPr anchor="t">
            <a:normAutofit/>
          </a:bodyPr>
          <a:lstStyle>
            <a:lvl1pPr marL="0" indent="0">
              <a:buFontTx/>
              <a:buNone/>
              <a:defRPr sz="1200"/>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8567D00F-1EA0-4321-92BD-C4EF363835BD}" type="datetimeFigureOut">
              <a:rPr lang="en-IN" smtClean="0"/>
              <a:t>02-05-2023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098569095"/>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513160" y="514350"/>
            <a:ext cx="7543800" cy="2057400"/>
          </a:xfrm>
        </p:spPr>
        <p:txBody>
          <a:bodyPr anchor="ctr">
            <a:normAutofit/>
          </a:bodyPr>
          <a:lstStyle>
            <a:lvl1pPr algn="l">
              <a:defRPr sz="2400" b="0" cap="all"/>
            </a:lvl1pPr>
          </a:lstStyle>
          <a:p>
            <a:r>
              <a:rPr lang="en-US"/>
              <a:t>Click to edit Master title style</a:t>
            </a:r>
            <a:endParaRPr lang="en-US" dirty="0"/>
          </a:p>
        </p:txBody>
      </p:sp>
      <p:sp>
        <p:nvSpPr>
          <p:cNvPr id="3" name="Text Placeholder 2"/>
          <p:cNvSpPr>
            <a:spLocks noGrp="1"/>
          </p:cNvSpPr>
          <p:nvPr>
            <p:ph type="body" idx="1"/>
          </p:nvPr>
        </p:nvSpPr>
        <p:spPr>
          <a:xfrm>
            <a:off x="513159" y="3086100"/>
            <a:ext cx="6401991" cy="1409700"/>
          </a:xfrm>
        </p:spPr>
        <p:txBody>
          <a:bodyPr anchor="ctr">
            <a:normAutofit/>
          </a:bodyPr>
          <a:lstStyle>
            <a:lvl1pPr marL="0" indent="0" algn="l">
              <a:buNone/>
              <a:defRPr sz="1500">
                <a:solidFill>
                  <a:schemeClr val="bg2">
                    <a:lumMod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567D00F-1EA0-4321-92BD-C4EF363835BD}" type="datetimeFigureOut">
              <a:rPr lang="en-IN" smtClean="0"/>
              <a:t>02-05-2023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214195190"/>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59" y="514350"/>
            <a:ext cx="6858001" cy="2057400"/>
          </a:xfrm>
        </p:spPr>
        <p:txBody>
          <a:bodyPr anchor="ctr">
            <a:normAutofit/>
          </a:bodyPr>
          <a:lstStyle>
            <a:lvl1pPr algn="l">
              <a:defRPr sz="24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84659" y="2571750"/>
            <a:ext cx="6400800" cy="285750"/>
          </a:xfrm>
        </p:spPr>
        <p:txBody>
          <a:bodyPr anchor="ctr"/>
          <a:lstStyle>
            <a:lvl1pPr marL="0" indent="0">
              <a:buFontTx/>
              <a:buNone/>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13160" y="3225801"/>
            <a:ext cx="6400800" cy="1263649"/>
          </a:xfrm>
        </p:spPr>
        <p:txBody>
          <a:bodyPr anchor="ctr">
            <a:normAutofit/>
          </a:bodyPr>
          <a:lstStyle>
            <a:lvl1pPr marL="0" indent="0" algn="l">
              <a:buNone/>
              <a:defRPr sz="1500">
                <a:solidFill>
                  <a:schemeClr val="bg2">
                    <a:lumMod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567D00F-1EA0-4321-92BD-C4EF363835BD}" type="datetimeFigureOut">
              <a:rPr lang="en-IN" smtClean="0"/>
              <a:t>02-05-2023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 smtClean="0"/>
              <a:t>‹#›</a:t>
            </a:fld>
            <a:endParaRPr lang="en"/>
          </a:p>
        </p:txBody>
      </p:sp>
      <p:sp>
        <p:nvSpPr>
          <p:cNvPr id="14" name="TextBox 13"/>
          <p:cNvSpPr txBox="1"/>
          <p:nvPr/>
        </p:nvSpPr>
        <p:spPr>
          <a:xfrm>
            <a:off x="398859" y="609167"/>
            <a:ext cx="457200" cy="438582"/>
          </a:xfrm>
          <a:prstGeom prst="rect">
            <a:avLst/>
          </a:prstGeom>
        </p:spPr>
        <p:txBody>
          <a:bodyPr vert="horz" lIns="68580" tIns="34290" rIns="68580" bIns="34290" rtlCol="0" anchor="ctr">
            <a:noAutofit/>
          </a:bodyPr>
          <a:lstStyle/>
          <a:p>
            <a:pPr lvl="0"/>
            <a:r>
              <a:rPr lang="en-US" sz="6000" dirty="0">
                <a:solidFill>
                  <a:schemeClr val="tx1"/>
                </a:solidFill>
                <a:effectLst/>
              </a:rPr>
              <a:t>“</a:t>
            </a:r>
          </a:p>
        </p:txBody>
      </p:sp>
      <p:sp>
        <p:nvSpPr>
          <p:cNvPr id="15" name="TextBox 14"/>
          <p:cNvSpPr txBox="1"/>
          <p:nvPr/>
        </p:nvSpPr>
        <p:spPr>
          <a:xfrm>
            <a:off x="7714059" y="2076451"/>
            <a:ext cx="457200" cy="438582"/>
          </a:xfrm>
          <a:prstGeom prst="rect">
            <a:avLst/>
          </a:prstGeom>
        </p:spPr>
        <p:txBody>
          <a:bodyPr vert="horz" lIns="68580" tIns="34290" rIns="68580" bIns="34290" rtlCol="0" anchor="ctr">
            <a:noAutofit/>
          </a:bodyPr>
          <a:lstStyle/>
          <a:p>
            <a:pPr lvl="0" algn="r"/>
            <a:r>
              <a:rPr lang="en-US" sz="6000" dirty="0">
                <a:solidFill>
                  <a:schemeClr val="tx1"/>
                </a:solidFill>
                <a:effectLst/>
              </a:rPr>
              <a:t>”</a:t>
            </a:r>
          </a:p>
        </p:txBody>
      </p:sp>
    </p:spTree>
    <p:extLst>
      <p:ext uri="{BB962C8B-B14F-4D97-AF65-F5344CB8AC3E}">
        <p14:creationId xmlns:p14="http://schemas.microsoft.com/office/powerpoint/2010/main" val="2155196073"/>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513159" y="2571750"/>
            <a:ext cx="6400800" cy="1273050"/>
          </a:xfrm>
        </p:spPr>
        <p:txBody>
          <a:bodyPr anchor="b">
            <a:normAutofit/>
          </a:bodyPr>
          <a:lstStyle>
            <a:lvl1pPr algn="l">
              <a:defRPr sz="2400" b="0" cap="all"/>
            </a:lvl1pPr>
          </a:lstStyle>
          <a:p>
            <a:r>
              <a:rPr lang="en-US"/>
              <a:t>Click to edit Master title style</a:t>
            </a:r>
            <a:endParaRPr lang="en-US" dirty="0"/>
          </a:p>
        </p:txBody>
      </p:sp>
      <p:sp>
        <p:nvSpPr>
          <p:cNvPr id="3" name="Text Placeholder 2"/>
          <p:cNvSpPr>
            <a:spLocks noGrp="1"/>
          </p:cNvSpPr>
          <p:nvPr>
            <p:ph type="body" idx="1"/>
          </p:nvPr>
        </p:nvSpPr>
        <p:spPr>
          <a:xfrm>
            <a:off x="513158" y="3849736"/>
            <a:ext cx="6401993" cy="645300"/>
          </a:xfrm>
        </p:spPr>
        <p:txBody>
          <a:bodyPr anchor="t">
            <a:normAutofit/>
          </a:bodyPr>
          <a:lstStyle>
            <a:lvl1pPr marL="0" indent="0" algn="l">
              <a:buNone/>
              <a:defRPr sz="1500">
                <a:solidFill>
                  <a:schemeClr val="bg2">
                    <a:lumMod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567D00F-1EA0-4321-92BD-C4EF363835BD}" type="datetimeFigureOut">
              <a:rPr lang="en-IN" smtClean="0"/>
              <a:t>02-05-2023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106876352"/>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856060" y="514350"/>
            <a:ext cx="6858000" cy="2057400"/>
          </a:xfrm>
        </p:spPr>
        <p:txBody>
          <a:bodyPr anchor="ctr">
            <a:normAutofit/>
          </a:bodyPr>
          <a:lstStyle>
            <a:lvl1pPr algn="l">
              <a:defRPr sz="24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513159" y="2946400"/>
            <a:ext cx="6400801" cy="787400"/>
          </a:xfrm>
        </p:spPr>
        <p:txBody>
          <a:bodyPr vert="horz" lIns="91440" tIns="45720" rIns="91440" bIns="45720" rtlCol="0" anchor="b">
            <a:normAutofit/>
          </a:bodyPr>
          <a:lstStyle>
            <a:lvl1pPr>
              <a:buNone/>
              <a:defRPr lang="en-US" sz="18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513159" y="3733800"/>
            <a:ext cx="6400801" cy="762000"/>
          </a:xfrm>
        </p:spPr>
        <p:txBody>
          <a:bodyPr anchor="t">
            <a:normAutofit/>
          </a:bodyPr>
          <a:lstStyle>
            <a:lvl1pPr marL="0" indent="0" algn="l">
              <a:buNone/>
              <a:defRPr sz="1350">
                <a:solidFill>
                  <a:schemeClr val="bg2">
                    <a:lumMod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567D00F-1EA0-4321-92BD-C4EF363835BD}" type="datetimeFigureOut">
              <a:rPr lang="en-IN" smtClean="0"/>
              <a:t>02-05-2023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 smtClean="0"/>
              <a:t>‹#›</a:t>
            </a:fld>
            <a:endParaRPr lang="en"/>
          </a:p>
        </p:txBody>
      </p:sp>
      <p:sp>
        <p:nvSpPr>
          <p:cNvPr id="11" name="TextBox 10"/>
          <p:cNvSpPr txBox="1"/>
          <p:nvPr/>
        </p:nvSpPr>
        <p:spPr>
          <a:xfrm>
            <a:off x="398859" y="609167"/>
            <a:ext cx="457200" cy="438582"/>
          </a:xfrm>
          <a:prstGeom prst="rect">
            <a:avLst/>
          </a:prstGeom>
        </p:spPr>
        <p:txBody>
          <a:bodyPr vert="horz" lIns="68580" tIns="34290" rIns="68580" bIns="34290" rtlCol="0" anchor="ctr">
            <a:noAutofit/>
          </a:bodyPr>
          <a:lstStyle/>
          <a:p>
            <a:pPr lvl="0"/>
            <a:r>
              <a:rPr lang="en-US" sz="6000" dirty="0">
                <a:solidFill>
                  <a:schemeClr val="tx1"/>
                </a:solidFill>
                <a:effectLst/>
              </a:rPr>
              <a:t>“</a:t>
            </a:r>
          </a:p>
        </p:txBody>
      </p:sp>
      <p:sp>
        <p:nvSpPr>
          <p:cNvPr id="12" name="TextBox 11"/>
          <p:cNvSpPr txBox="1"/>
          <p:nvPr/>
        </p:nvSpPr>
        <p:spPr>
          <a:xfrm>
            <a:off x="7714059" y="2076451"/>
            <a:ext cx="457200" cy="438582"/>
          </a:xfrm>
          <a:prstGeom prst="rect">
            <a:avLst/>
          </a:prstGeom>
        </p:spPr>
        <p:txBody>
          <a:bodyPr vert="horz" lIns="68580" tIns="34290" rIns="68580" bIns="34290" rtlCol="0" anchor="ctr">
            <a:noAutofit/>
          </a:bodyPr>
          <a:lstStyle/>
          <a:p>
            <a:pPr lvl="0" algn="r"/>
            <a:r>
              <a:rPr lang="en-US" sz="6000" dirty="0">
                <a:solidFill>
                  <a:schemeClr val="tx1"/>
                </a:solidFill>
                <a:effectLst/>
              </a:rPr>
              <a:t>”</a:t>
            </a:r>
          </a:p>
        </p:txBody>
      </p:sp>
    </p:spTree>
    <p:extLst>
      <p:ext uri="{BB962C8B-B14F-4D97-AF65-F5344CB8AC3E}">
        <p14:creationId xmlns:p14="http://schemas.microsoft.com/office/powerpoint/2010/main" val="575779815"/>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513160" y="514350"/>
            <a:ext cx="7543800" cy="20574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513159" y="2946401"/>
            <a:ext cx="6400800" cy="628650"/>
          </a:xfrm>
        </p:spPr>
        <p:txBody>
          <a:bodyPr vert="horz" lIns="91440" tIns="45720" rIns="91440" bIns="45720" rtlCol="0" anchor="b">
            <a:normAutofit/>
          </a:bodyPr>
          <a:lstStyle>
            <a:lvl1pPr>
              <a:buNone/>
              <a:defRPr lang="en-US" sz="18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513159" y="3575049"/>
            <a:ext cx="6400801" cy="920750"/>
          </a:xfrm>
        </p:spPr>
        <p:txBody>
          <a:bodyPr anchor="t">
            <a:normAutofit/>
          </a:bodyPr>
          <a:lstStyle>
            <a:lvl1pPr marL="0" indent="0" algn="l">
              <a:buNone/>
              <a:defRPr sz="1350">
                <a:solidFill>
                  <a:schemeClr val="bg2">
                    <a:lumMod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567D00F-1EA0-4321-92BD-C4EF363835BD}" type="datetimeFigureOut">
              <a:rPr lang="en-IN" smtClean="0"/>
              <a:t>02-05-2023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507943381"/>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567D00F-1EA0-4321-92BD-C4EF363835BD}" type="datetimeFigureOut">
              <a:rPr lang="en-IN" smtClean="0"/>
              <a:t>02-05-2023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31116283"/>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3909" y="514350"/>
            <a:ext cx="1543050" cy="3429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14350" y="514350"/>
            <a:ext cx="5867400" cy="398145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567D00F-1EA0-4321-92BD-C4EF363835BD}" type="datetimeFigureOut">
              <a:rPr lang="en-IN" smtClean="0"/>
              <a:t>02-05-2023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742757987"/>
      </p:ext>
    </p:extLst>
  </p:cSld>
  <p:clrMapOvr>
    <a:masterClrMapping/>
  </p:clrMapOvr>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2122525" y="1991825"/>
            <a:ext cx="4899000" cy="11598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dk1"/>
              </a:buClr>
              <a:buSzPts val="4600"/>
              <a:buNone/>
              <a:defRPr sz="4600">
                <a:solidFill>
                  <a:schemeClr val="dk1"/>
                </a:solidFill>
              </a:defRPr>
            </a:lvl1pPr>
            <a:lvl2pPr lvl="1" algn="ctr">
              <a:spcBef>
                <a:spcPts val="0"/>
              </a:spcBef>
              <a:spcAft>
                <a:spcPts val="0"/>
              </a:spcAft>
              <a:buClr>
                <a:schemeClr val="dk1"/>
              </a:buClr>
              <a:buSzPts val="4600"/>
              <a:buNone/>
              <a:defRPr sz="4600">
                <a:solidFill>
                  <a:schemeClr val="dk1"/>
                </a:solidFill>
              </a:defRPr>
            </a:lvl2pPr>
            <a:lvl3pPr lvl="2" algn="ctr">
              <a:spcBef>
                <a:spcPts val="0"/>
              </a:spcBef>
              <a:spcAft>
                <a:spcPts val="0"/>
              </a:spcAft>
              <a:buClr>
                <a:schemeClr val="dk1"/>
              </a:buClr>
              <a:buSzPts val="4600"/>
              <a:buNone/>
              <a:defRPr sz="4600">
                <a:solidFill>
                  <a:schemeClr val="dk1"/>
                </a:solidFill>
              </a:defRPr>
            </a:lvl3pPr>
            <a:lvl4pPr lvl="3" algn="ctr">
              <a:spcBef>
                <a:spcPts val="0"/>
              </a:spcBef>
              <a:spcAft>
                <a:spcPts val="0"/>
              </a:spcAft>
              <a:buClr>
                <a:schemeClr val="dk1"/>
              </a:buClr>
              <a:buSzPts val="4600"/>
              <a:buNone/>
              <a:defRPr sz="4600">
                <a:solidFill>
                  <a:schemeClr val="dk1"/>
                </a:solidFill>
              </a:defRPr>
            </a:lvl4pPr>
            <a:lvl5pPr lvl="4" algn="ctr">
              <a:spcBef>
                <a:spcPts val="0"/>
              </a:spcBef>
              <a:spcAft>
                <a:spcPts val="0"/>
              </a:spcAft>
              <a:buClr>
                <a:schemeClr val="dk1"/>
              </a:buClr>
              <a:buSzPts val="4600"/>
              <a:buNone/>
              <a:defRPr sz="4600">
                <a:solidFill>
                  <a:schemeClr val="dk1"/>
                </a:solidFill>
              </a:defRPr>
            </a:lvl5pPr>
            <a:lvl6pPr lvl="5" algn="ctr">
              <a:spcBef>
                <a:spcPts val="0"/>
              </a:spcBef>
              <a:spcAft>
                <a:spcPts val="0"/>
              </a:spcAft>
              <a:buClr>
                <a:schemeClr val="dk1"/>
              </a:buClr>
              <a:buSzPts val="4600"/>
              <a:buNone/>
              <a:defRPr sz="4600">
                <a:solidFill>
                  <a:schemeClr val="dk1"/>
                </a:solidFill>
              </a:defRPr>
            </a:lvl6pPr>
            <a:lvl7pPr lvl="6" algn="ctr">
              <a:spcBef>
                <a:spcPts val="0"/>
              </a:spcBef>
              <a:spcAft>
                <a:spcPts val="0"/>
              </a:spcAft>
              <a:buClr>
                <a:schemeClr val="dk1"/>
              </a:buClr>
              <a:buSzPts val="4600"/>
              <a:buNone/>
              <a:defRPr sz="4600">
                <a:solidFill>
                  <a:schemeClr val="dk1"/>
                </a:solidFill>
              </a:defRPr>
            </a:lvl7pPr>
            <a:lvl8pPr lvl="7" algn="ctr">
              <a:spcBef>
                <a:spcPts val="0"/>
              </a:spcBef>
              <a:spcAft>
                <a:spcPts val="0"/>
              </a:spcAft>
              <a:buClr>
                <a:schemeClr val="dk1"/>
              </a:buClr>
              <a:buSzPts val="4600"/>
              <a:buNone/>
              <a:defRPr sz="4600">
                <a:solidFill>
                  <a:schemeClr val="dk1"/>
                </a:solidFill>
              </a:defRPr>
            </a:lvl8pPr>
            <a:lvl9pPr lvl="8" algn="ctr">
              <a:spcBef>
                <a:spcPts val="0"/>
              </a:spcBef>
              <a:spcAft>
                <a:spcPts val="0"/>
              </a:spcAft>
              <a:buClr>
                <a:schemeClr val="dk1"/>
              </a:buClr>
              <a:buSzPts val="4600"/>
              <a:buNone/>
              <a:defRPr sz="4600">
                <a:solidFill>
                  <a:schemeClr val="dk1"/>
                </a:solidFill>
              </a:defRPr>
            </a:lvl9pPr>
          </a:lstStyle>
          <a:p>
            <a:endParaRPr/>
          </a:p>
        </p:txBody>
      </p:sp>
    </p:spTree>
    <p:extLst>
      <p:ext uri="{BB962C8B-B14F-4D97-AF65-F5344CB8AC3E}">
        <p14:creationId xmlns:p14="http://schemas.microsoft.com/office/powerpoint/2010/main" val="292442574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111"/>
        <p:cNvGrpSpPr/>
        <p:nvPr/>
      </p:nvGrpSpPr>
      <p:grpSpPr>
        <a:xfrm>
          <a:off x="0" y="0"/>
          <a:ext cx="0" cy="0"/>
          <a:chOff x="0" y="0"/>
          <a:chExt cx="0" cy="0"/>
        </a:xfrm>
      </p:grpSpPr>
      <p:sp>
        <p:nvSpPr>
          <p:cNvPr id="114" name="Google Shape;114;p6"/>
          <p:cNvSpPr txBox="1">
            <a:spLocks noGrp="1"/>
          </p:cNvSpPr>
          <p:nvPr>
            <p:ph type="title"/>
          </p:nvPr>
        </p:nvSpPr>
        <p:spPr>
          <a:xfrm>
            <a:off x="457200" y="586975"/>
            <a:ext cx="5138700" cy="8574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115" name="Google Shape;115;p6"/>
          <p:cNvSpPr txBox="1">
            <a:spLocks noGrp="1"/>
          </p:cNvSpPr>
          <p:nvPr>
            <p:ph type="body" idx="1"/>
          </p:nvPr>
        </p:nvSpPr>
        <p:spPr>
          <a:xfrm>
            <a:off x="457200" y="1672300"/>
            <a:ext cx="2494200" cy="31551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endParaRPr/>
          </a:p>
        </p:txBody>
      </p:sp>
      <p:sp>
        <p:nvSpPr>
          <p:cNvPr id="116" name="Google Shape;116;p6"/>
          <p:cNvSpPr txBox="1">
            <a:spLocks noGrp="1"/>
          </p:cNvSpPr>
          <p:nvPr>
            <p:ph type="body" idx="2"/>
          </p:nvPr>
        </p:nvSpPr>
        <p:spPr>
          <a:xfrm>
            <a:off x="3101652" y="1672300"/>
            <a:ext cx="2494200" cy="31551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endParaRPr/>
          </a:p>
        </p:txBody>
      </p:sp>
      <p:sp>
        <p:nvSpPr>
          <p:cNvPr id="117" name="Google Shape;117;p6"/>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1496157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567D00F-1EA0-4321-92BD-C4EF363835BD}" type="datetimeFigureOut">
              <a:rPr lang="en-IN" smtClean="0"/>
              <a:t>02-05-2023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194255812"/>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83"/>
        <p:cNvGrpSpPr/>
        <p:nvPr/>
      </p:nvGrpSpPr>
      <p:grpSpPr>
        <a:xfrm>
          <a:off x="0" y="0"/>
          <a:ext cx="0" cy="0"/>
          <a:chOff x="0" y="0"/>
          <a:chExt cx="0" cy="0"/>
        </a:xfrm>
      </p:grpSpPr>
      <p:sp>
        <p:nvSpPr>
          <p:cNvPr id="85" name="Google Shape;85;p5"/>
          <p:cNvSpPr txBox="1">
            <a:spLocks noGrp="1"/>
          </p:cNvSpPr>
          <p:nvPr>
            <p:ph type="sldNum" idx="12"/>
          </p:nvPr>
        </p:nvSpPr>
        <p:spPr>
          <a:xfrm>
            <a:off x="8808000" y="2208279"/>
            <a:ext cx="336000" cy="7272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
        <p:nvSpPr>
          <p:cNvPr id="87" name="Google Shape;87;p5"/>
          <p:cNvSpPr txBox="1">
            <a:spLocks noGrp="1"/>
          </p:cNvSpPr>
          <p:nvPr>
            <p:ph type="title"/>
          </p:nvPr>
        </p:nvSpPr>
        <p:spPr>
          <a:xfrm>
            <a:off x="457200" y="586975"/>
            <a:ext cx="5138700" cy="8574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88" name="Google Shape;88;p5"/>
          <p:cNvSpPr txBox="1">
            <a:spLocks noGrp="1"/>
          </p:cNvSpPr>
          <p:nvPr>
            <p:ph type="body" idx="1"/>
          </p:nvPr>
        </p:nvSpPr>
        <p:spPr>
          <a:xfrm>
            <a:off x="457200" y="1657350"/>
            <a:ext cx="5138700" cy="3180900"/>
          </a:xfrm>
          <a:prstGeom prst="rect">
            <a:avLst/>
          </a:prstGeom>
        </p:spPr>
        <p:txBody>
          <a:bodyPr spcFirstLastPara="1" wrap="square" lIns="91425" tIns="91425" rIns="91425" bIns="91425" anchor="t" anchorCtr="0">
            <a:noAutofit/>
          </a:bodyPr>
          <a:lstStyle>
            <a:lvl1pPr marL="457200" lvl="0" indent="-381000">
              <a:spcBef>
                <a:spcPts val="600"/>
              </a:spcBef>
              <a:spcAft>
                <a:spcPts val="0"/>
              </a:spcAft>
              <a:buSzPts val="24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a:lvl4pPr>
            <a:lvl5pPr marL="2286000" lvl="4" indent="-381000">
              <a:spcBef>
                <a:spcPts val="0"/>
              </a:spcBef>
              <a:spcAft>
                <a:spcPts val="0"/>
              </a:spcAft>
              <a:buSzPts val="2400"/>
              <a:buChar char="○"/>
              <a:defRPr/>
            </a:lvl5pPr>
            <a:lvl6pPr marL="2743200" lvl="5" indent="-381000">
              <a:spcBef>
                <a:spcPts val="0"/>
              </a:spcBef>
              <a:spcAft>
                <a:spcPts val="0"/>
              </a:spcAft>
              <a:buSzPts val="2400"/>
              <a:buChar char="■"/>
              <a:defRPr/>
            </a:lvl6pPr>
            <a:lvl7pPr marL="3200400" lvl="6" indent="-381000">
              <a:spcBef>
                <a:spcPts val="0"/>
              </a:spcBef>
              <a:spcAft>
                <a:spcPts val="0"/>
              </a:spcAft>
              <a:buSzPts val="2400"/>
              <a:buChar char="●"/>
              <a:defRPr/>
            </a:lvl7pPr>
            <a:lvl8pPr marL="3657600" lvl="7" indent="-381000">
              <a:spcBef>
                <a:spcPts val="0"/>
              </a:spcBef>
              <a:spcAft>
                <a:spcPts val="0"/>
              </a:spcAft>
              <a:buSzPts val="2400"/>
              <a:buChar char="○"/>
              <a:defRPr/>
            </a:lvl8pPr>
            <a:lvl9pPr marL="4114800" lvl="8" indent="-381000">
              <a:spcBef>
                <a:spcPts val="0"/>
              </a:spcBef>
              <a:spcAft>
                <a:spcPts val="0"/>
              </a:spcAft>
              <a:buSzPts val="2400"/>
              <a:buChar char="■"/>
              <a:defRPr/>
            </a:lvl9pPr>
          </a:lstStyle>
          <a:p>
            <a:endParaRPr/>
          </a:p>
        </p:txBody>
      </p:sp>
    </p:spTree>
    <p:extLst>
      <p:ext uri="{BB962C8B-B14F-4D97-AF65-F5344CB8AC3E}">
        <p14:creationId xmlns:p14="http://schemas.microsoft.com/office/powerpoint/2010/main" val="265902788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lank third">
  <p:cSld name="Blank third">
    <p:spTree>
      <p:nvGrpSpPr>
        <p:cNvPr id="1" name="Shape 228"/>
        <p:cNvGrpSpPr/>
        <p:nvPr/>
      </p:nvGrpSpPr>
      <p:grpSpPr>
        <a:xfrm>
          <a:off x="0" y="0"/>
          <a:ext cx="0" cy="0"/>
          <a:chOff x="0" y="0"/>
          <a:chExt cx="0" cy="0"/>
        </a:xfrm>
      </p:grpSpPr>
      <p:sp>
        <p:nvSpPr>
          <p:cNvPr id="231" name="Google Shape;231;p11"/>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41417390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Subtitle">
  <p:cSld name="Subtitle">
    <p:spTree>
      <p:nvGrpSpPr>
        <p:cNvPr id="1" name="Shape 47"/>
        <p:cNvGrpSpPr/>
        <p:nvPr/>
      </p:nvGrpSpPr>
      <p:grpSpPr>
        <a:xfrm>
          <a:off x="0" y="0"/>
          <a:ext cx="0" cy="0"/>
          <a:chOff x="0" y="0"/>
          <a:chExt cx="0" cy="0"/>
        </a:xfrm>
      </p:grpSpPr>
      <p:sp>
        <p:nvSpPr>
          <p:cNvPr id="49" name="Google Shape;49;p3"/>
          <p:cNvSpPr txBox="1">
            <a:spLocks noGrp="1"/>
          </p:cNvSpPr>
          <p:nvPr>
            <p:ph type="ctrTitle"/>
          </p:nvPr>
        </p:nvSpPr>
        <p:spPr>
          <a:xfrm>
            <a:off x="2626350" y="1888150"/>
            <a:ext cx="3891300" cy="11598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4000"/>
              <a:buNone/>
              <a:defRPr sz="4000">
                <a:solidFill>
                  <a:srgbClr val="FFFFFF"/>
                </a:solidFill>
              </a:defRPr>
            </a:lvl1pPr>
            <a:lvl2pPr lvl="1" algn="ctr" rtl="0">
              <a:spcBef>
                <a:spcPts val="0"/>
              </a:spcBef>
              <a:spcAft>
                <a:spcPts val="0"/>
              </a:spcAft>
              <a:buClr>
                <a:srgbClr val="FFFFFF"/>
              </a:buClr>
              <a:buSzPts val="4000"/>
              <a:buNone/>
              <a:defRPr sz="4000">
                <a:solidFill>
                  <a:srgbClr val="FFFFFF"/>
                </a:solidFill>
              </a:defRPr>
            </a:lvl2pPr>
            <a:lvl3pPr lvl="2" algn="ctr" rtl="0">
              <a:spcBef>
                <a:spcPts val="0"/>
              </a:spcBef>
              <a:spcAft>
                <a:spcPts val="0"/>
              </a:spcAft>
              <a:buClr>
                <a:srgbClr val="FFFFFF"/>
              </a:buClr>
              <a:buSzPts val="4000"/>
              <a:buNone/>
              <a:defRPr sz="4000">
                <a:solidFill>
                  <a:srgbClr val="FFFFFF"/>
                </a:solidFill>
              </a:defRPr>
            </a:lvl3pPr>
            <a:lvl4pPr lvl="3" algn="ctr" rtl="0">
              <a:spcBef>
                <a:spcPts val="0"/>
              </a:spcBef>
              <a:spcAft>
                <a:spcPts val="0"/>
              </a:spcAft>
              <a:buClr>
                <a:srgbClr val="FFFFFF"/>
              </a:buClr>
              <a:buSzPts val="4000"/>
              <a:buNone/>
              <a:defRPr sz="4000">
                <a:solidFill>
                  <a:srgbClr val="FFFFFF"/>
                </a:solidFill>
              </a:defRPr>
            </a:lvl4pPr>
            <a:lvl5pPr lvl="4" algn="ctr" rtl="0">
              <a:spcBef>
                <a:spcPts val="0"/>
              </a:spcBef>
              <a:spcAft>
                <a:spcPts val="0"/>
              </a:spcAft>
              <a:buClr>
                <a:srgbClr val="FFFFFF"/>
              </a:buClr>
              <a:buSzPts val="4000"/>
              <a:buNone/>
              <a:defRPr sz="4000">
                <a:solidFill>
                  <a:srgbClr val="FFFFFF"/>
                </a:solidFill>
              </a:defRPr>
            </a:lvl5pPr>
            <a:lvl6pPr lvl="5" algn="ctr" rtl="0">
              <a:spcBef>
                <a:spcPts val="0"/>
              </a:spcBef>
              <a:spcAft>
                <a:spcPts val="0"/>
              </a:spcAft>
              <a:buClr>
                <a:srgbClr val="FFFFFF"/>
              </a:buClr>
              <a:buSzPts val="4000"/>
              <a:buNone/>
              <a:defRPr sz="4000">
                <a:solidFill>
                  <a:srgbClr val="FFFFFF"/>
                </a:solidFill>
              </a:defRPr>
            </a:lvl6pPr>
            <a:lvl7pPr lvl="6" algn="ctr" rtl="0">
              <a:spcBef>
                <a:spcPts val="0"/>
              </a:spcBef>
              <a:spcAft>
                <a:spcPts val="0"/>
              </a:spcAft>
              <a:buClr>
                <a:srgbClr val="FFFFFF"/>
              </a:buClr>
              <a:buSzPts val="4000"/>
              <a:buNone/>
              <a:defRPr sz="4000">
                <a:solidFill>
                  <a:srgbClr val="FFFFFF"/>
                </a:solidFill>
              </a:defRPr>
            </a:lvl7pPr>
            <a:lvl8pPr lvl="7" algn="ctr" rtl="0">
              <a:spcBef>
                <a:spcPts val="0"/>
              </a:spcBef>
              <a:spcAft>
                <a:spcPts val="0"/>
              </a:spcAft>
              <a:buClr>
                <a:srgbClr val="FFFFFF"/>
              </a:buClr>
              <a:buSzPts val="4000"/>
              <a:buNone/>
              <a:defRPr sz="4000">
                <a:solidFill>
                  <a:srgbClr val="FFFFFF"/>
                </a:solidFill>
              </a:defRPr>
            </a:lvl8pPr>
            <a:lvl9pPr lvl="8" algn="ctr" rtl="0">
              <a:spcBef>
                <a:spcPts val="0"/>
              </a:spcBef>
              <a:spcAft>
                <a:spcPts val="0"/>
              </a:spcAft>
              <a:buClr>
                <a:srgbClr val="FFFFFF"/>
              </a:buClr>
              <a:buSzPts val="4000"/>
              <a:buNone/>
              <a:defRPr sz="4000">
                <a:solidFill>
                  <a:srgbClr val="FFFFFF"/>
                </a:solidFill>
              </a:defRPr>
            </a:lvl9pPr>
          </a:lstStyle>
          <a:p>
            <a:endParaRPr/>
          </a:p>
        </p:txBody>
      </p:sp>
      <p:sp>
        <p:nvSpPr>
          <p:cNvPr id="50" name="Google Shape;50;p3"/>
          <p:cNvSpPr txBox="1">
            <a:spLocks noGrp="1"/>
          </p:cNvSpPr>
          <p:nvPr>
            <p:ph type="subTitle" idx="1"/>
          </p:nvPr>
        </p:nvSpPr>
        <p:spPr>
          <a:xfrm>
            <a:off x="2626350" y="3144854"/>
            <a:ext cx="3891300" cy="7848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000000"/>
              </a:buClr>
              <a:buSzPts val="2400"/>
              <a:buNone/>
              <a:defRPr>
                <a:solidFill>
                  <a:srgbClr val="000000"/>
                </a:solidFill>
              </a:defRPr>
            </a:lvl1pPr>
            <a:lvl2pPr lvl="1" algn="ctr" rtl="0">
              <a:spcBef>
                <a:spcPts val="0"/>
              </a:spcBef>
              <a:spcAft>
                <a:spcPts val="0"/>
              </a:spcAft>
              <a:buClr>
                <a:srgbClr val="000000"/>
              </a:buClr>
              <a:buSzPts val="3000"/>
              <a:buNone/>
              <a:defRPr sz="3000">
                <a:solidFill>
                  <a:srgbClr val="000000"/>
                </a:solidFill>
              </a:defRPr>
            </a:lvl2pPr>
            <a:lvl3pPr lvl="2" algn="ctr" rtl="0">
              <a:spcBef>
                <a:spcPts val="0"/>
              </a:spcBef>
              <a:spcAft>
                <a:spcPts val="0"/>
              </a:spcAft>
              <a:buClr>
                <a:srgbClr val="000000"/>
              </a:buClr>
              <a:buSzPts val="3000"/>
              <a:buNone/>
              <a:defRPr sz="3000">
                <a:solidFill>
                  <a:srgbClr val="000000"/>
                </a:solidFill>
              </a:defRPr>
            </a:lvl3pPr>
            <a:lvl4pPr lvl="3" algn="ctr" rtl="0">
              <a:spcBef>
                <a:spcPts val="0"/>
              </a:spcBef>
              <a:spcAft>
                <a:spcPts val="0"/>
              </a:spcAft>
              <a:buClr>
                <a:srgbClr val="000000"/>
              </a:buClr>
              <a:buSzPts val="3000"/>
              <a:buNone/>
              <a:defRPr sz="3000">
                <a:solidFill>
                  <a:srgbClr val="000000"/>
                </a:solidFill>
              </a:defRPr>
            </a:lvl4pPr>
            <a:lvl5pPr lvl="4" algn="ctr" rtl="0">
              <a:spcBef>
                <a:spcPts val="0"/>
              </a:spcBef>
              <a:spcAft>
                <a:spcPts val="0"/>
              </a:spcAft>
              <a:buClr>
                <a:srgbClr val="000000"/>
              </a:buClr>
              <a:buSzPts val="3000"/>
              <a:buNone/>
              <a:defRPr sz="3000">
                <a:solidFill>
                  <a:srgbClr val="000000"/>
                </a:solidFill>
              </a:defRPr>
            </a:lvl5pPr>
            <a:lvl6pPr lvl="5" algn="ctr" rtl="0">
              <a:spcBef>
                <a:spcPts val="0"/>
              </a:spcBef>
              <a:spcAft>
                <a:spcPts val="0"/>
              </a:spcAft>
              <a:buClr>
                <a:srgbClr val="000000"/>
              </a:buClr>
              <a:buSzPts val="3000"/>
              <a:buNone/>
              <a:defRPr sz="3000">
                <a:solidFill>
                  <a:srgbClr val="000000"/>
                </a:solidFill>
              </a:defRPr>
            </a:lvl6pPr>
            <a:lvl7pPr lvl="6" algn="ctr" rtl="0">
              <a:spcBef>
                <a:spcPts val="0"/>
              </a:spcBef>
              <a:spcAft>
                <a:spcPts val="0"/>
              </a:spcAft>
              <a:buClr>
                <a:srgbClr val="000000"/>
              </a:buClr>
              <a:buSzPts val="3000"/>
              <a:buNone/>
              <a:defRPr sz="3000">
                <a:solidFill>
                  <a:srgbClr val="000000"/>
                </a:solidFill>
              </a:defRPr>
            </a:lvl7pPr>
            <a:lvl8pPr lvl="7" algn="ctr" rtl="0">
              <a:spcBef>
                <a:spcPts val="0"/>
              </a:spcBef>
              <a:spcAft>
                <a:spcPts val="0"/>
              </a:spcAft>
              <a:buClr>
                <a:srgbClr val="000000"/>
              </a:buClr>
              <a:buSzPts val="3000"/>
              <a:buNone/>
              <a:defRPr sz="3000">
                <a:solidFill>
                  <a:srgbClr val="000000"/>
                </a:solidFill>
              </a:defRPr>
            </a:lvl8pPr>
            <a:lvl9pPr lvl="8" algn="ctr" rtl="0">
              <a:spcBef>
                <a:spcPts val="0"/>
              </a:spcBef>
              <a:spcAft>
                <a:spcPts val="0"/>
              </a:spcAft>
              <a:buClr>
                <a:srgbClr val="000000"/>
              </a:buClr>
              <a:buSzPts val="3000"/>
              <a:buNone/>
              <a:defRPr sz="3000">
                <a:solidFill>
                  <a:srgbClr val="000000"/>
                </a:solidFill>
              </a:defRPr>
            </a:lvl9pPr>
          </a:lstStyle>
          <a:p>
            <a:endParaRPr/>
          </a:p>
        </p:txBody>
      </p:sp>
    </p:spTree>
    <p:extLst>
      <p:ext uri="{BB962C8B-B14F-4D97-AF65-F5344CB8AC3E}">
        <p14:creationId xmlns:p14="http://schemas.microsoft.com/office/powerpoint/2010/main" val="16039919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92FDF747-B622-7F48-9215-C3A606BDEB98}"/>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266443566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59"/>
        <p:cNvGrpSpPr/>
        <p:nvPr/>
      </p:nvGrpSpPr>
      <p:grpSpPr>
        <a:xfrm>
          <a:off x="0" y="0"/>
          <a:ext cx="0" cy="0"/>
          <a:chOff x="0" y="0"/>
          <a:chExt cx="0" cy="0"/>
        </a:xfrm>
      </p:grpSpPr>
      <p:sp>
        <p:nvSpPr>
          <p:cNvPr id="62" name="Google Shape;62;p4"/>
          <p:cNvSpPr txBox="1">
            <a:spLocks noGrp="1"/>
          </p:cNvSpPr>
          <p:nvPr>
            <p:ph type="body" idx="1"/>
          </p:nvPr>
        </p:nvSpPr>
        <p:spPr>
          <a:xfrm>
            <a:off x="2848484" y="825425"/>
            <a:ext cx="3447000" cy="3492600"/>
          </a:xfrm>
          <a:prstGeom prst="rect">
            <a:avLst/>
          </a:prstGeom>
        </p:spPr>
        <p:txBody>
          <a:bodyPr spcFirstLastPara="1" wrap="square" lIns="91425" tIns="91425" rIns="91425" bIns="91425" anchor="ctr" anchorCtr="0">
            <a:noAutofit/>
          </a:bodyPr>
          <a:lstStyle>
            <a:lvl1pPr marL="457200" lvl="0" indent="-381000" algn="ctr" rtl="0">
              <a:lnSpc>
                <a:spcPct val="115000"/>
              </a:lnSpc>
              <a:spcBef>
                <a:spcPts val="600"/>
              </a:spcBef>
              <a:spcAft>
                <a:spcPts val="0"/>
              </a:spcAft>
              <a:buSzPts val="2400"/>
              <a:buChar char="▹"/>
              <a:defRPr i="1"/>
            </a:lvl1pPr>
            <a:lvl2pPr marL="914400" lvl="1" indent="-381000" algn="ctr" rtl="0">
              <a:lnSpc>
                <a:spcPct val="115000"/>
              </a:lnSpc>
              <a:spcBef>
                <a:spcPts val="0"/>
              </a:spcBef>
              <a:spcAft>
                <a:spcPts val="0"/>
              </a:spcAft>
              <a:buSzPts val="2400"/>
              <a:buChar char="￭"/>
              <a:defRPr i="1"/>
            </a:lvl2pPr>
            <a:lvl3pPr marL="1371600" lvl="2" indent="-381000" algn="ctr" rtl="0">
              <a:lnSpc>
                <a:spcPct val="115000"/>
              </a:lnSpc>
              <a:spcBef>
                <a:spcPts val="0"/>
              </a:spcBef>
              <a:spcAft>
                <a:spcPts val="0"/>
              </a:spcAft>
              <a:buSzPts val="2400"/>
              <a:buChar char="⬝"/>
              <a:defRPr i="1"/>
            </a:lvl3pPr>
            <a:lvl4pPr marL="1828800" lvl="3" indent="-381000" algn="ctr" rtl="0">
              <a:lnSpc>
                <a:spcPct val="115000"/>
              </a:lnSpc>
              <a:spcBef>
                <a:spcPts val="0"/>
              </a:spcBef>
              <a:spcAft>
                <a:spcPts val="0"/>
              </a:spcAft>
              <a:buSzPts val="2400"/>
              <a:buChar char="●"/>
              <a:defRPr i="1"/>
            </a:lvl4pPr>
            <a:lvl5pPr marL="2286000" lvl="4" indent="-381000" algn="ctr" rtl="0">
              <a:lnSpc>
                <a:spcPct val="115000"/>
              </a:lnSpc>
              <a:spcBef>
                <a:spcPts val="0"/>
              </a:spcBef>
              <a:spcAft>
                <a:spcPts val="0"/>
              </a:spcAft>
              <a:buSzPts val="2400"/>
              <a:buChar char="○"/>
              <a:defRPr i="1"/>
            </a:lvl5pPr>
            <a:lvl6pPr marL="2743200" lvl="5" indent="-381000" algn="ctr" rtl="0">
              <a:lnSpc>
                <a:spcPct val="115000"/>
              </a:lnSpc>
              <a:spcBef>
                <a:spcPts val="0"/>
              </a:spcBef>
              <a:spcAft>
                <a:spcPts val="0"/>
              </a:spcAft>
              <a:buSzPts val="2400"/>
              <a:buChar char="■"/>
              <a:defRPr i="1"/>
            </a:lvl6pPr>
            <a:lvl7pPr marL="3200400" lvl="6" indent="-381000" algn="ctr" rtl="0">
              <a:lnSpc>
                <a:spcPct val="115000"/>
              </a:lnSpc>
              <a:spcBef>
                <a:spcPts val="0"/>
              </a:spcBef>
              <a:spcAft>
                <a:spcPts val="0"/>
              </a:spcAft>
              <a:buSzPts val="2400"/>
              <a:buChar char="●"/>
              <a:defRPr i="1"/>
            </a:lvl7pPr>
            <a:lvl8pPr marL="3657600" lvl="7" indent="-381000" algn="ctr" rtl="0">
              <a:lnSpc>
                <a:spcPct val="115000"/>
              </a:lnSpc>
              <a:spcBef>
                <a:spcPts val="0"/>
              </a:spcBef>
              <a:spcAft>
                <a:spcPts val="0"/>
              </a:spcAft>
              <a:buSzPts val="2400"/>
              <a:buChar char="○"/>
              <a:defRPr i="1"/>
            </a:lvl8pPr>
            <a:lvl9pPr marL="4114800" lvl="8" indent="-381000" algn="ctr">
              <a:lnSpc>
                <a:spcPct val="115000"/>
              </a:lnSpc>
              <a:spcBef>
                <a:spcPts val="0"/>
              </a:spcBef>
              <a:spcAft>
                <a:spcPts val="0"/>
              </a:spcAft>
              <a:buSzPts val="2400"/>
              <a:buChar char="■"/>
              <a:defRPr i="1"/>
            </a:lvl9pPr>
          </a:lstStyle>
          <a:p>
            <a:endParaRPr/>
          </a:p>
        </p:txBody>
      </p:sp>
      <p:sp>
        <p:nvSpPr>
          <p:cNvPr id="64" name="Google Shape;64;p4"/>
          <p:cNvSpPr txBox="1">
            <a:spLocks noGrp="1"/>
          </p:cNvSpPr>
          <p:nvPr>
            <p:ph type="sldNum" idx="12"/>
          </p:nvPr>
        </p:nvSpPr>
        <p:spPr>
          <a:xfrm>
            <a:off x="4116400" y="4807500"/>
            <a:ext cx="911100" cy="3360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0476101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13159" y="1504950"/>
            <a:ext cx="6400801" cy="1711200"/>
          </a:xfrm>
        </p:spPr>
        <p:txBody>
          <a:bodyPr anchor="b">
            <a:normAutofit/>
          </a:bodyPr>
          <a:lstStyle>
            <a:lvl1pPr algn="l">
              <a:defRPr sz="2700" b="0" cap="all"/>
            </a:lvl1pPr>
          </a:lstStyle>
          <a:p>
            <a:r>
              <a:rPr lang="en-US"/>
              <a:t>Click to edit Master title style</a:t>
            </a:r>
            <a:endParaRPr lang="en-US" dirty="0"/>
          </a:p>
        </p:txBody>
      </p:sp>
      <p:sp>
        <p:nvSpPr>
          <p:cNvPr id="3" name="Text Placeholder 2"/>
          <p:cNvSpPr>
            <a:spLocks noGrp="1"/>
          </p:cNvSpPr>
          <p:nvPr>
            <p:ph type="body" idx="1"/>
          </p:nvPr>
        </p:nvSpPr>
        <p:spPr>
          <a:xfrm>
            <a:off x="513160" y="3371850"/>
            <a:ext cx="6400800" cy="1123950"/>
          </a:xfrm>
        </p:spPr>
        <p:txBody>
          <a:bodyPr anchor="t">
            <a:normAutofit/>
          </a:bodyPr>
          <a:lstStyle>
            <a:lvl1pPr marL="0" indent="0" algn="l">
              <a:buNone/>
              <a:defRPr sz="1350">
                <a:solidFill>
                  <a:schemeClr val="bg2">
                    <a:lumMod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567D00F-1EA0-4321-92BD-C4EF363835BD}" type="datetimeFigureOut">
              <a:rPr lang="en-IN" smtClean="0"/>
              <a:t>02-05-2023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917932284"/>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13159" y="514351"/>
            <a:ext cx="3703241" cy="271145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356100" y="514351"/>
            <a:ext cx="3700859" cy="271145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567D00F-1EA0-4321-92BD-C4EF363835BD}" type="datetimeFigureOut">
              <a:rPr lang="en-IN" smtClean="0"/>
              <a:t>02-05-2023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61957323"/>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729061" y="514350"/>
            <a:ext cx="3487340" cy="432197"/>
          </a:xfrm>
        </p:spPr>
        <p:txBody>
          <a:bodyPr anchor="b">
            <a:noAutofit/>
          </a:bodyPr>
          <a:lstStyle>
            <a:lvl1pPr marL="0" indent="0">
              <a:buNone/>
              <a:defRPr sz="21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513159" y="952897"/>
            <a:ext cx="3703241" cy="2272904"/>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559299" y="514350"/>
            <a:ext cx="3498851" cy="432197"/>
          </a:xfrm>
        </p:spPr>
        <p:txBody>
          <a:bodyPr anchor="b">
            <a:noAutofit/>
          </a:bodyPr>
          <a:lstStyle>
            <a:lvl1pPr marL="0" indent="0">
              <a:buNone/>
              <a:defRPr sz="21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354909" y="946546"/>
            <a:ext cx="3696891" cy="2272904"/>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567D00F-1EA0-4321-92BD-C4EF363835BD}" type="datetimeFigureOut">
              <a:rPr lang="en-IN" smtClean="0"/>
              <a:t>02-05-2023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64941759"/>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567D00F-1EA0-4321-92BD-C4EF363835BD}" type="datetimeFigureOut">
              <a:rPr lang="en-IN" smtClean="0"/>
              <a:t>02-05-2023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041514481"/>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67D00F-1EA0-4321-92BD-C4EF363835BD}" type="datetimeFigureOut">
              <a:rPr lang="en-IN" smtClean="0"/>
              <a:t>02-05-2023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178892567"/>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13759" y="514350"/>
            <a:ext cx="2743200" cy="1028700"/>
          </a:xfrm>
        </p:spPr>
        <p:txBody>
          <a:bodyPr anchor="b">
            <a:normAutofit/>
          </a:bodyPr>
          <a:lstStyle>
            <a:lvl1pPr algn="l">
              <a:defRPr sz="1800" b="0"/>
            </a:lvl1pPr>
          </a:lstStyle>
          <a:p>
            <a:r>
              <a:rPr lang="en-US"/>
              <a:t>Click to edit Master title style</a:t>
            </a:r>
            <a:endParaRPr lang="en-US" dirty="0"/>
          </a:p>
        </p:txBody>
      </p:sp>
      <p:sp>
        <p:nvSpPr>
          <p:cNvPr id="3" name="Content Placeholder 2"/>
          <p:cNvSpPr>
            <a:spLocks noGrp="1"/>
          </p:cNvSpPr>
          <p:nvPr>
            <p:ph idx="1"/>
          </p:nvPr>
        </p:nvSpPr>
        <p:spPr>
          <a:xfrm>
            <a:off x="513159" y="514350"/>
            <a:ext cx="4457701" cy="398145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313759" y="1657350"/>
            <a:ext cx="2743200" cy="1568450"/>
          </a:xfrm>
        </p:spPr>
        <p:txBody>
          <a:bodyPr anchor="t">
            <a:normAutofit/>
          </a:bodyPr>
          <a:lstStyle>
            <a:lvl1pPr marL="0" indent="0">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8567D00F-1EA0-4321-92BD-C4EF363835BD}" type="datetimeFigureOut">
              <a:rPr lang="en-IN" smtClean="0"/>
              <a:t>02-05-2023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124417042"/>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542109" y="1085850"/>
            <a:ext cx="4514850" cy="857250"/>
          </a:xfrm>
        </p:spPr>
        <p:txBody>
          <a:bodyPr anchor="b">
            <a:normAutofit/>
          </a:bodyPr>
          <a:lstStyle>
            <a:lvl1pPr algn="l">
              <a:defRPr sz="21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41759" y="685800"/>
            <a:ext cx="2460731" cy="3429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3542109" y="2082800"/>
            <a:ext cx="4516041" cy="1536700"/>
          </a:xfrm>
        </p:spPr>
        <p:txBody>
          <a:bodyPr anchor="t">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8567D00F-1EA0-4321-92BD-C4EF363835BD}" type="datetimeFigureOut">
              <a:rPr lang="en-IN" smtClean="0"/>
              <a:t>02-05-2023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399177779"/>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7" name="Group 6"/>
          <p:cNvGrpSpPr/>
          <p:nvPr/>
        </p:nvGrpSpPr>
        <p:grpSpPr>
          <a:xfrm>
            <a:off x="6905227" y="2222500"/>
            <a:ext cx="2236394" cy="2406650"/>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513159" y="3365499"/>
            <a:ext cx="6400800" cy="1130300"/>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13159" y="514351"/>
            <a:ext cx="6400800" cy="271145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28309" y="4629150"/>
            <a:ext cx="1200150" cy="273844"/>
          </a:xfrm>
          <a:prstGeom prst="rect">
            <a:avLst/>
          </a:prstGeom>
        </p:spPr>
        <p:txBody>
          <a:bodyPr vert="horz" lIns="91440" tIns="45720" rIns="91440" bIns="45720" rtlCol="0" anchor="t"/>
          <a:lstStyle>
            <a:lvl1pPr algn="r">
              <a:defRPr sz="750" b="0" i="0">
                <a:solidFill>
                  <a:schemeClr val="bg2">
                    <a:lumMod val="50000"/>
                  </a:schemeClr>
                </a:solidFill>
                <a:effectLst/>
                <a:latin typeface="+mn-lt"/>
              </a:defRPr>
            </a:lvl1pPr>
          </a:lstStyle>
          <a:p>
            <a:fld id="{8567D00F-1EA0-4321-92BD-C4EF363835BD}" type="datetimeFigureOut">
              <a:rPr lang="en-IN" smtClean="0"/>
              <a:t>02-05-2023</a:t>
            </a:fld>
            <a:endParaRPr lang="en-IN"/>
          </a:p>
        </p:txBody>
      </p:sp>
      <p:sp>
        <p:nvSpPr>
          <p:cNvPr id="5" name="Footer Placeholder 4"/>
          <p:cNvSpPr>
            <a:spLocks noGrp="1"/>
          </p:cNvSpPr>
          <p:nvPr>
            <p:ph type="ftr" sz="quarter" idx="3"/>
          </p:nvPr>
        </p:nvSpPr>
        <p:spPr>
          <a:xfrm>
            <a:off x="513159" y="4629150"/>
            <a:ext cx="5657850" cy="273844"/>
          </a:xfrm>
          <a:prstGeom prst="rect">
            <a:avLst/>
          </a:prstGeom>
        </p:spPr>
        <p:txBody>
          <a:bodyPr vert="horz" lIns="91440" tIns="45720" rIns="91440" bIns="45720" rtlCol="0" anchor="t"/>
          <a:lstStyle>
            <a:lvl1pPr algn="l">
              <a:defRPr sz="750" b="0" i="0">
                <a:solidFill>
                  <a:schemeClr val="bg2">
                    <a:lumMod val="50000"/>
                  </a:schemeClr>
                </a:solidFill>
                <a:effectLst/>
                <a:latin typeface="+mn-lt"/>
              </a:defRPr>
            </a:lvl1pPr>
          </a:lstStyle>
          <a:p>
            <a:endParaRPr lang="en-IN"/>
          </a:p>
        </p:txBody>
      </p:sp>
      <p:sp>
        <p:nvSpPr>
          <p:cNvPr id="6" name="Slide Number Placeholder 5"/>
          <p:cNvSpPr>
            <a:spLocks noGrp="1"/>
          </p:cNvSpPr>
          <p:nvPr>
            <p:ph type="sldNum" sz="quarter" idx="4"/>
          </p:nvPr>
        </p:nvSpPr>
        <p:spPr>
          <a:xfrm>
            <a:off x="7772400" y="4183857"/>
            <a:ext cx="856684" cy="502444"/>
          </a:xfrm>
          <a:prstGeom prst="rect">
            <a:avLst/>
          </a:prstGeom>
        </p:spPr>
        <p:txBody>
          <a:bodyPr vert="horz" lIns="91440" tIns="45720" rIns="91440" bIns="45720" rtlCol="0" anchor="b"/>
          <a:lstStyle>
            <a:lvl1pPr algn="r">
              <a:defRPr sz="2400" b="0" i="0">
                <a:solidFill>
                  <a:schemeClr val="bg2">
                    <a:lumMod val="50000"/>
                  </a:schemeClr>
                </a:solidFill>
                <a:effectLst/>
                <a:latin typeface="+mn-lt"/>
              </a:defRPr>
            </a:lvl1pPr>
          </a:lstStyle>
          <a:p>
            <a:pPr marL="0" lvl="0" indent="0" algn="ct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28364820"/>
      </p:ext>
    </p:extLst>
  </p:cSld>
  <p:clrMap bg1="lt1" tx1="dk1" bg2="lt2" tx2="dk2" accent1="accent1" accent2="accent2" accent3="accent3" accent4="accent4" accent5="accent5" accent6="accent6" hlink="hlink" folHlink="folHlink"/>
  <p:sldLayoutIdLst>
    <p:sldLayoutId id="2147483825" r:id="rId1"/>
    <p:sldLayoutId id="2147483826" r:id="rId2"/>
    <p:sldLayoutId id="2147483827" r:id="rId3"/>
    <p:sldLayoutId id="2147483828" r:id="rId4"/>
    <p:sldLayoutId id="2147483829" r:id="rId5"/>
    <p:sldLayoutId id="2147483830" r:id="rId6"/>
    <p:sldLayoutId id="2147483831" r:id="rId7"/>
    <p:sldLayoutId id="2147483832" r:id="rId8"/>
    <p:sldLayoutId id="2147483833" r:id="rId9"/>
    <p:sldLayoutId id="2147483834" r:id="rId10"/>
    <p:sldLayoutId id="2147483835" r:id="rId11"/>
    <p:sldLayoutId id="2147483836" r:id="rId12"/>
    <p:sldLayoutId id="2147483837" r:id="rId13"/>
    <p:sldLayoutId id="2147483838" r:id="rId14"/>
    <p:sldLayoutId id="2147483839" r:id="rId15"/>
    <p:sldLayoutId id="2147483840" r:id="rId16"/>
    <p:sldLayoutId id="2147483841" r:id="rId17"/>
    <p:sldLayoutId id="2147483842" r:id="rId18"/>
    <p:sldLayoutId id="2147483843" r:id="rId19"/>
    <p:sldLayoutId id="2147483844" r:id="rId20"/>
    <p:sldLayoutId id="2147483845" r:id="rId21"/>
    <p:sldLayoutId id="2147483846" r:id="rId22"/>
    <p:sldLayoutId id="2147483847" r:id="rId23"/>
    <p:sldLayoutId id="2147483848" r:id="rId24"/>
  </p:sldLayoutIdLst>
  <p:transition>
    <p:fade thruBlk="1"/>
  </p:transition>
  <p:hf hdr="0" ftr="0" dt="0"/>
  <p:txStyles>
    <p:titleStyle>
      <a:lvl1pPr algn="l" defTabSz="342900" rtl="0" eaLnBrk="1" latinLnBrk="0" hangingPunct="1">
        <a:spcBef>
          <a:spcPct val="0"/>
        </a:spcBef>
        <a:buNone/>
        <a:defRPr sz="27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14313" indent="-214313" algn="l" defTabSz="342900" rtl="0" eaLnBrk="1" latinLnBrk="0" hangingPunct="1">
        <a:spcBef>
          <a:spcPct val="20000"/>
        </a:spcBef>
        <a:spcAft>
          <a:spcPts val="450"/>
        </a:spcAft>
        <a:buClr>
          <a:schemeClr val="tx1"/>
        </a:buClr>
        <a:buSzPct val="80000"/>
        <a:buFont typeface="Wingdings 3" panose="05040102010807070707" pitchFamily="18" charset="2"/>
        <a:buChar char=""/>
        <a:defRPr sz="1500" kern="1200" cap="none">
          <a:solidFill>
            <a:schemeClr val="bg2">
              <a:lumMod val="75000"/>
            </a:schemeClr>
          </a:solidFill>
          <a:effectLst/>
          <a:latin typeface="+mn-lt"/>
          <a:ea typeface="+mn-ea"/>
          <a:cs typeface="+mn-cs"/>
        </a:defRPr>
      </a:lvl1pPr>
      <a:lvl2pPr marL="557213" indent="-214313" algn="l" defTabSz="342900" rtl="0" eaLnBrk="1" latinLnBrk="0" hangingPunct="1">
        <a:spcBef>
          <a:spcPct val="20000"/>
        </a:spcBef>
        <a:spcAft>
          <a:spcPts val="450"/>
        </a:spcAft>
        <a:buClr>
          <a:schemeClr val="tx1"/>
        </a:buClr>
        <a:buSzPct val="80000"/>
        <a:buFont typeface="Wingdings 3" panose="05040102010807070707" pitchFamily="18" charset="2"/>
        <a:buChar char=""/>
        <a:defRPr sz="1350" kern="1200" cap="none">
          <a:solidFill>
            <a:schemeClr val="bg2">
              <a:lumMod val="75000"/>
            </a:schemeClr>
          </a:solidFill>
          <a:effectLst/>
          <a:latin typeface="+mn-lt"/>
          <a:ea typeface="+mn-ea"/>
          <a:cs typeface="+mn-cs"/>
        </a:defRPr>
      </a:lvl2pPr>
      <a:lvl3pPr marL="900113" indent="-214313" algn="l" defTabSz="342900" rtl="0" eaLnBrk="1" latinLnBrk="0" hangingPunct="1">
        <a:spcBef>
          <a:spcPct val="20000"/>
        </a:spcBef>
        <a:spcAft>
          <a:spcPts val="450"/>
        </a:spcAft>
        <a:buClr>
          <a:schemeClr val="tx1"/>
        </a:buClr>
        <a:buSzPct val="80000"/>
        <a:buFont typeface="Wingdings 3" panose="05040102010807070707" pitchFamily="18" charset="2"/>
        <a:buChar char=""/>
        <a:defRPr sz="1200" kern="1200" cap="none">
          <a:solidFill>
            <a:schemeClr val="bg2">
              <a:lumMod val="75000"/>
            </a:schemeClr>
          </a:solidFill>
          <a:effectLst/>
          <a:latin typeface="+mn-lt"/>
          <a:ea typeface="+mn-ea"/>
          <a:cs typeface="+mn-cs"/>
        </a:defRPr>
      </a:lvl3pPr>
      <a:lvl4pPr marL="1157288" indent="-128588" algn="l" defTabSz="342900" rtl="0" eaLnBrk="1" latinLnBrk="0" hangingPunct="1">
        <a:spcBef>
          <a:spcPct val="20000"/>
        </a:spcBef>
        <a:spcAft>
          <a:spcPts val="450"/>
        </a:spcAft>
        <a:buClr>
          <a:schemeClr val="tx1"/>
        </a:buClr>
        <a:buSzPct val="80000"/>
        <a:buFont typeface="Wingdings 3" panose="05040102010807070707" pitchFamily="18" charset="2"/>
        <a:buChar char=""/>
        <a:defRPr sz="1050" kern="1200" cap="none">
          <a:solidFill>
            <a:schemeClr val="bg2">
              <a:lumMod val="75000"/>
            </a:schemeClr>
          </a:solidFill>
          <a:effectLst/>
          <a:latin typeface="+mn-lt"/>
          <a:ea typeface="+mn-ea"/>
          <a:cs typeface="+mn-cs"/>
        </a:defRPr>
      </a:lvl4pPr>
      <a:lvl5pPr marL="1500188" indent="-128588" algn="l" defTabSz="342900" rtl="0" eaLnBrk="1" latinLnBrk="0" hangingPunct="1">
        <a:spcBef>
          <a:spcPct val="20000"/>
        </a:spcBef>
        <a:spcAft>
          <a:spcPts val="450"/>
        </a:spcAft>
        <a:buClr>
          <a:schemeClr val="tx1"/>
        </a:buClr>
        <a:buSzPct val="80000"/>
        <a:buFont typeface="Wingdings 3" panose="05040102010807070707" pitchFamily="18" charset="2"/>
        <a:buChar char=""/>
        <a:defRPr sz="1050" kern="1200" cap="none">
          <a:solidFill>
            <a:schemeClr val="bg2">
              <a:lumMod val="75000"/>
            </a:schemeClr>
          </a:solidFill>
          <a:effectLst/>
          <a:latin typeface="+mn-lt"/>
          <a:ea typeface="+mn-ea"/>
          <a:cs typeface="+mn-cs"/>
        </a:defRPr>
      </a:lvl5pPr>
      <a:lvl6pPr marL="1885950" indent="-171450" algn="l" defTabSz="342900" rtl="0" eaLnBrk="1" latinLnBrk="0" hangingPunct="1">
        <a:spcBef>
          <a:spcPct val="20000"/>
        </a:spcBef>
        <a:spcAft>
          <a:spcPts val="450"/>
        </a:spcAft>
        <a:buClr>
          <a:schemeClr val="tx1"/>
        </a:buClr>
        <a:buSzPct val="80000"/>
        <a:buFont typeface="Wingdings 3" panose="05040102010807070707" pitchFamily="18" charset="2"/>
        <a:buChar char=""/>
        <a:defRPr sz="1050" kern="1200" cap="none">
          <a:solidFill>
            <a:schemeClr val="bg2">
              <a:lumMod val="75000"/>
            </a:schemeClr>
          </a:solidFill>
          <a:effectLst/>
          <a:latin typeface="+mn-lt"/>
          <a:ea typeface="+mn-ea"/>
          <a:cs typeface="+mn-cs"/>
        </a:defRPr>
      </a:lvl6pPr>
      <a:lvl7pPr marL="2228850" indent="-171450" algn="l" defTabSz="342900" rtl="0" eaLnBrk="1" latinLnBrk="0" hangingPunct="1">
        <a:spcBef>
          <a:spcPct val="20000"/>
        </a:spcBef>
        <a:spcAft>
          <a:spcPts val="450"/>
        </a:spcAft>
        <a:buClr>
          <a:schemeClr val="tx1"/>
        </a:buClr>
        <a:buSzPct val="80000"/>
        <a:buFont typeface="Wingdings 3" panose="05040102010807070707" pitchFamily="18" charset="2"/>
        <a:buChar char=""/>
        <a:defRPr sz="1050" kern="1200" cap="none">
          <a:solidFill>
            <a:schemeClr val="bg2">
              <a:lumMod val="75000"/>
            </a:schemeClr>
          </a:solidFill>
          <a:effectLst/>
          <a:latin typeface="+mn-lt"/>
          <a:ea typeface="+mn-ea"/>
          <a:cs typeface="+mn-cs"/>
        </a:defRPr>
      </a:lvl7pPr>
      <a:lvl8pPr marL="2571750" indent="-171450" algn="l" defTabSz="342900" rtl="0" eaLnBrk="1" latinLnBrk="0" hangingPunct="1">
        <a:spcBef>
          <a:spcPct val="20000"/>
        </a:spcBef>
        <a:spcAft>
          <a:spcPts val="450"/>
        </a:spcAft>
        <a:buClr>
          <a:schemeClr val="tx1"/>
        </a:buClr>
        <a:buSzPct val="80000"/>
        <a:buFont typeface="Wingdings 3" panose="05040102010807070707" pitchFamily="18" charset="2"/>
        <a:buChar char=""/>
        <a:defRPr sz="1050" kern="1200" cap="none">
          <a:solidFill>
            <a:schemeClr val="bg2">
              <a:lumMod val="75000"/>
            </a:schemeClr>
          </a:solidFill>
          <a:effectLst/>
          <a:latin typeface="+mn-lt"/>
          <a:ea typeface="+mn-ea"/>
          <a:cs typeface="+mn-cs"/>
        </a:defRPr>
      </a:lvl8pPr>
      <a:lvl9pPr marL="2914650" indent="-171450" algn="l" defTabSz="342900" rtl="0" eaLnBrk="1" latinLnBrk="0" hangingPunct="1">
        <a:spcBef>
          <a:spcPct val="20000"/>
        </a:spcBef>
        <a:spcAft>
          <a:spcPts val="450"/>
        </a:spcAft>
        <a:buClr>
          <a:schemeClr val="tx1"/>
        </a:buClr>
        <a:buSzPct val="80000"/>
        <a:buFont typeface="Wingdings 3" panose="05040102010807070707" pitchFamily="18" charset="2"/>
        <a:buChar char=""/>
        <a:defRPr sz="1050" kern="1200" cap="none">
          <a:solidFill>
            <a:schemeClr val="bg2">
              <a:lumMod val="75000"/>
            </a:schemeClr>
          </a:solidFill>
          <a:effectLst/>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github.com/RealSteel1974/Space-Y-by-Allon-Musk-and-Onkar-Pawar/blob/main/IBM-DS0321EN-SkillsNetwork_labs_module_1_L3_labs-jupyter-spacex-data_wrangling_jupyterlite.jupyterlite.ipynb" TargetMode="External"/><Relationship Id="rId1" Type="http://schemas.openxmlformats.org/officeDocument/2006/relationships/slideLayout" Target="../slideLayouts/slideLayout23.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github.com/RealSteel1974/Space-Y-by-Allon-Musk-and-Onkar-Pawar/blob/main/IBM-DS0321EN-SkillsNetwork_labs_module_2_jupyter-labs-eda-dataviz.ipynb.jupyterlite.ipynb" TargetMode="External"/><Relationship Id="rId1" Type="http://schemas.openxmlformats.org/officeDocument/2006/relationships/slideLayout" Target="../slideLayouts/slideLayout23.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2" Type="http://schemas.openxmlformats.org/officeDocument/2006/relationships/hyperlink" Target="https://github.com/RealSteel1974/Space-Y-by-Allon-Musk-and-Onkar-Pawar/blob/main/jupyter-labs-eda-sql-coursera_sqllite.ipynb" TargetMode="External"/><Relationship Id="rId1" Type="http://schemas.openxmlformats.org/officeDocument/2006/relationships/slideLayout" Target="../slideLayouts/slideLayout2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4.xml.rels><?xml version="1.0" encoding="UTF-8" standalone="yes"?>
<Relationships xmlns="http://schemas.openxmlformats.org/package/2006/relationships"><Relationship Id="rId3" Type="http://schemas.openxmlformats.org/officeDocument/2006/relationships/hyperlink" Target="https://github.com/RealSteel1974/Space-Y-by-Allon-Musk-and-Onkar-Pawar/blob/main/spacex_dash_app.py" TargetMode="External"/><Relationship Id="rId2" Type="http://schemas.openxmlformats.org/officeDocument/2006/relationships/notesSlide" Target="../notesSlides/notesSlide8.xml"/><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3" Type="http://schemas.openxmlformats.org/officeDocument/2006/relationships/hyperlink" Target="https://github.com/RealSteel1974/Space-Y-by-Allon-Musk-and-Onkar-Pawar/blob/main/IBM-DS0321EN-SkillsNetwork_labs_module_4_SpaceX_Machine_Learning_Prediction_Part_5.jupyterlite.ipynb" TargetMode="External"/><Relationship Id="rId2" Type="http://schemas.openxmlformats.org/officeDocument/2006/relationships/notesSlide" Target="../notesSlides/notesSlide9.xml"/><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1.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8.png"/><Relationship Id="rId1" Type="http://schemas.openxmlformats.org/officeDocument/2006/relationships/slideLayout" Target="../slideLayouts/slideLayout2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3.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3.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3.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3.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3.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3.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3.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3.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3.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3.xml"/></Relationships>
</file>

<file path=ppt/slides/_rels/slide3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3.xml"/></Relationships>
</file>

<file path=ppt/slides/_rels/slide3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3.xml"/></Relationships>
</file>

<file path=ppt/slides/_rels/slide3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1.xml"/></Relationships>
</file>

<file path=ppt/slides/_rels/slide3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3.xml"/></Relationships>
</file>

<file path=ppt/slides/_rels/slide3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3.xml"/><Relationship Id="rId5" Type="http://schemas.openxmlformats.org/officeDocument/2006/relationships/image" Target="../media/image29.png"/><Relationship Id="rId4" Type="http://schemas.openxmlformats.org/officeDocument/2006/relationships/image" Target="../media/image28.png"/></Relationships>
</file>

<file path=ppt/slides/_rels/slide3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1.xml"/></Relationships>
</file>

<file path=ppt/slides/_rels/slide3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3.xml"/><Relationship Id="rId4" Type="http://schemas.openxmlformats.org/officeDocument/2006/relationships/image" Target="../media/image3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0.xml"/></Relationships>
</file>

<file path=ppt/slides/_rels/slide4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3.xml"/><Relationship Id="rId4" Type="http://schemas.openxmlformats.org/officeDocument/2006/relationships/image" Target="../media/image36.png"/></Relationships>
</file>

<file path=ppt/slides/_rels/slide41.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image" Target="../media/image37.jpeg"/><Relationship Id="rId1" Type="http://schemas.openxmlformats.org/officeDocument/2006/relationships/slideLayout" Target="../slideLayouts/slideLayout2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1.xml"/></Relationships>
</file>

<file path=ppt/slides/_rels/slide4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3.xml"/></Relationships>
</file>

<file path=ppt/slides/_rels/slide44.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1.xml"/></Relationships>
</file>

<file path=ppt/slides/_rels/slide4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34.png"/><Relationship Id="rId1" Type="http://schemas.openxmlformats.org/officeDocument/2006/relationships/slideLayout" Target="../slideLayouts/slideLayout23.xml"/><Relationship Id="rId4" Type="http://schemas.openxmlformats.org/officeDocument/2006/relationships/image" Target="../media/image43.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RealSteel1974/Space-Y-by-Allon-Musk-and-Onkar-Pawar/blob/main/jupyter-labs-spacex-data-collection-api.ipynb" TargetMode="External"/><Relationship Id="rId2" Type="http://schemas.openxmlformats.org/officeDocument/2006/relationships/image" Target="../media/image2.png"/><Relationship Id="rId1" Type="http://schemas.openxmlformats.org/officeDocument/2006/relationships/slideLayout" Target="../slideLayouts/slideLayout23.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github.com/RealSteel1974/Space-Y-by-Allon-Musk-and-Onkar-Pawar/blob/main/jupyter-labs-webscraping.ipynb" TargetMode="External"/><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13"/>
          <p:cNvSpPr txBox="1">
            <a:spLocks noGrp="1"/>
          </p:cNvSpPr>
          <p:nvPr>
            <p:ph type="ctrTitle"/>
          </p:nvPr>
        </p:nvSpPr>
        <p:spPr>
          <a:xfrm>
            <a:off x="2756917" y="1159744"/>
            <a:ext cx="7985759" cy="1159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800" b="1" dirty="0">
                <a:solidFill>
                  <a:schemeClr val="bg1"/>
                </a:solidFill>
                <a:latin typeface="Amatic SC" panose="00000500000000000000" pitchFamily="2" charset="-79"/>
                <a:cs typeface="Amatic SC" panose="00000500000000000000" pitchFamily="2" charset="-79"/>
              </a:rPr>
              <a:t>Space Y: </a:t>
            </a:r>
            <a:br>
              <a:rPr lang="en" sz="4800" b="1" dirty="0">
                <a:solidFill>
                  <a:schemeClr val="bg1"/>
                </a:solidFill>
                <a:latin typeface="Amatic SC" panose="00000500000000000000" pitchFamily="2" charset="-79"/>
                <a:cs typeface="Amatic SC" panose="00000500000000000000" pitchFamily="2" charset="-79"/>
              </a:rPr>
            </a:br>
            <a:r>
              <a:rPr lang="en" sz="4800" b="1" dirty="0">
                <a:solidFill>
                  <a:schemeClr val="bg1"/>
                </a:solidFill>
                <a:latin typeface="Amatic SC" panose="00000500000000000000" pitchFamily="2" charset="-79"/>
                <a:cs typeface="Amatic SC" panose="00000500000000000000" pitchFamily="2" charset="-79"/>
              </a:rPr>
              <a:t>Eliminating Space X</a:t>
            </a:r>
            <a:endParaRPr sz="4800" b="1" dirty="0">
              <a:solidFill>
                <a:schemeClr val="bg1"/>
              </a:solidFill>
              <a:latin typeface="Amatic SC" panose="00000500000000000000" pitchFamily="2" charset="-79"/>
              <a:cs typeface="Amatic SC" panose="00000500000000000000" pitchFamily="2" charset="-79"/>
            </a:endParaRPr>
          </a:p>
        </p:txBody>
      </p:sp>
      <p:sp>
        <p:nvSpPr>
          <p:cNvPr id="2" name="Google Shape;1905;p15">
            <a:extLst>
              <a:ext uri="{FF2B5EF4-FFF2-40B4-BE49-F238E27FC236}">
                <a16:creationId xmlns:a16="http://schemas.microsoft.com/office/drawing/2014/main" id="{C7C9D6D8-6B1D-98BE-F618-4A199CEF1FE3}"/>
              </a:ext>
            </a:extLst>
          </p:cNvPr>
          <p:cNvSpPr txBox="1">
            <a:spLocks/>
          </p:cNvSpPr>
          <p:nvPr/>
        </p:nvSpPr>
        <p:spPr>
          <a:xfrm>
            <a:off x="1742965" y="3297956"/>
            <a:ext cx="2514600" cy="685800"/>
          </a:xfrm>
          <a:prstGeom prst="rect">
            <a:avLst/>
          </a:prstGeom>
          <a:noFill/>
          <a:ln>
            <a:noFill/>
          </a:ln>
        </p:spPr>
        <p:txBody>
          <a:bodyPr spcFirstLastPara="1" wrap="square" lIns="91425" tIns="91425" rIns="91425" bIns="91425" anchor="b" anchorCtr="0">
            <a:noAutofit/>
          </a:bodyPr>
          <a:lstStyle/>
          <a:p>
            <a:pPr marL="0" marR="0" lvl="0" indent="0" algn="ctr" defTabSz="914400" rtl="0" eaLnBrk="1" fontAlgn="auto" latinLnBrk="0" hangingPunct="1">
              <a:lnSpc>
                <a:spcPct val="100000"/>
              </a:lnSpc>
              <a:spcBef>
                <a:spcPts val="0"/>
              </a:spcBef>
              <a:spcAft>
                <a:spcPts val="0"/>
              </a:spcAft>
              <a:buClr>
                <a:schemeClr val="accent1"/>
              </a:buClr>
              <a:buSzPts val="2600"/>
              <a:buFont typeface="Amatic SC"/>
              <a:buNone/>
              <a:tabLst/>
              <a:defRPr/>
            </a:pPr>
            <a:r>
              <a:rPr kumimoji="0" lang="en-US" sz="4400" b="1" i="0" u="none" strike="noStrike" kern="0" cap="none" spc="0" normalizeH="0" baseline="0" noProof="0" dirty="0">
                <a:ln>
                  <a:noFill/>
                </a:ln>
                <a:solidFill>
                  <a:schemeClr val="bg1"/>
                </a:solidFill>
                <a:effectLst/>
                <a:uLnTx/>
                <a:uFillTx/>
                <a:latin typeface="Amatic SC"/>
                <a:ea typeface="Amatic SC"/>
                <a:cs typeface="Amatic SC"/>
                <a:sym typeface="Amatic SC"/>
              </a:rPr>
              <a:t>BY</a:t>
            </a:r>
          </a:p>
        </p:txBody>
      </p:sp>
      <p:sp>
        <p:nvSpPr>
          <p:cNvPr id="4" name="TextBox 3">
            <a:extLst>
              <a:ext uri="{FF2B5EF4-FFF2-40B4-BE49-F238E27FC236}">
                <a16:creationId xmlns:a16="http://schemas.microsoft.com/office/drawing/2014/main" id="{450D8E67-9124-B528-37B6-AB0ED5F1989F}"/>
              </a:ext>
            </a:extLst>
          </p:cNvPr>
          <p:cNvSpPr txBox="1"/>
          <p:nvPr/>
        </p:nvSpPr>
        <p:spPr>
          <a:xfrm>
            <a:off x="2756917" y="3786695"/>
            <a:ext cx="5340096" cy="1384995"/>
          </a:xfrm>
          <a:prstGeom prst="rect">
            <a:avLst/>
          </a:prstGeom>
          <a:noFill/>
        </p:spPr>
        <p:txBody>
          <a:bodyPr wrap="square">
            <a:spAutoFit/>
          </a:bodyPr>
          <a:lstStyle/>
          <a:p>
            <a:pPr>
              <a:buClr>
                <a:schemeClr val="bg1"/>
              </a:buClr>
            </a:pPr>
            <a:r>
              <a:rPr lang="en-US" sz="2800" b="1" dirty="0">
                <a:solidFill>
                  <a:schemeClr val="bg1"/>
                </a:solidFill>
                <a:latin typeface="Agency FB" pitchFamily="34" charset="0"/>
              </a:rPr>
              <a:t>Onkar Ajit Pawar          </a:t>
            </a:r>
            <a:endParaRPr lang="en-US" sz="3600" b="1" baseline="30000" dirty="0">
              <a:solidFill>
                <a:schemeClr val="bg1"/>
              </a:solidFill>
              <a:latin typeface="Abadi" panose="020B0604020104020204" pitchFamily="34" charset="0"/>
            </a:endParaRPr>
          </a:p>
          <a:p>
            <a:pPr>
              <a:buClr>
                <a:schemeClr val="bg1"/>
              </a:buClr>
            </a:pPr>
            <a:r>
              <a:rPr lang="en-US" sz="2800" dirty="0">
                <a:solidFill>
                  <a:schemeClr val="bg1"/>
                </a:solidFill>
                <a:latin typeface="Abadi" panose="020B0604020104020204" pitchFamily="34" charset="0"/>
                <a:ea typeface="SF Pro" pitchFamily="2" charset="0"/>
                <a:cs typeface="SF Pro" pitchFamily="2" charset="0"/>
              </a:rPr>
              <a:t>2</a:t>
            </a:r>
            <a:r>
              <a:rPr lang="en-US" sz="2800" baseline="30000" dirty="0">
                <a:solidFill>
                  <a:schemeClr val="bg1"/>
                </a:solidFill>
                <a:latin typeface="Abadi" panose="020B0604020104020204" pitchFamily="34" charset="0"/>
                <a:ea typeface="SF Pro" pitchFamily="2" charset="0"/>
                <a:cs typeface="SF Pro" pitchFamily="2" charset="0"/>
              </a:rPr>
              <a:t>nd</a:t>
            </a:r>
            <a:r>
              <a:rPr lang="en-US" sz="2800" dirty="0">
                <a:solidFill>
                  <a:schemeClr val="bg1"/>
                </a:solidFill>
                <a:latin typeface="Abadi" panose="020B0604020104020204" pitchFamily="34" charset="0"/>
                <a:ea typeface="SF Pro" pitchFamily="2" charset="0"/>
                <a:cs typeface="SF Pro" pitchFamily="2" charset="0"/>
              </a:rPr>
              <a:t> MAY 2023</a:t>
            </a:r>
          </a:p>
          <a:p>
            <a:pPr>
              <a:buClr>
                <a:schemeClr val="bg1"/>
              </a:buClr>
            </a:pPr>
            <a:endParaRPr lang="en-US" sz="2800" b="1" dirty="0">
              <a:solidFill>
                <a:schemeClr val="bg1"/>
              </a:solidFill>
              <a:latin typeface="Agency FB" pitchFamily="34" charset="0"/>
            </a:endParaRPr>
          </a:p>
        </p:txBody>
      </p:sp>
      <p:pic>
        <p:nvPicPr>
          <p:cNvPr id="5" name="Picture 2" descr="IBM Skills Network Logo - Horizontal-noai copy.png">
            <a:extLst>
              <a:ext uri="{FF2B5EF4-FFF2-40B4-BE49-F238E27FC236}">
                <a16:creationId xmlns:a16="http://schemas.microsoft.com/office/drawing/2014/main" id="{DFE847C7-CCF5-93E9-6057-9347C0E3D453}"/>
              </a:ext>
            </a:extLst>
          </p:cNvPr>
          <p:cNvPicPr>
            <a:picLocks noChangeAspect="1"/>
          </p:cNvPicPr>
          <p:nvPr/>
        </p:nvPicPr>
        <p:blipFill>
          <a:blip r:embed="rId3"/>
          <a:stretch>
            <a:fillRect/>
          </a:stretch>
        </p:blipFill>
        <p:spPr>
          <a:xfrm>
            <a:off x="504250" y="330782"/>
            <a:ext cx="2104103" cy="629183"/>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772D0411-8FF8-C540-84AE-DBA0703D368C}"/>
              </a:ext>
            </a:extLst>
          </p:cNvPr>
          <p:cNvSpPr>
            <a:spLocks noGrp="1"/>
          </p:cNvSpPr>
          <p:nvPr>
            <p:ph type="sldNum" sz="quarter" idx="12"/>
          </p:nvPr>
        </p:nvSpPr>
        <p:spPr/>
        <p:txBody>
          <a:bodyPr/>
          <a:lstStyle/>
          <a:p>
            <a:fld id="{5075537C-CA84-1446-933C-8E9D027F9201}" type="slidenum">
              <a:rPr lang="en-US" smtClean="0"/>
              <a:t>10</a:t>
            </a:fld>
            <a:endParaRPr lang="en-US"/>
          </a:p>
        </p:txBody>
      </p:sp>
      <p:sp>
        <p:nvSpPr>
          <p:cNvPr id="4" name="Title 1">
            <a:extLst>
              <a:ext uri="{FF2B5EF4-FFF2-40B4-BE49-F238E27FC236}">
                <a16:creationId xmlns:a16="http://schemas.microsoft.com/office/drawing/2014/main" id="{5066AA34-20EE-4A59-B343-346A8DB5667C}"/>
              </a:ext>
            </a:extLst>
          </p:cNvPr>
          <p:cNvSpPr txBox="1">
            <a:spLocks/>
          </p:cNvSpPr>
          <p:nvPr/>
        </p:nvSpPr>
        <p:spPr>
          <a:xfrm>
            <a:off x="-2425261" y="417993"/>
            <a:ext cx="7886700" cy="411787"/>
          </a:xfrm>
          <a:prstGeom prst="rect">
            <a:avLst/>
          </a:prstGeom>
        </p:spPr>
        <p:txBody>
          <a:bodyPr vert="horz" lIns="68580" tIns="34290" rIns="68580" bIns="3429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pPr marL="0" lvl="0" indent="0" algn="ctr" rtl="0">
              <a:spcBef>
                <a:spcPts val="600"/>
              </a:spcBef>
              <a:spcAft>
                <a:spcPts val="0"/>
              </a:spcAft>
              <a:buNone/>
            </a:pPr>
            <a:r>
              <a:rPr lang="en-IN" sz="3200" b="1" dirty="0">
                <a:solidFill>
                  <a:schemeClr val="tx1"/>
                </a:solidFill>
                <a:latin typeface="Amatic SC" panose="00000500000000000000" pitchFamily="2" charset="-79"/>
                <a:cs typeface="Amatic SC" panose="00000500000000000000" pitchFamily="2" charset="-79"/>
              </a:rPr>
              <a:t>Data Wrangling</a:t>
            </a:r>
          </a:p>
        </p:txBody>
      </p:sp>
      <p:sp>
        <p:nvSpPr>
          <p:cNvPr id="2" name="Google Shape;262;p16">
            <a:extLst>
              <a:ext uri="{FF2B5EF4-FFF2-40B4-BE49-F238E27FC236}">
                <a16:creationId xmlns:a16="http://schemas.microsoft.com/office/drawing/2014/main" id="{22B650BD-60E8-AEAA-7742-3BE2531819AA}"/>
              </a:ext>
            </a:extLst>
          </p:cNvPr>
          <p:cNvSpPr txBox="1">
            <a:spLocks/>
          </p:cNvSpPr>
          <p:nvPr/>
        </p:nvSpPr>
        <p:spPr>
          <a:xfrm>
            <a:off x="4946210" y="1168014"/>
            <a:ext cx="4029790" cy="31809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buFont typeface="Arial" panose="020B0604020202020204" pitchFamily="34" charset="0"/>
              <a:buChar char="•"/>
            </a:pPr>
            <a:r>
              <a:rPr lang="en-US" sz="1800" b="1" dirty="0">
                <a:solidFill>
                  <a:schemeClr val="tx1"/>
                </a:solidFill>
                <a:latin typeface="Amatic SC" panose="00000500000000000000" pitchFamily="2" charset="-79"/>
                <a:ea typeface="Calibri" panose="020F0502020204030204" pitchFamily="34" charset="0"/>
                <a:cs typeface="Amatic SC" panose="00000500000000000000" pitchFamily="2" charset="-79"/>
              </a:rPr>
              <a:t>We performed exploratory data analysis and determined the training labels.</a:t>
            </a:r>
          </a:p>
          <a:p>
            <a:pPr marL="285750" indent="-285750">
              <a:buFont typeface="Arial" panose="020B0604020202020204" pitchFamily="34" charset="0"/>
              <a:buChar char="•"/>
            </a:pPr>
            <a:r>
              <a:rPr lang="en-US" sz="1800" b="1" dirty="0">
                <a:solidFill>
                  <a:schemeClr val="tx1"/>
                </a:solidFill>
                <a:latin typeface="Amatic SC" panose="00000500000000000000" pitchFamily="2" charset="-79"/>
                <a:ea typeface="Calibri" panose="020F0502020204030204" pitchFamily="34" charset="0"/>
                <a:cs typeface="Amatic SC" panose="00000500000000000000" pitchFamily="2" charset="-79"/>
              </a:rPr>
              <a:t>We calculated the number of launches at each site, and the number and occurrence of each orbits</a:t>
            </a:r>
          </a:p>
          <a:p>
            <a:pPr marL="285750" indent="-285750">
              <a:buFont typeface="Arial" panose="020B0604020202020204" pitchFamily="34" charset="0"/>
              <a:buChar char="•"/>
            </a:pPr>
            <a:r>
              <a:rPr lang="en-US" sz="1800" b="1" dirty="0">
                <a:solidFill>
                  <a:schemeClr val="tx1"/>
                </a:solidFill>
                <a:latin typeface="Amatic SC" panose="00000500000000000000" pitchFamily="2" charset="-79"/>
                <a:ea typeface="Calibri" panose="020F0502020204030204" pitchFamily="34" charset="0"/>
                <a:cs typeface="Amatic SC" panose="00000500000000000000" pitchFamily="2" charset="-79"/>
              </a:rPr>
              <a:t>We created landing outcome label from outcome column and exported the results to csv.</a:t>
            </a:r>
          </a:p>
          <a:p>
            <a:pPr marL="285750" indent="-285750">
              <a:buFont typeface="Arial" panose="020B0604020202020204" pitchFamily="34" charset="0"/>
              <a:buChar char="•"/>
            </a:pPr>
            <a:r>
              <a:rPr lang="en-US" sz="1800" b="1" dirty="0">
                <a:solidFill>
                  <a:schemeClr val="tx1"/>
                </a:solidFill>
                <a:latin typeface="Amatic SC" panose="00000500000000000000" pitchFamily="2" charset="-79"/>
                <a:ea typeface="Calibri" panose="020F0502020204030204" pitchFamily="34" charset="0"/>
                <a:cs typeface="Amatic SC" panose="00000500000000000000" pitchFamily="2" charset="-79"/>
              </a:rPr>
              <a:t>The link to the notebook is </a:t>
            </a:r>
            <a:r>
              <a:rPr lang="en-US" sz="1800" b="1" dirty="0">
                <a:solidFill>
                  <a:schemeClr val="accent1">
                    <a:lumMod val="50000"/>
                  </a:schemeClr>
                </a:solidFill>
                <a:latin typeface="Amatic SC" panose="00000500000000000000" pitchFamily="2" charset="-79"/>
                <a:ea typeface="Calibri" panose="020F0502020204030204" pitchFamily="34" charset="0"/>
                <a:cs typeface="Amatic SC" panose="00000500000000000000" pitchFamily="2" charset="-79"/>
                <a:hlinkClick r:id="rId2">
                  <a:extLst>
                    <a:ext uri="{A12FA001-AC4F-418D-AE19-62706E023703}">
                      <ahyp:hlinkClr xmlns:ahyp="http://schemas.microsoft.com/office/drawing/2018/hyperlinkcolor" val="tx"/>
                    </a:ext>
                  </a:extLst>
                </a:hlinkClick>
              </a:rPr>
              <a:t>https://github.com/RealSteel1974/Space-Y-by-Allon-Musk-and-Onkar-Pawar/blob/main/IBM-DS0321EN-SkillsNetwork_labs_module_1_L3_labs-jupyter-spacex-data_wrangling_jupyterlite.jupyterlite.ipynb</a:t>
            </a:r>
            <a:endParaRPr lang="en-US" sz="1800" b="1" dirty="0">
              <a:solidFill>
                <a:schemeClr val="accent1">
                  <a:lumMod val="50000"/>
                </a:schemeClr>
              </a:solidFill>
              <a:latin typeface="Amatic SC" panose="00000500000000000000" pitchFamily="2" charset="-79"/>
              <a:cs typeface="Amatic SC" panose="00000500000000000000" pitchFamily="2" charset="-79"/>
            </a:endParaRPr>
          </a:p>
          <a:p>
            <a:endParaRPr lang="en-US" sz="1800" dirty="0"/>
          </a:p>
        </p:txBody>
      </p:sp>
      <p:pic>
        <p:nvPicPr>
          <p:cNvPr id="5" name="Picture 4">
            <a:extLst>
              <a:ext uri="{FF2B5EF4-FFF2-40B4-BE49-F238E27FC236}">
                <a16:creationId xmlns:a16="http://schemas.microsoft.com/office/drawing/2014/main" id="{CFA264C3-36ED-2F1E-C7E2-A222440EE171}"/>
              </a:ext>
            </a:extLst>
          </p:cNvPr>
          <p:cNvPicPr>
            <a:picLocks noChangeAspect="1"/>
          </p:cNvPicPr>
          <p:nvPr/>
        </p:nvPicPr>
        <p:blipFill>
          <a:blip r:embed="rId3"/>
          <a:stretch>
            <a:fillRect/>
          </a:stretch>
        </p:blipFill>
        <p:spPr>
          <a:xfrm>
            <a:off x="304800" y="1066800"/>
            <a:ext cx="4267201" cy="3543300"/>
          </a:xfrm>
          <a:prstGeom prst="rect">
            <a:avLst/>
          </a:prstGeom>
        </p:spPr>
      </p:pic>
    </p:spTree>
    <p:extLst>
      <p:ext uri="{BB962C8B-B14F-4D97-AF65-F5344CB8AC3E}">
        <p14:creationId xmlns:p14="http://schemas.microsoft.com/office/powerpoint/2010/main" val="39202336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772D0411-8FF8-C540-84AE-DBA0703D368C}"/>
              </a:ext>
            </a:extLst>
          </p:cNvPr>
          <p:cNvSpPr>
            <a:spLocks noGrp="1"/>
          </p:cNvSpPr>
          <p:nvPr>
            <p:ph type="sldNum" sz="quarter" idx="12"/>
          </p:nvPr>
        </p:nvSpPr>
        <p:spPr/>
        <p:txBody>
          <a:bodyPr/>
          <a:lstStyle/>
          <a:p>
            <a:fld id="{5075537C-CA84-1446-933C-8E9D027F9201}" type="slidenum">
              <a:rPr lang="en-US" smtClean="0"/>
              <a:t>11</a:t>
            </a:fld>
            <a:endParaRPr lang="en-US"/>
          </a:p>
        </p:txBody>
      </p:sp>
      <p:sp>
        <p:nvSpPr>
          <p:cNvPr id="4" name="Title 1">
            <a:extLst>
              <a:ext uri="{FF2B5EF4-FFF2-40B4-BE49-F238E27FC236}">
                <a16:creationId xmlns:a16="http://schemas.microsoft.com/office/drawing/2014/main" id="{5066AA34-20EE-4A59-B343-346A8DB5667C}"/>
              </a:ext>
            </a:extLst>
          </p:cNvPr>
          <p:cNvSpPr txBox="1">
            <a:spLocks/>
          </p:cNvSpPr>
          <p:nvPr/>
        </p:nvSpPr>
        <p:spPr>
          <a:xfrm>
            <a:off x="-1980761" y="382799"/>
            <a:ext cx="7886700" cy="411787"/>
          </a:xfrm>
          <a:prstGeom prst="rect">
            <a:avLst/>
          </a:prstGeom>
        </p:spPr>
        <p:txBody>
          <a:bodyPr vert="horz" lIns="68580" tIns="34290" rIns="68580" bIns="3429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pPr marL="0" lvl="0" indent="0" algn="ctr" rtl="0">
              <a:spcBef>
                <a:spcPts val="600"/>
              </a:spcBef>
              <a:spcAft>
                <a:spcPts val="0"/>
              </a:spcAft>
              <a:buNone/>
            </a:pPr>
            <a:r>
              <a:rPr lang="en-IN" sz="3200" b="1" dirty="0">
                <a:solidFill>
                  <a:schemeClr val="tx1"/>
                </a:solidFill>
                <a:latin typeface="Amatic SC" panose="00000500000000000000" pitchFamily="2" charset="-79"/>
                <a:cs typeface="Amatic SC" panose="00000500000000000000" pitchFamily="2" charset="-79"/>
              </a:rPr>
              <a:t>EDA with Data Visualization</a:t>
            </a:r>
          </a:p>
        </p:txBody>
      </p:sp>
      <p:sp>
        <p:nvSpPr>
          <p:cNvPr id="2" name="Google Shape;262;p16">
            <a:extLst>
              <a:ext uri="{FF2B5EF4-FFF2-40B4-BE49-F238E27FC236}">
                <a16:creationId xmlns:a16="http://schemas.microsoft.com/office/drawing/2014/main" id="{22B650BD-60E8-AEAA-7742-3BE2531819AA}"/>
              </a:ext>
            </a:extLst>
          </p:cNvPr>
          <p:cNvSpPr txBox="1">
            <a:spLocks/>
          </p:cNvSpPr>
          <p:nvPr/>
        </p:nvSpPr>
        <p:spPr>
          <a:xfrm>
            <a:off x="427910" y="2935375"/>
            <a:ext cx="4029790" cy="1173914"/>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buFont typeface="Arial" panose="020B0604020202020204" pitchFamily="34" charset="0"/>
              <a:buChar char="•"/>
            </a:pPr>
            <a:r>
              <a:rPr lang="en-US" sz="1800" b="1" dirty="0">
                <a:solidFill>
                  <a:schemeClr val="tx1"/>
                </a:solidFill>
                <a:latin typeface="Amatic SC" panose="00000500000000000000" pitchFamily="2" charset="-79"/>
                <a:ea typeface="Calibri" panose="020F0502020204030204" pitchFamily="34" charset="0"/>
                <a:cs typeface="Amatic SC" panose="00000500000000000000" pitchFamily="2" charset="-79"/>
              </a:rPr>
              <a:t>The link to the notebook is </a:t>
            </a:r>
            <a:r>
              <a:rPr lang="en-US" sz="1800" b="1" dirty="0">
                <a:solidFill>
                  <a:schemeClr val="accent1">
                    <a:lumMod val="50000"/>
                  </a:schemeClr>
                </a:solidFill>
                <a:latin typeface="Amatic SC" panose="00000500000000000000" pitchFamily="2" charset="-79"/>
                <a:ea typeface="Calibri" panose="020F0502020204030204" pitchFamily="34" charset="0"/>
                <a:cs typeface="Amatic SC" panose="00000500000000000000" pitchFamily="2" charset="-79"/>
                <a:hlinkClick r:id="rId2">
                  <a:extLst>
                    <a:ext uri="{A12FA001-AC4F-418D-AE19-62706E023703}">
                      <ahyp:hlinkClr xmlns:ahyp="http://schemas.microsoft.com/office/drawing/2018/hyperlinkcolor" val="tx"/>
                    </a:ext>
                  </a:extLst>
                </a:hlinkClick>
              </a:rPr>
              <a:t>https://github.com/RealSteel1974/Space-Y-by-Allon-Musk-and-Onkar-Pawar/blob/main/IBM-DS0321EN-SkillsNetwork_labs_module_2_jupyter-labs-eda-dataviz.ipynb.jupyterlite.ipynb</a:t>
            </a:r>
            <a:endParaRPr lang="en-US" sz="1800" b="1" dirty="0">
              <a:solidFill>
                <a:schemeClr val="accent1">
                  <a:lumMod val="50000"/>
                </a:schemeClr>
              </a:solidFill>
              <a:latin typeface="Amatic SC" panose="00000500000000000000" pitchFamily="2" charset="-79"/>
              <a:cs typeface="Amatic SC" panose="00000500000000000000" pitchFamily="2" charset="-79"/>
            </a:endParaRPr>
          </a:p>
          <a:p>
            <a:endParaRPr lang="en-US" sz="1800" dirty="0"/>
          </a:p>
        </p:txBody>
      </p:sp>
      <p:sp>
        <p:nvSpPr>
          <p:cNvPr id="3" name="Google Shape;262;p16">
            <a:extLst>
              <a:ext uri="{FF2B5EF4-FFF2-40B4-BE49-F238E27FC236}">
                <a16:creationId xmlns:a16="http://schemas.microsoft.com/office/drawing/2014/main" id="{680E5B87-682C-B4A3-D7ED-FABC8679911C}"/>
              </a:ext>
            </a:extLst>
          </p:cNvPr>
          <p:cNvSpPr txBox="1">
            <a:spLocks/>
          </p:cNvSpPr>
          <p:nvPr/>
        </p:nvSpPr>
        <p:spPr>
          <a:xfrm>
            <a:off x="427910" y="794586"/>
            <a:ext cx="4029790" cy="31809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buFont typeface="Arial" panose="020B0604020202020204" pitchFamily="34" charset="0"/>
              <a:buChar char="•"/>
            </a:pPr>
            <a:r>
              <a:rPr lang="en-US" sz="1800" b="1" dirty="0">
                <a:solidFill>
                  <a:schemeClr val="tx1"/>
                </a:solidFill>
                <a:latin typeface="Amatic SC" panose="00000500000000000000" pitchFamily="2" charset="-79"/>
                <a:ea typeface="Calibri" panose="020F0502020204030204" pitchFamily="34" charset="0"/>
                <a:cs typeface="Amatic SC" panose="00000500000000000000" pitchFamily="2" charset="-79"/>
              </a:rPr>
              <a:t>We performed exploratory data analysis and determined the training labels.</a:t>
            </a:r>
          </a:p>
          <a:p>
            <a:pPr marL="285750" indent="-285750">
              <a:buFont typeface="Arial" panose="020B0604020202020204" pitchFamily="34" charset="0"/>
              <a:buChar char="•"/>
            </a:pPr>
            <a:r>
              <a:rPr lang="en-US" sz="1800" b="1" dirty="0">
                <a:solidFill>
                  <a:schemeClr val="tx1"/>
                </a:solidFill>
                <a:latin typeface="Amatic SC" panose="00000500000000000000" pitchFamily="2" charset="-79"/>
                <a:ea typeface="Calibri" panose="020F0502020204030204" pitchFamily="34" charset="0"/>
                <a:cs typeface="Amatic SC" panose="00000500000000000000" pitchFamily="2" charset="-79"/>
              </a:rPr>
              <a:t>We calculated the number of launches at each site, and the number and occurrence of each orbits</a:t>
            </a:r>
          </a:p>
          <a:p>
            <a:pPr marL="285750" indent="-285750">
              <a:buFont typeface="Arial" panose="020B0604020202020204" pitchFamily="34" charset="0"/>
              <a:buChar char="•"/>
            </a:pPr>
            <a:r>
              <a:rPr lang="en-US" sz="1800" b="1" dirty="0">
                <a:solidFill>
                  <a:schemeClr val="tx1"/>
                </a:solidFill>
                <a:latin typeface="Amatic SC" panose="00000500000000000000" pitchFamily="2" charset="-79"/>
                <a:ea typeface="Calibri" panose="020F0502020204030204" pitchFamily="34" charset="0"/>
                <a:cs typeface="Amatic SC" panose="00000500000000000000" pitchFamily="2" charset="-79"/>
              </a:rPr>
              <a:t>We created landing outcome label from outcome column and exported the results to csv.</a:t>
            </a:r>
            <a:endParaRPr lang="en-US" sz="1800" dirty="0"/>
          </a:p>
        </p:txBody>
      </p:sp>
      <p:pic>
        <p:nvPicPr>
          <p:cNvPr id="8" name="Picture 7">
            <a:extLst>
              <a:ext uri="{FF2B5EF4-FFF2-40B4-BE49-F238E27FC236}">
                <a16:creationId xmlns:a16="http://schemas.microsoft.com/office/drawing/2014/main" id="{95787FB1-069F-B298-3B1C-EC9CA5AEC75F}"/>
              </a:ext>
            </a:extLst>
          </p:cNvPr>
          <p:cNvPicPr>
            <a:picLocks noChangeAspect="1"/>
          </p:cNvPicPr>
          <p:nvPr/>
        </p:nvPicPr>
        <p:blipFill>
          <a:blip r:embed="rId3"/>
          <a:stretch>
            <a:fillRect/>
          </a:stretch>
        </p:blipFill>
        <p:spPr>
          <a:xfrm>
            <a:off x="4457700" y="128289"/>
            <a:ext cx="4518300" cy="2806700"/>
          </a:xfrm>
          <a:prstGeom prst="rect">
            <a:avLst/>
          </a:prstGeom>
        </p:spPr>
      </p:pic>
      <p:pic>
        <p:nvPicPr>
          <p:cNvPr id="10" name="Picture 9">
            <a:extLst>
              <a:ext uri="{FF2B5EF4-FFF2-40B4-BE49-F238E27FC236}">
                <a16:creationId xmlns:a16="http://schemas.microsoft.com/office/drawing/2014/main" id="{AB5C518E-6F7B-C775-F02F-D698EED1C79B}"/>
              </a:ext>
            </a:extLst>
          </p:cNvPr>
          <p:cNvPicPr>
            <a:picLocks noChangeAspect="1"/>
          </p:cNvPicPr>
          <p:nvPr/>
        </p:nvPicPr>
        <p:blipFill>
          <a:blip r:embed="rId4"/>
          <a:stretch>
            <a:fillRect/>
          </a:stretch>
        </p:blipFill>
        <p:spPr>
          <a:xfrm>
            <a:off x="4648639" y="2969456"/>
            <a:ext cx="3756949" cy="2071469"/>
          </a:xfrm>
          <a:prstGeom prst="rect">
            <a:avLst/>
          </a:prstGeom>
        </p:spPr>
      </p:pic>
    </p:spTree>
    <p:extLst>
      <p:ext uri="{BB962C8B-B14F-4D97-AF65-F5344CB8AC3E}">
        <p14:creationId xmlns:p14="http://schemas.microsoft.com/office/powerpoint/2010/main" val="2840041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772D0411-8FF8-C540-84AE-DBA0703D368C}"/>
              </a:ext>
            </a:extLst>
          </p:cNvPr>
          <p:cNvSpPr>
            <a:spLocks noGrp="1"/>
          </p:cNvSpPr>
          <p:nvPr>
            <p:ph type="sldNum" sz="quarter" idx="12"/>
          </p:nvPr>
        </p:nvSpPr>
        <p:spPr/>
        <p:txBody>
          <a:bodyPr/>
          <a:lstStyle/>
          <a:p>
            <a:fld id="{5075537C-CA84-1446-933C-8E9D027F9201}" type="slidenum">
              <a:rPr lang="en-US" smtClean="0"/>
              <a:t>12</a:t>
            </a:fld>
            <a:endParaRPr lang="en-US"/>
          </a:p>
        </p:txBody>
      </p:sp>
      <p:sp>
        <p:nvSpPr>
          <p:cNvPr id="4" name="Title 1">
            <a:extLst>
              <a:ext uri="{FF2B5EF4-FFF2-40B4-BE49-F238E27FC236}">
                <a16:creationId xmlns:a16="http://schemas.microsoft.com/office/drawing/2014/main" id="{5066AA34-20EE-4A59-B343-346A8DB5667C}"/>
              </a:ext>
            </a:extLst>
          </p:cNvPr>
          <p:cNvSpPr txBox="1">
            <a:spLocks/>
          </p:cNvSpPr>
          <p:nvPr/>
        </p:nvSpPr>
        <p:spPr>
          <a:xfrm>
            <a:off x="-2425261" y="382799"/>
            <a:ext cx="7886700" cy="411787"/>
          </a:xfrm>
          <a:prstGeom prst="rect">
            <a:avLst/>
          </a:prstGeom>
        </p:spPr>
        <p:txBody>
          <a:bodyPr vert="horz" lIns="68580" tIns="34290" rIns="68580" bIns="3429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pPr marL="0" lvl="0" indent="0" algn="ctr" rtl="0">
              <a:spcBef>
                <a:spcPts val="600"/>
              </a:spcBef>
              <a:spcAft>
                <a:spcPts val="0"/>
              </a:spcAft>
              <a:buNone/>
            </a:pPr>
            <a:r>
              <a:rPr lang="en-IN" sz="3200" b="1" dirty="0">
                <a:solidFill>
                  <a:schemeClr val="tx1"/>
                </a:solidFill>
                <a:latin typeface="Amatic SC" panose="00000500000000000000" pitchFamily="2" charset="-79"/>
                <a:cs typeface="Amatic SC" panose="00000500000000000000" pitchFamily="2" charset="-79"/>
              </a:rPr>
              <a:t>EDA with SQL</a:t>
            </a:r>
          </a:p>
        </p:txBody>
      </p:sp>
      <p:sp>
        <p:nvSpPr>
          <p:cNvPr id="2" name="Google Shape;262;p16">
            <a:extLst>
              <a:ext uri="{FF2B5EF4-FFF2-40B4-BE49-F238E27FC236}">
                <a16:creationId xmlns:a16="http://schemas.microsoft.com/office/drawing/2014/main" id="{22B650BD-60E8-AEAA-7742-3BE2531819AA}"/>
              </a:ext>
            </a:extLst>
          </p:cNvPr>
          <p:cNvSpPr txBox="1">
            <a:spLocks/>
          </p:cNvSpPr>
          <p:nvPr/>
        </p:nvSpPr>
        <p:spPr>
          <a:xfrm>
            <a:off x="596900" y="981300"/>
            <a:ext cx="8379100" cy="31809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buFont typeface="Arial" panose="020B0604020202020204" pitchFamily="34" charset="0"/>
              <a:buChar char="•"/>
            </a:pPr>
            <a:r>
              <a:rPr lang="en-US" sz="1800" b="1" dirty="0">
                <a:solidFill>
                  <a:schemeClr val="tx1"/>
                </a:solidFill>
                <a:latin typeface="Amatic SC" panose="00000500000000000000" pitchFamily="2" charset="-79"/>
                <a:ea typeface="Calibri" panose="020F0502020204030204" pitchFamily="34" charset="0"/>
                <a:cs typeface="Amatic SC" panose="00000500000000000000" pitchFamily="2" charset="-79"/>
              </a:rPr>
              <a:t>We loaded the SpaceX dataset into a PostgreSQL database without leaving the </a:t>
            </a:r>
            <a:r>
              <a:rPr lang="en-US" sz="1800" b="1" dirty="0" err="1">
                <a:solidFill>
                  <a:schemeClr val="tx1"/>
                </a:solidFill>
                <a:latin typeface="Amatic SC" panose="00000500000000000000" pitchFamily="2" charset="-79"/>
                <a:ea typeface="Calibri" panose="020F0502020204030204" pitchFamily="34" charset="0"/>
                <a:cs typeface="Amatic SC" panose="00000500000000000000" pitchFamily="2" charset="-79"/>
              </a:rPr>
              <a:t>jupyter</a:t>
            </a:r>
            <a:r>
              <a:rPr lang="en-US" sz="1800" b="1" dirty="0">
                <a:solidFill>
                  <a:schemeClr val="tx1"/>
                </a:solidFill>
                <a:latin typeface="Amatic SC" panose="00000500000000000000" pitchFamily="2" charset="-79"/>
                <a:ea typeface="Calibri" panose="020F0502020204030204" pitchFamily="34" charset="0"/>
                <a:cs typeface="Amatic SC" panose="00000500000000000000" pitchFamily="2" charset="-79"/>
              </a:rPr>
              <a:t> notebook.</a:t>
            </a:r>
          </a:p>
          <a:p>
            <a:pPr marL="285750" indent="-285750">
              <a:buFont typeface="Arial" panose="020B0604020202020204" pitchFamily="34" charset="0"/>
              <a:buChar char="•"/>
            </a:pPr>
            <a:r>
              <a:rPr lang="en-US" sz="1800" b="1" dirty="0">
                <a:solidFill>
                  <a:schemeClr val="tx1"/>
                </a:solidFill>
                <a:latin typeface="Amatic SC" panose="00000500000000000000" pitchFamily="2" charset="-79"/>
                <a:ea typeface="Calibri" panose="020F0502020204030204" pitchFamily="34" charset="0"/>
                <a:cs typeface="Amatic SC" panose="00000500000000000000" pitchFamily="2" charset="-79"/>
              </a:rPr>
              <a:t>We applied EDA with SQL to get insight from the data. We wrote queries to find out for instance:</a:t>
            </a:r>
          </a:p>
          <a:p>
            <a:r>
              <a:rPr lang="en-US" sz="1800" b="1" dirty="0">
                <a:solidFill>
                  <a:schemeClr val="tx1"/>
                </a:solidFill>
                <a:latin typeface="Amatic SC" panose="00000500000000000000" pitchFamily="2" charset="-79"/>
                <a:ea typeface="Calibri" panose="020F0502020204030204" pitchFamily="34" charset="0"/>
                <a:cs typeface="Amatic SC" panose="00000500000000000000" pitchFamily="2" charset="-79"/>
              </a:rPr>
              <a:t>	-The names of unique launch sites in the space mission.</a:t>
            </a:r>
          </a:p>
          <a:p>
            <a:r>
              <a:rPr lang="en-US" sz="1800" b="1" dirty="0">
                <a:solidFill>
                  <a:schemeClr val="tx1"/>
                </a:solidFill>
                <a:latin typeface="Amatic SC" panose="00000500000000000000" pitchFamily="2" charset="-79"/>
                <a:ea typeface="Calibri" panose="020F0502020204030204" pitchFamily="34" charset="0"/>
                <a:cs typeface="Amatic SC" panose="00000500000000000000" pitchFamily="2" charset="-79"/>
              </a:rPr>
              <a:t>	-The total payload mass carried by boosters launched by NASA (CRS)</a:t>
            </a:r>
          </a:p>
          <a:p>
            <a:r>
              <a:rPr lang="en-US" sz="1800" b="1" dirty="0">
                <a:solidFill>
                  <a:schemeClr val="tx1"/>
                </a:solidFill>
                <a:latin typeface="Amatic SC" panose="00000500000000000000" pitchFamily="2" charset="-79"/>
                <a:ea typeface="Calibri" panose="020F0502020204030204" pitchFamily="34" charset="0"/>
                <a:cs typeface="Amatic SC" panose="00000500000000000000" pitchFamily="2" charset="-79"/>
              </a:rPr>
              <a:t>	-The average payload mass carried by booster version F9 v1.1</a:t>
            </a:r>
          </a:p>
          <a:p>
            <a:r>
              <a:rPr lang="en-US" sz="1800" b="1" dirty="0">
                <a:solidFill>
                  <a:schemeClr val="tx1"/>
                </a:solidFill>
                <a:latin typeface="Amatic SC" panose="00000500000000000000" pitchFamily="2" charset="-79"/>
                <a:ea typeface="Calibri" panose="020F0502020204030204" pitchFamily="34" charset="0"/>
                <a:cs typeface="Amatic SC" panose="00000500000000000000" pitchFamily="2" charset="-79"/>
              </a:rPr>
              <a:t>	-The total number of successful and failure mission outcomes</a:t>
            </a:r>
          </a:p>
          <a:p>
            <a:r>
              <a:rPr lang="en-US" sz="1800" b="1" dirty="0">
                <a:solidFill>
                  <a:schemeClr val="tx1"/>
                </a:solidFill>
                <a:latin typeface="Amatic SC" panose="00000500000000000000" pitchFamily="2" charset="-79"/>
                <a:ea typeface="Calibri" panose="020F0502020204030204" pitchFamily="34" charset="0"/>
                <a:cs typeface="Amatic SC" panose="00000500000000000000" pitchFamily="2" charset="-79"/>
              </a:rPr>
              <a:t>	-The failed landing outcomes in drone ship, their booster version and launch site names.</a:t>
            </a:r>
          </a:p>
          <a:p>
            <a:endParaRPr lang="en-US" sz="1800" b="1" dirty="0">
              <a:solidFill>
                <a:schemeClr val="tx1"/>
              </a:solidFill>
              <a:latin typeface="Amatic SC" panose="00000500000000000000" pitchFamily="2" charset="-79"/>
              <a:ea typeface="Calibri" panose="020F0502020204030204" pitchFamily="34" charset="0"/>
              <a:cs typeface="Amatic SC" panose="00000500000000000000" pitchFamily="2" charset="-79"/>
            </a:endParaRPr>
          </a:p>
          <a:p>
            <a:pPr marL="285750" indent="-285750">
              <a:buFont typeface="Arial" panose="020B0604020202020204" pitchFamily="34" charset="0"/>
              <a:buChar char="•"/>
            </a:pPr>
            <a:r>
              <a:rPr lang="en-US" sz="1800" b="1" dirty="0">
                <a:solidFill>
                  <a:schemeClr val="tx1"/>
                </a:solidFill>
                <a:latin typeface="Amatic SC" panose="00000500000000000000" pitchFamily="2" charset="-79"/>
                <a:ea typeface="Calibri" panose="020F0502020204030204" pitchFamily="34" charset="0"/>
                <a:cs typeface="Amatic SC" panose="00000500000000000000" pitchFamily="2" charset="-79"/>
              </a:rPr>
              <a:t>The link to the notebook is </a:t>
            </a:r>
          </a:p>
          <a:p>
            <a:r>
              <a:rPr lang="en-US" sz="1800" b="1" dirty="0">
                <a:solidFill>
                  <a:schemeClr val="accent1">
                    <a:lumMod val="50000"/>
                  </a:schemeClr>
                </a:solidFill>
                <a:latin typeface="Amatic SC" panose="00000500000000000000" pitchFamily="2" charset="-79"/>
                <a:ea typeface="Calibri" panose="020F0502020204030204" pitchFamily="34" charset="0"/>
                <a:cs typeface="Amatic SC" panose="00000500000000000000" pitchFamily="2" charset="-79"/>
                <a:hlinkClick r:id="rId2">
                  <a:extLst>
                    <a:ext uri="{A12FA001-AC4F-418D-AE19-62706E023703}">
                      <ahyp:hlinkClr xmlns:ahyp="http://schemas.microsoft.com/office/drawing/2018/hyperlinkcolor" val="tx"/>
                    </a:ext>
                  </a:extLst>
                </a:hlinkClick>
              </a:rPr>
              <a:t>https://github.com/RealSteel1974/Space-Y-by-Allon-Musk-and-Onkar-Pawar/blob/main/jupyter-labs-eda-sql-coursera_sqllite.ipynb</a:t>
            </a:r>
            <a:endParaRPr lang="en-US" sz="1800" dirty="0">
              <a:solidFill>
                <a:schemeClr val="accent1">
                  <a:lumMod val="50000"/>
                </a:schemeClr>
              </a:solidFill>
            </a:endParaRPr>
          </a:p>
        </p:txBody>
      </p:sp>
    </p:spTree>
    <p:extLst>
      <p:ext uri="{BB962C8B-B14F-4D97-AF65-F5344CB8AC3E}">
        <p14:creationId xmlns:p14="http://schemas.microsoft.com/office/powerpoint/2010/main" val="24981244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772D0411-8FF8-C540-84AE-DBA0703D368C}"/>
              </a:ext>
            </a:extLst>
          </p:cNvPr>
          <p:cNvSpPr>
            <a:spLocks noGrp="1"/>
          </p:cNvSpPr>
          <p:nvPr>
            <p:ph type="sldNum" sz="quarter" idx="12"/>
          </p:nvPr>
        </p:nvSpPr>
        <p:spPr/>
        <p:txBody>
          <a:bodyPr/>
          <a:lstStyle/>
          <a:p>
            <a:fld id="{5075537C-CA84-1446-933C-8E9D027F9201}" type="slidenum">
              <a:rPr lang="en-US" smtClean="0"/>
              <a:t>13</a:t>
            </a:fld>
            <a:endParaRPr lang="en-US"/>
          </a:p>
        </p:txBody>
      </p:sp>
      <p:sp>
        <p:nvSpPr>
          <p:cNvPr id="4" name="Title 1">
            <a:extLst>
              <a:ext uri="{FF2B5EF4-FFF2-40B4-BE49-F238E27FC236}">
                <a16:creationId xmlns:a16="http://schemas.microsoft.com/office/drawing/2014/main" id="{5066AA34-20EE-4A59-B343-346A8DB5667C}"/>
              </a:ext>
            </a:extLst>
          </p:cNvPr>
          <p:cNvSpPr txBox="1">
            <a:spLocks/>
          </p:cNvSpPr>
          <p:nvPr/>
        </p:nvSpPr>
        <p:spPr>
          <a:xfrm>
            <a:off x="-1041400" y="588692"/>
            <a:ext cx="7886700" cy="411787"/>
          </a:xfrm>
          <a:prstGeom prst="rect">
            <a:avLst/>
          </a:prstGeom>
        </p:spPr>
        <p:txBody>
          <a:bodyPr vert="horz" lIns="68580" tIns="34290" rIns="68580" bIns="3429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pPr marL="0" lvl="0" indent="0" algn="ctr" rtl="0">
              <a:spcBef>
                <a:spcPts val="600"/>
              </a:spcBef>
              <a:spcAft>
                <a:spcPts val="0"/>
              </a:spcAft>
              <a:buNone/>
            </a:pPr>
            <a:r>
              <a:rPr lang="en-IN" sz="3200" b="1" dirty="0">
                <a:solidFill>
                  <a:schemeClr val="tx1"/>
                </a:solidFill>
                <a:latin typeface="Amatic SC" panose="00000500000000000000" pitchFamily="2" charset="-79"/>
                <a:cs typeface="Amatic SC" panose="00000500000000000000" pitchFamily="2" charset="-79"/>
              </a:rPr>
              <a:t>Build a Interactive Map with Folium</a:t>
            </a:r>
          </a:p>
        </p:txBody>
      </p:sp>
      <p:sp>
        <p:nvSpPr>
          <p:cNvPr id="2" name="Google Shape;262;p16">
            <a:extLst>
              <a:ext uri="{FF2B5EF4-FFF2-40B4-BE49-F238E27FC236}">
                <a16:creationId xmlns:a16="http://schemas.microsoft.com/office/drawing/2014/main" id="{22B650BD-60E8-AEAA-7742-3BE2531819AA}"/>
              </a:ext>
            </a:extLst>
          </p:cNvPr>
          <p:cNvSpPr txBox="1">
            <a:spLocks/>
          </p:cNvSpPr>
          <p:nvPr/>
        </p:nvSpPr>
        <p:spPr>
          <a:xfrm>
            <a:off x="800100" y="1168014"/>
            <a:ext cx="8175900" cy="31809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buFont typeface="Arial" panose="020B0604020202020204" pitchFamily="34" charset="0"/>
              <a:buChar char="•"/>
            </a:pPr>
            <a:r>
              <a:rPr lang="en-US" sz="1800" b="1" dirty="0">
                <a:solidFill>
                  <a:schemeClr val="tx1"/>
                </a:solidFill>
                <a:latin typeface="Amatic SC" panose="00000500000000000000" pitchFamily="2" charset="-79"/>
                <a:ea typeface="Calibri" panose="020F0502020204030204" pitchFamily="34" charset="0"/>
                <a:cs typeface="Amatic SC" panose="00000500000000000000" pitchFamily="2" charset="-79"/>
              </a:rPr>
              <a:t>We marked all launch sites, and added map objects such as markers, circles, lines to mark the success or failure of launches for each site on the folium map.</a:t>
            </a:r>
          </a:p>
          <a:p>
            <a:pPr marL="285750" indent="-285750">
              <a:buFont typeface="Arial" panose="020B0604020202020204" pitchFamily="34" charset="0"/>
              <a:buChar char="•"/>
            </a:pPr>
            <a:r>
              <a:rPr lang="en-US" sz="1800" b="1" dirty="0">
                <a:solidFill>
                  <a:schemeClr val="tx1"/>
                </a:solidFill>
                <a:latin typeface="Amatic SC" panose="00000500000000000000" pitchFamily="2" charset="-79"/>
                <a:ea typeface="Calibri" panose="020F0502020204030204" pitchFamily="34" charset="0"/>
                <a:cs typeface="Amatic SC" panose="00000500000000000000" pitchFamily="2" charset="-79"/>
              </a:rPr>
              <a:t>We assigned the feature launch outcomes (failure or success) to class 0 and 1.i.e., 0 for failure, and 1 for success.</a:t>
            </a:r>
          </a:p>
          <a:p>
            <a:pPr marL="285750" indent="-285750">
              <a:buFont typeface="Arial" panose="020B0604020202020204" pitchFamily="34" charset="0"/>
              <a:buChar char="•"/>
            </a:pPr>
            <a:r>
              <a:rPr lang="en-US" sz="1800" b="1" dirty="0">
                <a:solidFill>
                  <a:schemeClr val="tx1"/>
                </a:solidFill>
                <a:latin typeface="Amatic SC" panose="00000500000000000000" pitchFamily="2" charset="-79"/>
                <a:ea typeface="Calibri" panose="020F0502020204030204" pitchFamily="34" charset="0"/>
                <a:cs typeface="Amatic SC" panose="00000500000000000000" pitchFamily="2" charset="-79"/>
              </a:rPr>
              <a:t>Using the color-labeled marker clusters, we identified which launch sites have relatively high success rate. </a:t>
            </a:r>
          </a:p>
          <a:p>
            <a:pPr marL="285750" indent="-285750">
              <a:buFont typeface="Arial" panose="020B0604020202020204" pitchFamily="34" charset="0"/>
              <a:buChar char="•"/>
            </a:pPr>
            <a:r>
              <a:rPr lang="en-US" sz="1800" b="1" dirty="0">
                <a:solidFill>
                  <a:schemeClr val="tx1"/>
                </a:solidFill>
                <a:latin typeface="Amatic SC" panose="00000500000000000000" pitchFamily="2" charset="-79"/>
                <a:ea typeface="Calibri" panose="020F0502020204030204" pitchFamily="34" charset="0"/>
                <a:cs typeface="Amatic SC" panose="00000500000000000000" pitchFamily="2" charset="-79"/>
              </a:rPr>
              <a:t>We calculated the distances between a launch site to its proximities. We answered some question for instance:</a:t>
            </a:r>
          </a:p>
          <a:p>
            <a:r>
              <a:rPr lang="en-US" sz="1800" b="1" dirty="0">
                <a:solidFill>
                  <a:schemeClr val="tx1"/>
                </a:solidFill>
                <a:latin typeface="Amatic SC" panose="00000500000000000000" pitchFamily="2" charset="-79"/>
                <a:ea typeface="Calibri" panose="020F0502020204030204" pitchFamily="34" charset="0"/>
                <a:cs typeface="Amatic SC" panose="00000500000000000000" pitchFamily="2" charset="-79"/>
              </a:rPr>
              <a:t>	-Are launch sites near railways, highways and coastlines.</a:t>
            </a:r>
          </a:p>
          <a:p>
            <a:r>
              <a:rPr lang="en-US" sz="1800" b="1" dirty="0">
                <a:solidFill>
                  <a:schemeClr val="tx1"/>
                </a:solidFill>
                <a:latin typeface="Amatic SC" panose="00000500000000000000" pitchFamily="2" charset="-79"/>
                <a:ea typeface="Calibri" panose="020F0502020204030204" pitchFamily="34" charset="0"/>
                <a:cs typeface="Amatic SC" panose="00000500000000000000" pitchFamily="2" charset="-79"/>
              </a:rPr>
              <a:t>	-Do launch sites keep certain distance away from cities.</a:t>
            </a:r>
            <a:endParaRPr lang="en-US" sz="1800" dirty="0"/>
          </a:p>
        </p:txBody>
      </p:sp>
    </p:spTree>
    <p:extLst>
      <p:ext uri="{BB962C8B-B14F-4D97-AF65-F5344CB8AC3E}">
        <p14:creationId xmlns:p14="http://schemas.microsoft.com/office/powerpoint/2010/main" val="22162146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300" name="Google Shape;300;p20"/>
          <p:cNvSpPr txBox="1">
            <a:spLocks noGrp="1"/>
          </p:cNvSpPr>
          <p:nvPr>
            <p:ph type="title"/>
          </p:nvPr>
        </p:nvSpPr>
        <p:spPr>
          <a:xfrm>
            <a:off x="454868" y="-116188"/>
            <a:ext cx="51387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600" b="1" dirty="0">
                <a:latin typeface="Amatic SC" panose="00000500000000000000" pitchFamily="2" charset="-79"/>
                <a:cs typeface="Amatic SC" panose="00000500000000000000" pitchFamily="2" charset="-79"/>
              </a:rPr>
              <a:t>Build a Dashboard with Plotly Dash</a:t>
            </a:r>
            <a:endParaRPr sz="3600" b="1" dirty="0">
              <a:latin typeface="Amatic SC" panose="00000500000000000000" pitchFamily="2" charset="-79"/>
              <a:cs typeface="Amatic SC" panose="00000500000000000000" pitchFamily="2" charset="-79"/>
            </a:endParaRPr>
          </a:p>
        </p:txBody>
      </p:sp>
      <p:sp>
        <p:nvSpPr>
          <p:cNvPr id="299" name="Google Shape;299;p20"/>
          <p:cNvSpPr txBox="1">
            <a:spLocks noGrp="1"/>
          </p:cNvSpPr>
          <p:nvPr>
            <p:ph type="body" idx="1"/>
          </p:nvPr>
        </p:nvSpPr>
        <p:spPr>
          <a:xfrm>
            <a:off x="342312" y="744800"/>
            <a:ext cx="5720160" cy="3653900"/>
          </a:xfrm>
          <a:prstGeom prst="rect">
            <a:avLst/>
          </a:prstGeom>
        </p:spPr>
        <p:txBody>
          <a:bodyPr spcFirstLastPara="1" wrap="square" lIns="91425" tIns="91425" rIns="91425" bIns="91425" anchor="t" anchorCtr="0">
            <a:noAutofit/>
          </a:bodyPr>
          <a:lstStyle/>
          <a:p>
            <a:pPr algn="just">
              <a:lnSpc>
                <a:spcPct val="107000"/>
              </a:lnSpc>
              <a:spcAft>
                <a:spcPts val="800"/>
              </a:spcAft>
            </a:pPr>
            <a:r>
              <a:rPr lang="en-US" sz="1600" b="1" dirty="0">
                <a:solidFill>
                  <a:schemeClr val="tx1"/>
                </a:solidFill>
                <a:effectLst/>
                <a:latin typeface="Amatic SC" panose="00000500000000000000" pitchFamily="2" charset="-79"/>
                <a:ea typeface="Calibri" panose="020F0502020204030204" pitchFamily="34" charset="0"/>
                <a:cs typeface="Amatic SC" panose="00000500000000000000" pitchFamily="2" charset="-79"/>
              </a:rPr>
              <a:t>We built an interactive dashboard with </a:t>
            </a:r>
            <a:r>
              <a:rPr lang="en-US" sz="1600" b="1" dirty="0" err="1">
                <a:solidFill>
                  <a:schemeClr val="tx1"/>
                </a:solidFill>
                <a:effectLst/>
                <a:latin typeface="Amatic SC" panose="00000500000000000000" pitchFamily="2" charset="-79"/>
                <a:ea typeface="Calibri" panose="020F0502020204030204" pitchFamily="34" charset="0"/>
                <a:cs typeface="Amatic SC" panose="00000500000000000000" pitchFamily="2" charset="-79"/>
              </a:rPr>
              <a:t>Plotly</a:t>
            </a:r>
            <a:r>
              <a:rPr lang="en-US" sz="1600" b="1" dirty="0">
                <a:solidFill>
                  <a:schemeClr val="tx1"/>
                </a:solidFill>
                <a:effectLst/>
                <a:latin typeface="Amatic SC" panose="00000500000000000000" pitchFamily="2" charset="-79"/>
                <a:ea typeface="Calibri" panose="020F0502020204030204" pitchFamily="34" charset="0"/>
                <a:cs typeface="Amatic SC" panose="00000500000000000000" pitchFamily="2" charset="-79"/>
              </a:rPr>
              <a:t> dash</a:t>
            </a:r>
          </a:p>
          <a:p>
            <a:pPr algn="just">
              <a:lnSpc>
                <a:spcPct val="107000"/>
              </a:lnSpc>
              <a:spcAft>
                <a:spcPts val="800"/>
              </a:spcAft>
            </a:pPr>
            <a:r>
              <a:rPr lang="en-US" sz="1600" b="1" dirty="0">
                <a:solidFill>
                  <a:schemeClr val="tx1"/>
                </a:solidFill>
                <a:effectLst/>
                <a:latin typeface="Amatic SC" panose="00000500000000000000" pitchFamily="2" charset="-79"/>
                <a:ea typeface="Calibri" panose="020F0502020204030204" pitchFamily="34" charset="0"/>
                <a:cs typeface="Amatic SC" panose="00000500000000000000" pitchFamily="2" charset="-79"/>
              </a:rPr>
              <a:t>We plotted pie charts showing the total launches by a certain sites</a:t>
            </a:r>
          </a:p>
          <a:p>
            <a:pPr algn="just">
              <a:lnSpc>
                <a:spcPct val="107000"/>
              </a:lnSpc>
              <a:spcAft>
                <a:spcPts val="800"/>
              </a:spcAft>
            </a:pPr>
            <a:r>
              <a:rPr lang="en-US" sz="1600" b="1" dirty="0">
                <a:solidFill>
                  <a:schemeClr val="tx1"/>
                </a:solidFill>
                <a:effectLst/>
                <a:latin typeface="Amatic SC" panose="00000500000000000000" pitchFamily="2" charset="-79"/>
                <a:ea typeface="Calibri" panose="020F0502020204030204" pitchFamily="34" charset="0"/>
                <a:cs typeface="Amatic SC" panose="00000500000000000000" pitchFamily="2" charset="-79"/>
              </a:rPr>
              <a:t>We plotted scatter graph showing the relationship with Outcome and Payload Mass (Kg) for the different booster version.</a:t>
            </a:r>
          </a:p>
          <a:p>
            <a:pPr algn="just">
              <a:lnSpc>
                <a:spcPct val="107000"/>
              </a:lnSpc>
              <a:spcAft>
                <a:spcPts val="800"/>
              </a:spcAft>
            </a:pPr>
            <a:r>
              <a:rPr lang="en-US" sz="1600" b="1" dirty="0">
                <a:solidFill>
                  <a:schemeClr val="tx1"/>
                </a:solidFill>
                <a:effectLst/>
                <a:latin typeface="Amatic SC" panose="00000500000000000000" pitchFamily="2" charset="-79"/>
                <a:ea typeface="Calibri" panose="020F0502020204030204" pitchFamily="34" charset="0"/>
                <a:cs typeface="Amatic SC" panose="00000500000000000000" pitchFamily="2" charset="-79"/>
              </a:rPr>
              <a:t>The link to the notebook is </a:t>
            </a:r>
            <a:r>
              <a:rPr lang="en-US" sz="1600" b="1" dirty="0">
                <a:solidFill>
                  <a:schemeClr val="accent2">
                    <a:lumMod val="75000"/>
                  </a:schemeClr>
                </a:solidFill>
                <a:effectLst/>
                <a:latin typeface="Amatic SC" panose="00000500000000000000" pitchFamily="2" charset="-79"/>
                <a:ea typeface="Calibri" panose="020F0502020204030204" pitchFamily="34" charset="0"/>
                <a:cs typeface="Amatic SC" panose="00000500000000000000" pitchFamily="2" charset="-79"/>
                <a:hlinkClick r:id="rId3">
                  <a:extLst>
                    <a:ext uri="{A12FA001-AC4F-418D-AE19-62706E023703}">
                      <ahyp:hlinkClr xmlns:ahyp="http://schemas.microsoft.com/office/drawing/2018/hyperlinkcolor" val="tx"/>
                    </a:ext>
                  </a:extLst>
                </a:hlinkClick>
              </a:rPr>
              <a:t>https://github.com/RealSteel1974/Space-Y-by-Allon-Musk-and-Onkar-Pawar/blob/main/spacex_dash_app.py</a:t>
            </a:r>
            <a:endParaRPr lang="en-US" sz="1600" b="1" dirty="0">
              <a:solidFill>
                <a:schemeClr val="accent2">
                  <a:lumMod val="75000"/>
                </a:schemeClr>
              </a:solidFill>
              <a:effectLst/>
              <a:latin typeface="Amatic SC" panose="00000500000000000000" pitchFamily="2" charset="-79"/>
              <a:ea typeface="Calibri" panose="020F0502020204030204" pitchFamily="34" charset="0"/>
              <a:cs typeface="Amatic SC" panose="00000500000000000000" pitchFamily="2" charset="-79"/>
            </a:endParaRPr>
          </a:p>
          <a:p>
            <a:pPr marL="114300" indent="0" algn="just">
              <a:lnSpc>
                <a:spcPct val="107000"/>
              </a:lnSpc>
              <a:spcAft>
                <a:spcPts val="800"/>
              </a:spcAft>
              <a:buNone/>
            </a:pPr>
            <a:r>
              <a:rPr lang="en-IN" sz="1600" dirty="0">
                <a:solidFill>
                  <a:schemeClr val="tx1"/>
                </a:solidFill>
                <a:effectLst/>
                <a:latin typeface="Amatic SC" panose="00000500000000000000" pitchFamily="2" charset="-79"/>
                <a:ea typeface="Calibri" panose="020F0502020204030204" pitchFamily="34" charset="0"/>
                <a:cs typeface="Amatic SC" panose="00000500000000000000" pitchFamily="2" charset="-79"/>
              </a:rPr>
              <a:t>.</a:t>
            </a:r>
            <a:endParaRPr lang="en-IN" sz="1600" b="1" dirty="0">
              <a:solidFill>
                <a:schemeClr val="tx1"/>
              </a:solidFill>
              <a:latin typeface="Amatic SC" panose="00000500000000000000" pitchFamily="2" charset="-79"/>
              <a:ea typeface="Calibri" panose="020F0502020204030204" pitchFamily="34" charset="0"/>
              <a:cs typeface="Amatic SC" panose="00000500000000000000" pitchFamily="2" charset="-79"/>
            </a:endParaRPr>
          </a:p>
        </p:txBody>
      </p:sp>
      <p:sp>
        <p:nvSpPr>
          <p:cNvPr id="302" name="Google Shape;302;p20"/>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14</a:t>
            </a:fld>
            <a:endParaRPr/>
          </a:p>
        </p:txBody>
      </p:sp>
    </p:spTree>
    <p:extLst>
      <p:ext uri="{BB962C8B-B14F-4D97-AF65-F5344CB8AC3E}">
        <p14:creationId xmlns:p14="http://schemas.microsoft.com/office/powerpoint/2010/main" val="18082130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300" name="Google Shape;300;p20"/>
          <p:cNvSpPr txBox="1">
            <a:spLocks noGrp="1"/>
          </p:cNvSpPr>
          <p:nvPr>
            <p:ph type="title"/>
          </p:nvPr>
        </p:nvSpPr>
        <p:spPr>
          <a:xfrm>
            <a:off x="413586" y="-103488"/>
            <a:ext cx="51387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600" b="1" dirty="0">
                <a:latin typeface="Amatic SC" panose="00000500000000000000" pitchFamily="2" charset="-79"/>
                <a:cs typeface="Amatic SC" panose="00000500000000000000" pitchFamily="2" charset="-79"/>
              </a:rPr>
              <a:t>Predictive Analysis (Classification)</a:t>
            </a:r>
            <a:endParaRPr sz="3600" b="1" dirty="0">
              <a:latin typeface="Amatic SC" panose="00000500000000000000" pitchFamily="2" charset="-79"/>
              <a:cs typeface="Amatic SC" panose="00000500000000000000" pitchFamily="2" charset="-79"/>
            </a:endParaRPr>
          </a:p>
        </p:txBody>
      </p:sp>
      <p:sp>
        <p:nvSpPr>
          <p:cNvPr id="299" name="Google Shape;299;p20"/>
          <p:cNvSpPr txBox="1">
            <a:spLocks noGrp="1"/>
          </p:cNvSpPr>
          <p:nvPr>
            <p:ph type="body" idx="1"/>
          </p:nvPr>
        </p:nvSpPr>
        <p:spPr>
          <a:xfrm>
            <a:off x="122856" y="637052"/>
            <a:ext cx="5720160" cy="3653900"/>
          </a:xfrm>
          <a:prstGeom prst="rect">
            <a:avLst/>
          </a:prstGeom>
        </p:spPr>
        <p:txBody>
          <a:bodyPr spcFirstLastPara="1" wrap="square" lIns="91425" tIns="91425" rIns="91425" bIns="91425" anchor="t" anchorCtr="0">
            <a:noAutofit/>
          </a:bodyPr>
          <a:lstStyle/>
          <a:p>
            <a:pPr algn="just">
              <a:lnSpc>
                <a:spcPct val="107000"/>
              </a:lnSpc>
              <a:spcAft>
                <a:spcPts val="800"/>
              </a:spcAft>
            </a:pPr>
            <a:r>
              <a:rPr lang="en-US" sz="1600" b="1" dirty="0">
                <a:solidFill>
                  <a:srgbClr val="333333"/>
                </a:solidFill>
                <a:latin typeface="Amatic SC" panose="00000500000000000000" pitchFamily="2" charset="-79"/>
                <a:ea typeface="Calibri" panose="020F0502020204030204" pitchFamily="34" charset="0"/>
                <a:cs typeface="Amatic SC" panose="00000500000000000000" pitchFamily="2" charset="-79"/>
              </a:rPr>
              <a:t>The link to the now we loaded the data using </a:t>
            </a:r>
            <a:r>
              <a:rPr lang="en-US" sz="1600" b="1" dirty="0" err="1">
                <a:solidFill>
                  <a:srgbClr val="333333"/>
                </a:solidFill>
                <a:latin typeface="Amatic SC" panose="00000500000000000000" pitchFamily="2" charset="-79"/>
                <a:ea typeface="Calibri" panose="020F0502020204030204" pitchFamily="34" charset="0"/>
                <a:cs typeface="Amatic SC" panose="00000500000000000000" pitchFamily="2" charset="-79"/>
              </a:rPr>
              <a:t>numpy</a:t>
            </a:r>
            <a:r>
              <a:rPr lang="en-US" sz="1600" b="1" dirty="0">
                <a:solidFill>
                  <a:srgbClr val="333333"/>
                </a:solidFill>
                <a:latin typeface="Amatic SC" panose="00000500000000000000" pitchFamily="2" charset="-79"/>
                <a:ea typeface="Calibri" panose="020F0502020204030204" pitchFamily="34" charset="0"/>
                <a:cs typeface="Amatic SC" panose="00000500000000000000" pitchFamily="2" charset="-79"/>
              </a:rPr>
              <a:t> and pandas, transformed the data, split our data into training and testing.</a:t>
            </a:r>
          </a:p>
          <a:p>
            <a:pPr algn="just">
              <a:lnSpc>
                <a:spcPct val="107000"/>
              </a:lnSpc>
              <a:spcAft>
                <a:spcPts val="800"/>
              </a:spcAft>
            </a:pPr>
            <a:r>
              <a:rPr lang="en-US" sz="1600" b="1" dirty="0">
                <a:solidFill>
                  <a:srgbClr val="333333"/>
                </a:solidFill>
                <a:latin typeface="Amatic SC" panose="00000500000000000000" pitchFamily="2" charset="-79"/>
                <a:ea typeface="Calibri" panose="020F0502020204030204" pitchFamily="34" charset="0"/>
                <a:cs typeface="Amatic SC" panose="00000500000000000000" pitchFamily="2" charset="-79"/>
              </a:rPr>
              <a:t>We built different machine learning models and tune different hyperparameters using </a:t>
            </a:r>
            <a:r>
              <a:rPr lang="en-US" sz="1600" b="1" dirty="0" err="1">
                <a:solidFill>
                  <a:srgbClr val="333333"/>
                </a:solidFill>
                <a:latin typeface="Amatic SC" panose="00000500000000000000" pitchFamily="2" charset="-79"/>
                <a:ea typeface="Calibri" panose="020F0502020204030204" pitchFamily="34" charset="0"/>
                <a:cs typeface="Amatic SC" panose="00000500000000000000" pitchFamily="2" charset="-79"/>
              </a:rPr>
              <a:t>GridSearchCV</a:t>
            </a:r>
            <a:r>
              <a:rPr lang="en-US" sz="1600" b="1" dirty="0">
                <a:solidFill>
                  <a:srgbClr val="333333"/>
                </a:solidFill>
                <a:latin typeface="Amatic SC" panose="00000500000000000000" pitchFamily="2" charset="-79"/>
                <a:ea typeface="Calibri" panose="020F0502020204030204" pitchFamily="34" charset="0"/>
                <a:cs typeface="Amatic SC" panose="00000500000000000000" pitchFamily="2" charset="-79"/>
              </a:rPr>
              <a:t>.</a:t>
            </a:r>
          </a:p>
          <a:p>
            <a:pPr algn="just">
              <a:lnSpc>
                <a:spcPct val="107000"/>
              </a:lnSpc>
              <a:spcAft>
                <a:spcPts val="800"/>
              </a:spcAft>
            </a:pPr>
            <a:r>
              <a:rPr lang="en-US" sz="1600" b="1" dirty="0">
                <a:solidFill>
                  <a:srgbClr val="333333"/>
                </a:solidFill>
                <a:latin typeface="Amatic SC" panose="00000500000000000000" pitchFamily="2" charset="-79"/>
                <a:ea typeface="Calibri" panose="020F0502020204030204" pitchFamily="34" charset="0"/>
                <a:cs typeface="Amatic SC" panose="00000500000000000000" pitchFamily="2" charset="-79"/>
              </a:rPr>
              <a:t>We used accuracy as the metric for our model, improved the model using feature engineering and algorithm tuning.</a:t>
            </a:r>
          </a:p>
          <a:p>
            <a:pPr algn="just">
              <a:lnSpc>
                <a:spcPct val="107000"/>
              </a:lnSpc>
              <a:spcAft>
                <a:spcPts val="800"/>
              </a:spcAft>
            </a:pPr>
            <a:r>
              <a:rPr lang="en-US" sz="1600" b="1" dirty="0">
                <a:solidFill>
                  <a:srgbClr val="333333"/>
                </a:solidFill>
                <a:latin typeface="Amatic SC" panose="00000500000000000000" pitchFamily="2" charset="-79"/>
                <a:ea typeface="Calibri" panose="020F0502020204030204" pitchFamily="34" charset="0"/>
                <a:cs typeface="Amatic SC" panose="00000500000000000000" pitchFamily="2" charset="-79"/>
              </a:rPr>
              <a:t>We found the best performing classification model.</a:t>
            </a:r>
          </a:p>
          <a:p>
            <a:pPr algn="just">
              <a:lnSpc>
                <a:spcPct val="107000"/>
              </a:lnSpc>
              <a:spcAft>
                <a:spcPts val="800"/>
              </a:spcAft>
            </a:pPr>
            <a:r>
              <a:rPr lang="en-US" sz="1600" b="1" dirty="0">
                <a:solidFill>
                  <a:schemeClr val="tx1"/>
                </a:solidFill>
                <a:effectLst/>
                <a:latin typeface="Amatic SC" panose="00000500000000000000" pitchFamily="2" charset="-79"/>
                <a:ea typeface="Calibri" panose="020F0502020204030204" pitchFamily="34" charset="0"/>
                <a:cs typeface="Amatic SC" panose="00000500000000000000" pitchFamily="2" charset="-79"/>
              </a:rPr>
              <a:t>The link to the notebook is </a:t>
            </a:r>
            <a:r>
              <a:rPr lang="en-US" sz="1600" b="1" dirty="0">
                <a:solidFill>
                  <a:schemeClr val="accent2">
                    <a:lumMod val="75000"/>
                  </a:schemeClr>
                </a:solidFill>
                <a:effectLst/>
                <a:latin typeface="Amatic SC" panose="00000500000000000000" pitchFamily="2" charset="-79"/>
                <a:ea typeface="Calibri" panose="020F0502020204030204" pitchFamily="34" charset="0"/>
                <a:cs typeface="Amatic SC" panose="00000500000000000000" pitchFamily="2" charset="-79"/>
                <a:hlinkClick r:id="rId3">
                  <a:extLst>
                    <a:ext uri="{A12FA001-AC4F-418D-AE19-62706E023703}">
                      <ahyp:hlinkClr xmlns:ahyp="http://schemas.microsoft.com/office/drawing/2018/hyperlinkcolor" val="tx"/>
                    </a:ext>
                  </a:extLst>
                </a:hlinkClick>
              </a:rPr>
              <a:t>https://github.com/RealSteel1974/Space-Y-by-Allon-Musk-and-Onkar-Pawar/blob/main/IBM-DS0321EN-SkillsNetwork_labs_module_4_SpaceX_Machine_Learning_Prediction_Part_5.jupyterlite.ipynb</a:t>
            </a:r>
            <a:endParaRPr lang="en-US" sz="1600" b="1" dirty="0">
              <a:solidFill>
                <a:schemeClr val="accent2">
                  <a:lumMod val="75000"/>
                </a:schemeClr>
              </a:solidFill>
              <a:latin typeface="Amatic SC" panose="00000500000000000000" pitchFamily="2" charset="-79"/>
              <a:ea typeface="Calibri" panose="020F0502020204030204" pitchFamily="34" charset="0"/>
              <a:cs typeface="Amatic SC" panose="00000500000000000000" pitchFamily="2" charset="-79"/>
            </a:endParaRPr>
          </a:p>
          <a:p>
            <a:pPr marL="114300" indent="0" algn="just">
              <a:lnSpc>
                <a:spcPct val="107000"/>
              </a:lnSpc>
              <a:spcAft>
                <a:spcPts val="800"/>
              </a:spcAft>
              <a:buNone/>
            </a:pPr>
            <a:endParaRPr lang="en-IN" sz="1600" b="1" dirty="0">
              <a:solidFill>
                <a:srgbClr val="333333"/>
              </a:solidFill>
              <a:latin typeface="Amatic SC" panose="00000500000000000000" pitchFamily="2" charset="-79"/>
              <a:ea typeface="Calibri" panose="020F0502020204030204" pitchFamily="34" charset="0"/>
              <a:cs typeface="Amatic SC" panose="00000500000000000000" pitchFamily="2" charset="-79"/>
            </a:endParaRPr>
          </a:p>
        </p:txBody>
      </p:sp>
      <p:sp>
        <p:nvSpPr>
          <p:cNvPr id="302" name="Google Shape;302;p20"/>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15</a:t>
            </a:fld>
            <a:endParaRPr/>
          </a:p>
        </p:txBody>
      </p:sp>
    </p:spTree>
    <p:extLst>
      <p:ext uri="{BB962C8B-B14F-4D97-AF65-F5344CB8AC3E}">
        <p14:creationId xmlns:p14="http://schemas.microsoft.com/office/powerpoint/2010/main" val="15433618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7" name="Text Placeholder 6">
            <a:extLst>
              <a:ext uri="{FF2B5EF4-FFF2-40B4-BE49-F238E27FC236}">
                <a16:creationId xmlns:a16="http://schemas.microsoft.com/office/drawing/2014/main" id="{3BA7DB26-4BED-9C0D-847A-501A293880CA}"/>
              </a:ext>
            </a:extLst>
          </p:cNvPr>
          <p:cNvSpPr>
            <a:spLocks noGrp="1"/>
          </p:cNvSpPr>
          <p:nvPr>
            <p:ph type="body" idx="1"/>
          </p:nvPr>
        </p:nvSpPr>
        <p:spPr>
          <a:xfrm>
            <a:off x="2794000" y="860639"/>
            <a:ext cx="4484777" cy="2663092"/>
          </a:xfrm>
        </p:spPr>
        <p:txBody>
          <a:bodyPr/>
          <a:lstStyle/>
          <a:p>
            <a:pPr algn="just"/>
            <a:r>
              <a:rPr lang="en-US" sz="1800" b="1" i="0" dirty="0">
                <a:solidFill>
                  <a:schemeClr val="tx1"/>
                </a:solidFill>
                <a:effectLst/>
                <a:latin typeface="Amatic SC" panose="00000500000000000000" pitchFamily="2" charset="-79"/>
                <a:ea typeface="Calibri" panose="020F0502020204030204" pitchFamily="34" charset="0"/>
                <a:cs typeface="Amatic SC" panose="00000500000000000000" pitchFamily="2" charset="-79"/>
              </a:rPr>
              <a:t>Exploratory data analysis results</a:t>
            </a:r>
          </a:p>
          <a:p>
            <a:pPr algn="just"/>
            <a:r>
              <a:rPr lang="en-US" sz="1800" b="1" i="0" dirty="0">
                <a:solidFill>
                  <a:schemeClr val="tx1"/>
                </a:solidFill>
                <a:effectLst/>
                <a:latin typeface="Amatic SC" panose="00000500000000000000" pitchFamily="2" charset="-79"/>
                <a:ea typeface="Calibri" panose="020F0502020204030204" pitchFamily="34" charset="0"/>
                <a:cs typeface="Amatic SC" panose="00000500000000000000" pitchFamily="2" charset="-79"/>
              </a:rPr>
              <a:t>Interactive analytics demo in screenshots</a:t>
            </a:r>
          </a:p>
          <a:p>
            <a:pPr algn="just"/>
            <a:r>
              <a:rPr lang="en-US" sz="1800" b="1" i="0" dirty="0">
                <a:solidFill>
                  <a:schemeClr val="tx1"/>
                </a:solidFill>
                <a:effectLst/>
                <a:latin typeface="Amatic SC" panose="00000500000000000000" pitchFamily="2" charset="-79"/>
                <a:ea typeface="Calibri" panose="020F0502020204030204" pitchFamily="34" charset="0"/>
                <a:cs typeface="Amatic SC" panose="00000500000000000000" pitchFamily="2" charset="-79"/>
              </a:rPr>
              <a:t>Predictive analysis results</a:t>
            </a:r>
            <a:endParaRPr lang="en-IN" sz="1800" b="1" i="0" dirty="0">
              <a:solidFill>
                <a:schemeClr val="tx1"/>
              </a:solidFill>
              <a:effectLst/>
              <a:latin typeface="Amatic SC" panose="00000500000000000000" pitchFamily="2" charset="-79"/>
              <a:ea typeface="Calibri" panose="020F0502020204030204" pitchFamily="34" charset="0"/>
              <a:cs typeface="Amatic SC" panose="00000500000000000000" pitchFamily="2" charset="-79"/>
            </a:endParaRPr>
          </a:p>
          <a:p>
            <a:pPr marL="76200" indent="0">
              <a:buNone/>
            </a:pPr>
            <a:endParaRPr lang="en-IN" dirty="0">
              <a:solidFill>
                <a:schemeClr val="bg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94" name="Google Shape;294;p19"/>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17</a:t>
            </a:fld>
            <a:endParaRPr/>
          </a:p>
        </p:txBody>
      </p:sp>
      <p:sp>
        <p:nvSpPr>
          <p:cNvPr id="280" name="Google Shape;280;p19"/>
          <p:cNvSpPr txBox="1">
            <a:spLocks noGrp="1"/>
          </p:cNvSpPr>
          <p:nvPr>
            <p:ph type="ctrTitle" idx="4294967295"/>
          </p:nvPr>
        </p:nvSpPr>
        <p:spPr>
          <a:xfrm>
            <a:off x="0" y="2370138"/>
            <a:ext cx="2794000" cy="64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br>
              <a:rPr lang="en" sz="3600" b="1" dirty="0">
                <a:latin typeface="Amatic SC" panose="00000500000000000000" pitchFamily="2" charset="-79"/>
                <a:cs typeface="Amatic SC" panose="00000500000000000000" pitchFamily="2" charset="-79"/>
              </a:rPr>
            </a:br>
            <a:br>
              <a:rPr lang="en" sz="3600" b="1" dirty="0">
                <a:latin typeface="Amatic SC" panose="00000500000000000000" pitchFamily="2" charset="-79"/>
                <a:cs typeface="Amatic SC" panose="00000500000000000000" pitchFamily="2" charset="-79"/>
              </a:rPr>
            </a:br>
            <a:r>
              <a:rPr lang="en" sz="4400" b="1" dirty="0">
                <a:latin typeface="Amatic SC" panose="00000500000000000000" pitchFamily="2" charset="-79"/>
                <a:cs typeface="Amatic SC" panose="00000500000000000000" pitchFamily="2" charset="-79"/>
              </a:rPr>
              <a:t>Section 2:</a:t>
            </a:r>
            <a:br>
              <a:rPr lang="en" sz="4400" b="1" dirty="0">
                <a:latin typeface="Amatic SC" panose="00000500000000000000" pitchFamily="2" charset="-79"/>
                <a:cs typeface="Amatic SC" panose="00000500000000000000" pitchFamily="2" charset="-79"/>
              </a:rPr>
            </a:br>
            <a:r>
              <a:rPr lang="en" sz="4400" b="1" dirty="0">
                <a:latin typeface="Amatic SC" panose="00000500000000000000" pitchFamily="2" charset="-79"/>
                <a:cs typeface="Amatic SC" panose="00000500000000000000" pitchFamily="2" charset="-79"/>
              </a:rPr>
              <a:t>Insights drawn from EDA</a:t>
            </a:r>
            <a:endParaRPr sz="4400" dirty="0"/>
          </a:p>
        </p:txBody>
      </p:sp>
      <p:grpSp>
        <p:nvGrpSpPr>
          <p:cNvPr id="282" name="Google Shape;282;p19"/>
          <p:cNvGrpSpPr/>
          <p:nvPr/>
        </p:nvGrpSpPr>
        <p:grpSpPr>
          <a:xfrm>
            <a:off x="4989430" y="480048"/>
            <a:ext cx="2688023" cy="2687984"/>
            <a:chOff x="6643075" y="3664250"/>
            <a:chExt cx="407950" cy="407975"/>
          </a:xfrm>
        </p:grpSpPr>
        <p:sp>
          <p:nvSpPr>
            <p:cNvPr id="283" name="Google Shape;283;p19"/>
            <p:cNvSpPr/>
            <p:nvPr/>
          </p:nvSpPr>
          <p:spPr>
            <a:xfrm>
              <a:off x="6794075" y="3815250"/>
              <a:ext cx="211300" cy="211300"/>
            </a:xfrm>
            <a:custGeom>
              <a:avLst/>
              <a:gdLst/>
              <a:ahLst/>
              <a:cxnLst/>
              <a:rect l="l" t="t" r="r" b="b"/>
              <a:pathLst>
                <a:path w="8452" h="8452" fill="none" extrusionOk="0">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w="381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19"/>
            <p:cNvSpPr/>
            <p:nvPr/>
          </p:nvSpPr>
          <p:spPr>
            <a:xfrm>
              <a:off x="6643075" y="3664250"/>
              <a:ext cx="407950" cy="407975"/>
            </a:xfrm>
            <a:custGeom>
              <a:avLst/>
              <a:gdLst/>
              <a:ahLst/>
              <a:cxnLst/>
              <a:rect l="l" t="t" r="r" b="b"/>
              <a:pathLst>
                <a:path w="16318" h="16319" fill="none" extrusionOk="0">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w="381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5" name="Google Shape;285;p19"/>
          <p:cNvGrpSpPr/>
          <p:nvPr/>
        </p:nvGrpSpPr>
        <p:grpSpPr>
          <a:xfrm rot="-587295">
            <a:off x="4831103" y="3518436"/>
            <a:ext cx="1105140" cy="1105077"/>
            <a:chOff x="576250" y="4319400"/>
            <a:chExt cx="442075" cy="442050"/>
          </a:xfrm>
        </p:grpSpPr>
        <p:sp>
          <p:nvSpPr>
            <p:cNvPr id="286" name="Google Shape;286;p19"/>
            <p:cNvSpPr/>
            <p:nvPr/>
          </p:nvSpPr>
          <p:spPr>
            <a:xfrm>
              <a:off x="576250" y="4319400"/>
              <a:ext cx="442075" cy="442050"/>
            </a:xfrm>
            <a:custGeom>
              <a:avLst/>
              <a:gdLst/>
              <a:ahLst/>
              <a:cxnLst/>
              <a:rect l="l" t="t" r="r" b="b"/>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solidFill>
              <a:srgbClr val="000000"/>
            </a:solidFill>
            <a:ln w="3810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19"/>
            <p:cNvSpPr/>
            <p:nvPr/>
          </p:nvSpPr>
          <p:spPr>
            <a:xfrm>
              <a:off x="595725" y="4668875"/>
              <a:ext cx="73100" cy="73100"/>
            </a:xfrm>
            <a:custGeom>
              <a:avLst/>
              <a:gdLst/>
              <a:ahLst/>
              <a:cxnLst/>
              <a:rect l="l" t="t" r="r" b="b"/>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solidFill>
              <a:srgbClr val="000000"/>
            </a:solidFill>
            <a:ln w="3810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19"/>
            <p:cNvSpPr/>
            <p:nvPr/>
          </p:nvSpPr>
          <p:spPr>
            <a:xfrm>
              <a:off x="652350" y="4711500"/>
              <a:ext cx="46925" cy="46925"/>
            </a:xfrm>
            <a:custGeom>
              <a:avLst/>
              <a:gdLst/>
              <a:ahLst/>
              <a:cxnLst/>
              <a:rect l="l" t="t" r="r" b="b"/>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solidFill>
              <a:srgbClr val="000000"/>
            </a:solidFill>
            <a:ln w="3810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19"/>
            <p:cNvSpPr/>
            <p:nvPr/>
          </p:nvSpPr>
          <p:spPr>
            <a:xfrm>
              <a:off x="579300" y="4638450"/>
              <a:ext cx="46900" cy="46900"/>
            </a:xfrm>
            <a:custGeom>
              <a:avLst/>
              <a:gdLst/>
              <a:ahLst/>
              <a:cxnLst/>
              <a:rect l="l" t="t" r="r" b="b"/>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solidFill>
              <a:srgbClr val="000000"/>
            </a:solidFill>
            <a:ln w="3810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0" name="Google Shape;290;p19"/>
          <p:cNvSpPr/>
          <p:nvPr/>
        </p:nvSpPr>
        <p:spPr>
          <a:xfrm>
            <a:off x="4346385" y="1101027"/>
            <a:ext cx="420148" cy="401173"/>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381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19"/>
          <p:cNvSpPr/>
          <p:nvPr/>
        </p:nvSpPr>
        <p:spPr>
          <a:xfrm rot="2697410">
            <a:off x="7115127" y="3154920"/>
            <a:ext cx="637798" cy="608994"/>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381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19"/>
          <p:cNvSpPr/>
          <p:nvPr/>
        </p:nvSpPr>
        <p:spPr>
          <a:xfrm>
            <a:off x="7619694" y="2807253"/>
            <a:ext cx="255471" cy="244042"/>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381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19"/>
          <p:cNvSpPr/>
          <p:nvPr/>
        </p:nvSpPr>
        <p:spPr>
          <a:xfrm rot="1279871">
            <a:off x="4055299" y="2311116"/>
            <a:ext cx="255414" cy="243985"/>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381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255130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772D0411-8FF8-C540-84AE-DBA0703D368C}"/>
              </a:ext>
            </a:extLst>
          </p:cNvPr>
          <p:cNvSpPr>
            <a:spLocks noGrp="1"/>
          </p:cNvSpPr>
          <p:nvPr>
            <p:ph type="sldNum" sz="quarter" idx="12"/>
          </p:nvPr>
        </p:nvSpPr>
        <p:spPr/>
        <p:txBody>
          <a:bodyPr/>
          <a:lstStyle/>
          <a:p>
            <a:fld id="{5075537C-CA84-1446-933C-8E9D027F9201}" type="slidenum">
              <a:rPr lang="en-US" smtClean="0"/>
              <a:t>18</a:t>
            </a:fld>
            <a:endParaRPr lang="en-US"/>
          </a:p>
        </p:txBody>
      </p:sp>
      <p:sp>
        <p:nvSpPr>
          <p:cNvPr id="4" name="Title 1">
            <a:extLst>
              <a:ext uri="{FF2B5EF4-FFF2-40B4-BE49-F238E27FC236}">
                <a16:creationId xmlns:a16="http://schemas.microsoft.com/office/drawing/2014/main" id="{5066AA34-20EE-4A59-B343-346A8DB5667C}"/>
              </a:ext>
            </a:extLst>
          </p:cNvPr>
          <p:cNvSpPr txBox="1">
            <a:spLocks/>
          </p:cNvSpPr>
          <p:nvPr/>
        </p:nvSpPr>
        <p:spPr>
          <a:xfrm>
            <a:off x="-1663261" y="319299"/>
            <a:ext cx="7886700" cy="411787"/>
          </a:xfrm>
          <a:prstGeom prst="rect">
            <a:avLst/>
          </a:prstGeom>
        </p:spPr>
        <p:txBody>
          <a:bodyPr vert="horz" lIns="68580" tIns="34290" rIns="68580" bIns="3429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pPr marL="0" lvl="0" indent="0" algn="ctr" rtl="0">
              <a:spcBef>
                <a:spcPts val="600"/>
              </a:spcBef>
              <a:spcAft>
                <a:spcPts val="0"/>
              </a:spcAft>
              <a:buNone/>
            </a:pPr>
            <a:r>
              <a:rPr lang="en-IN" sz="3200" b="1" dirty="0">
                <a:solidFill>
                  <a:schemeClr val="tx1"/>
                </a:solidFill>
                <a:latin typeface="Amatic SC" panose="00000500000000000000" pitchFamily="2" charset="-79"/>
                <a:cs typeface="Amatic SC" panose="00000500000000000000" pitchFamily="2" charset="-79"/>
              </a:rPr>
              <a:t>Flight Number vs. Launch Site</a:t>
            </a:r>
          </a:p>
        </p:txBody>
      </p:sp>
      <p:sp>
        <p:nvSpPr>
          <p:cNvPr id="2" name="Google Shape;262;p16">
            <a:extLst>
              <a:ext uri="{FF2B5EF4-FFF2-40B4-BE49-F238E27FC236}">
                <a16:creationId xmlns:a16="http://schemas.microsoft.com/office/drawing/2014/main" id="{22B650BD-60E8-AEAA-7742-3BE2531819AA}"/>
              </a:ext>
            </a:extLst>
          </p:cNvPr>
          <p:cNvSpPr txBox="1">
            <a:spLocks/>
          </p:cNvSpPr>
          <p:nvPr/>
        </p:nvSpPr>
        <p:spPr>
          <a:xfrm>
            <a:off x="419100" y="981300"/>
            <a:ext cx="7401200" cy="7967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buFont typeface="Arial" panose="020B0604020202020204" pitchFamily="34" charset="0"/>
              <a:buChar char="•"/>
            </a:pPr>
            <a:r>
              <a:rPr lang="en-US" sz="1800" b="1" dirty="0">
                <a:solidFill>
                  <a:schemeClr val="tx1"/>
                </a:solidFill>
                <a:latin typeface="Amatic SC" panose="00000500000000000000" pitchFamily="2" charset="-79"/>
                <a:ea typeface="Calibri" panose="020F0502020204030204" pitchFamily="34" charset="0"/>
                <a:cs typeface="Amatic SC" panose="00000500000000000000" pitchFamily="2" charset="-79"/>
              </a:rPr>
              <a:t>From the plot, we Infer that the larger the flight amount at a launch site, the greater the success rate at a launch site.</a:t>
            </a:r>
          </a:p>
          <a:p>
            <a:pPr marL="285750" indent="-285750">
              <a:buFont typeface="Arial" panose="020B0604020202020204" pitchFamily="34" charset="0"/>
              <a:buChar char="•"/>
            </a:pPr>
            <a:endParaRPr lang="en-US" sz="1800" dirty="0">
              <a:solidFill>
                <a:schemeClr val="accent1">
                  <a:lumMod val="50000"/>
                </a:schemeClr>
              </a:solidFill>
            </a:endParaRPr>
          </a:p>
        </p:txBody>
      </p:sp>
      <p:pic>
        <p:nvPicPr>
          <p:cNvPr id="5" name="Picture 4">
            <a:extLst>
              <a:ext uri="{FF2B5EF4-FFF2-40B4-BE49-F238E27FC236}">
                <a16:creationId xmlns:a16="http://schemas.microsoft.com/office/drawing/2014/main" id="{3DA51ED9-4A28-6915-27D0-CF7B98AE94DD}"/>
              </a:ext>
            </a:extLst>
          </p:cNvPr>
          <p:cNvPicPr>
            <a:picLocks noChangeAspect="1"/>
          </p:cNvPicPr>
          <p:nvPr/>
        </p:nvPicPr>
        <p:blipFill>
          <a:blip r:embed="rId2"/>
          <a:stretch>
            <a:fillRect/>
          </a:stretch>
        </p:blipFill>
        <p:spPr>
          <a:xfrm>
            <a:off x="117200" y="1778000"/>
            <a:ext cx="7820300" cy="2558144"/>
          </a:xfrm>
          <a:prstGeom prst="rect">
            <a:avLst/>
          </a:prstGeom>
        </p:spPr>
      </p:pic>
      <p:graphicFrame>
        <p:nvGraphicFramePr>
          <p:cNvPr id="7" name="Diagram 6">
            <a:extLst>
              <a:ext uri="{FF2B5EF4-FFF2-40B4-BE49-F238E27FC236}">
                <a16:creationId xmlns:a16="http://schemas.microsoft.com/office/drawing/2014/main" id="{6FB60753-89C4-9389-1810-7598BC70BA3A}"/>
              </a:ext>
            </a:extLst>
          </p:cNvPr>
          <p:cNvGraphicFramePr/>
          <p:nvPr>
            <p:extLst>
              <p:ext uri="{D42A27DB-BD31-4B8C-83A1-F6EECF244321}">
                <p14:modId xmlns:p14="http://schemas.microsoft.com/office/powerpoint/2010/main" val="558448807"/>
              </p:ext>
            </p:extLst>
          </p:nvPr>
        </p:nvGraphicFramePr>
        <p:xfrm>
          <a:off x="4119700" y="3530600"/>
          <a:ext cx="6108700" cy="2384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529368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772D0411-8FF8-C540-84AE-DBA0703D368C}"/>
              </a:ext>
            </a:extLst>
          </p:cNvPr>
          <p:cNvSpPr>
            <a:spLocks noGrp="1"/>
          </p:cNvSpPr>
          <p:nvPr>
            <p:ph type="sldNum" sz="quarter" idx="12"/>
          </p:nvPr>
        </p:nvSpPr>
        <p:spPr/>
        <p:txBody>
          <a:bodyPr/>
          <a:lstStyle/>
          <a:p>
            <a:fld id="{5075537C-CA84-1446-933C-8E9D027F9201}" type="slidenum">
              <a:rPr lang="en-US" smtClean="0"/>
              <a:t>19</a:t>
            </a:fld>
            <a:endParaRPr lang="en-US"/>
          </a:p>
        </p:txBody>
      </p:sp>
      <p:sp>
        <p:nvSpPr>
          <p:cNvPr id="4" name="Title 1">
            <a:extLst>
              <a:ext uri="{FF2B5EF4-FFF2-40B4-BE49-F238E27FC236}">
                <a16:creationId xmlns:a16="http://schemas.microsoft.com/office/drawing/2014/main" id="{5066AA34-20EE-4A59-B343-346A8DB5667C}"/>
              </a:ext>
            </a:extLst>
          </p:cNvPr>
          <p:cNvSpPr txBox="1">
            <a:spLocks/>
          </p:cNvSpPr>
          <p:nvPr/>
        </p:nvSpPr>
        <p:spPr>
          <a:xfrm>
            <a:off x="-2209361" y="420899"/>
            <a:ext cx="7886700" cy="411787"/>
          </a:xfrm>
          <a:prstGeom prst="rect">
            <a:avLst/>
          </a:prstGeom>
        </p:spPr>
        <p:txBody>
          <a:bodyPr vert="horz" lIns="68580" tIns="34290" rIns="68580" bIns="3429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pPr marL="0" lvl="0" indent="0" algn="ctr" rtl="0">
              <a:spcBef>
                <a:spcPts val="600"/>
              </a:spcBef>
              <a:spcAft>
                <a:spcPts val="0"/>
              </a:spcAft>
              <a:buNone/>
            </a:pPr>
            <a:r>
              <a:rPr lang="en-IN" sz="3200" b="1" dirty="0">
                <a:solidFill>
                  <a:schemeClr val="tx1"/>
                </a:solidFill>
                <a:latin typeface="Amatic SC" panose="00000500000000000000" pitchFamily="2" charset="-79"/>
                <a:cs typeface="Amatic SC" panose="00000500000000000000" pitchFamily="2" charset="-79"/>
              </a:rPr>
              <a:t>Payload vs. Launch Site</a:t>
            </a:r>
          </a:p>
        </p:txBody>
      </p:sp>
      <p:pic>
        <p:nvPicPr>
          <p:cNvPr id="5" name="Picture 4">
            <a:extLst>
              <a:ext uri="{FF2B5EF4-FFF2-40B4-BE49-F238E27FC236}">
                <a16:creationId xmlns:a16="http://schemas.microsoft.com/office/drawing/2014/main" id="{D59FC9D9-959A-C7D4-1B33-CEDA8E20784B}"/>
              </a:ext>
            </a:extLst>
          </p:cNvPr>
          <p:cNvPicPr>
            <a:picLocks noChangeAspect="1"/>
          </p:cNvPicPr>
          <p:nvPr/>
        </p:nvPicPr>
        <p:blipFill>
          <a:blip r:embed="rId2"/>
          <a:stretch>
            <a:fillRect/>
          </a:stretch>
        </p:blipFill>
        <p:spPr>
          <a:xfrm>
            <a:off x="323850" y="1614101"/>
            <a:ext cx="8496300" cy="2602299"/>
          </a:xfrm>
          <a:prstGeom prst="rect">
            <a:avLst/>
          </a:prstGeom>
        </p:spPr>
      </p:pic>
    </p:spTree>
    <p:extLst>
      <p:ext uri="{BB962C8B-B14F-4D97-AF65-F5344CB8AC3E}">
        <p14:creationId xmlns:p14="http://schemas.microsoft.com/office/powerpoint/2010/main" val="1555395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14"/>
          <p:cNvSpPr txBox="1">
            <a:spLocks noGrp="1"/>
          </p:cNvSpPr>
          <p:nvPr>
            <p:ph type="title"/>
          </p:nvPr>
        </p:nvSpPr>
        <p:spPr>
          <a:xfrm>
            <a:off x="1045446" y="96375"/>
            <a:ext cx="51387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600" b="1" dirty="0">
                <a:latin typeface="Amatic SC" panose="00000500000000000000" pitchFamily="2" charset="-79"/>
                <a:cs typeface="Amatic SC" panose="00000500000000000000" pitchFamily="2" charset="-79"/>
              </a:rPr>
              <a:t>TABLE OF CONTENTS</a:t>
            </a:r>
            <a:endParaRPr sz="3600" b="1" dirty="0">
              <a:latin typeface="Amatic SC" panose="00000500000000000000" pitchFamily="2" charset="-79"/>
              <a:cs typeface="Amatic SC" panose="00000500000000000000" pitchFamily="2" charset="-79"/>
            </a:endParaRPr>
          </a:p>
        </p:txBody>
      </p:sp>
      <p:sp>
        <p:nvSpPr>
          <p:cNvPr id="249" name="Google Shape;249;p14"/>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a:t>
            </a:fld>
            <a:endParaRPr/>
          </a:p>
        </p:txBody>
      </p:sp>
      <p:sp>
        <p:nvSpPr>
          <p:cNvPr id="9" name="TextBox 8">
            <a:extLst>
              <a:ext uri="{FF2B5EF4-FFF2-40B4-BE49-F238E27FC236}">
                <a16:creationId xmlns:a16="http://schemas.microsoft.com/office/drawing/2014/main" id="{A72EB11E-2CAA-E32E-0EBC-077C0BD6B788}"/>
              </a:ext>
            </a:extLst>
          </p:cNvPr>
          <p:cNvSpPr txBox="1"/>
          <p:nvPr/>
        </p:nvSpPr>
        <p:spPr>
          <a:xfrm>
            <a:off x="1032746" y="1088715"/>
            <a:ext cx="4572000" cy="3046988"/>
          </a:xfrm>
          <a:prstGeom prst="rect">
            <a:avLst/>
          </a:prstGeom>
          <a:noFill/>
        </p:spPr>
        <p:txBody>
          <a:bodyPr wrap="square">
            <a:spAutoFit/>
          </a:bodyPr>
          <a:lstStyle/>
          <a:p>
            <a:pPr marR="0" lvl="0" defTabSz="914400" rtl="0" eaLnBrk="1" fontAlgn="auto" latinLnBrk="0" hangingPunct="1">
              <a:lnSpc>
                <a:spcPct val="100000"/>
              </a:lnSpc>
              <a:spcBef>
                <a:spcPts val="0"/>
              </a:spcBef>
              <a:spcAft>
                <a:spcPts val="0"/>
              </a:spcAft>
              <a:buClr>
                <a:schemeClr val="accent1"/>
              </a:buClr>
              <a:buSzPts val="2600"/>
              <a:tabLst/>
              <a:defRPr/>
            </a:pPr>
            <a:r>
              <a:rPr lang="en-US" sz="3200" b="1" dirty="0">
                <a:solidFill>
                  <a:schemeClr val="tx1"/>
                </a:solidFill>
                <a:latin typeface="Amatic SC"/>
                <a:ea typeface="Amatic SC"/>
                <a:cs typeface="Amatic SC"/>
                <a:sym typeface="Amatic SC"/>
              </a:rPr>
              <a:t>1. Executive Summary</a:t>
            </a:r>
          </a:p>
          <a:p>
            <a:pPr marR="0" lvl="0" defTabSz="914400" rtl="0" eaLnBrk="1" fontAlgn="auto" latinLnBrk="0" hangingPunct="1">
              <a:lnSpc>
                <a:spcPct val="100000"/>
              </a:lnSpc>
              <a:spcBef>
                <a:spcPts val="0"/>
              </a:spcBef>
              <a:spcAft>
                <a:spcPts val="0"/>
              </a:spcAft>
              <a:buClr>
                <a:schemeClr val="accent1"/>
              </a:buClr>
              <a:buSzPts val="2600"/>
              <a:tabLst/>
              <a:defRPr/>
            </a:pPr>
            <a:r>
              <a:rPr lang="en-US" sz="3200" b="1" dirty="0">
                <a:solidFill>
                  <a:schemeClr val="tx1"/>
                </a:solidFill>
                <a:latin typeface="Amatic SC"/>
                <a:ea typeface="Amatic SC"/>
                <a:cs typeface="Amatic SC"/>
                <a:sym typeface="Amatic SC"/>
              </a:rPr>
              <a:t>2. Introduction</a:t>
            </a:r>
          </a:p>
          <a:p>
            <a:pPr marR="0" lvl="0" defTabSz="914400" rtl="0" eaLnBrk="1" fontAlgn="auto" latinLnBrk="0" hangingPunct="1">
              <a:lnSpc>
                <a:spcPct val="100000"/>
              </a:lnSpc>
              <a:spcBef>
                <a:spcPts val="0"/>
              </a:spcBef>
              <a:spcAft>
                <a:spcPts val="0"/>
              </a:spcAft>
              <a:buClr>
                <a:schemeClr val="accent1"/>
              </a:buClr>
              <a:buSzPts val="2600"/>
              <a:tabLst/>
              <a:defRPr/>
            </a:pPr>
            <a:r>
              <a:rPr lang="en-US" sz="3200" b="1" dirty="0">
                <a:solidFill>
                  <a:schemeClr val="tx1"/>
                </a:solidFill>
                <a:latin typeface="Amatic SC"/>
                <a:ea typeface="Amatic SC"/>
                <a:cs typeface="Amatic SC"/>
                <a:sym typeface="Amatic SC"/>
              </a:rPr>
              <a:t>3. Methodology</a:t>
            </a:r>
          </a:p>
          <a:p>
            <a:pPr marR="0" lvl="0" defTabSz="914400" rtl="0" eaLnBrk="1" fontAlgn="auto" latinLnBrk="0" hangingPunct="1">
              <a:lnSpc>
                <a:spcPct val="100000"/>
              </a:lnSpc>
              <a:spcBef>
                <a:spcPts val="0"/>
              </a:spcBef>
              <a:spcAft>
                <a:spcPts val="0"/>
              </a:spcAft>
              <a:buClr>
                <a:schemeClr val="accent1"/>
              </a:buClr>
              <a:buSzPts val="2600"/>
              <a:tabLst/>
              <a:defRPr/>
            </a:pPr>
            <a:r>
              <a:rPr lang="en-US" sz="3200" b="1" dirty="0">
                <a:solidFill>
                  <a:schemeClr val="tx1"/>
                </a:solidFill>
                <a:latin typeface="Amatic SC"/>
                <a:ea typeface="Amatic SC"/>
                <a:cs typeface="Amatic SC"/>
                <a:sym typeface="Amatic SC"/>
              </a:rPr>
              <a:t>4. Results</a:t>
            </a:r>
          </a:p>
          <a:p>
            <a:pPr marR="0" lvl="0" defTabSz="914400" rtl="0" eaLnBrk="1" fontAlgn="auto" latinLnBrk="0" hangingPunct="1">
              <a:lnSpc>
                <a:spcPct val="100000"/>
              </a:lnSpc>
              <a:spcBef>
                <a:spcPts val="0"/>
              </a:spcBef>
              <a:spcAft>
                <a:spcPts val="0"/>
              </a:spcAft>
              <a:buClr>
                <a:schemeClr val="accent1"/>
              </a:buClr>
              <a:buSzPts val="2600"/>
              <a:tabLst/>
              <a:defRPr/>
            </a:pPr>
            <a:r>
              <a:rPr lang="en-US" sz="3200" b="1" dirty="0">
                <a:solidFill>
                  <a:schemeClr val="tx1"/>
                </a:solidFill>
                <a:latin typeface="Amatic SC"/>
                <a:ea typeface="Amatic SC"/>
                <a:cs typeface="Amatic SC"/>
                <a:sym typeface="Amatic SC"/>
              </a:rPr>
              <a:t>5. Conclusion</a:t>
            </a:r>
          </a:p>
          <a:p>
            <a:pPr marR="0" lvl="0" defTabSz="914400" rtl="0" eaLnBrk="1" fontAlgn="auto" latinLnBrk="0" hangingPunct="1">
              <a:lnSpc>
                <a:spcPct val="100000"/>
              </a:lnSpc>
              <a:spcBef>
                <a:spcPts val="0"/>
              </a:spcBef>
              <a:spcAft>
                <a:spcPts val="0"/>
              </a:spcAft>
              <a:buClr>
                <a:schemeClr val="accent1"/>
              </a:buClr>
              <a:buSzPts val="2600"/>
              <a:tabLst/>
              <a:defRPr/>
            </a:pPr>
            <a:r>
              <a:rPr lang="en-US" sz="3200" b="1" dirty="0">
                <a:solidFill>
                  <a:schemeClr val="tx1"/>
                </a:solidFill>
                <a:latin typeface="Amatic SC"/>
                <a:ea typeface="Amatic SC"/>
                <a:cs typeface="Amatic SC"/>
                <a:sym typeface="Amatic SC"/>
              </a:rPr>
              <a:t>6. Appendix</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772D0411-8FF8-C540-84AE-DBA0703D368C}"/>
              </a:ext>
            </a:extLst>
          </p:cNvPr>
          <p:cNvSpPr>
            <a:spLocks noGrp="1"/>
          </p:cNvSpPr>
          <p:nvPr>
            <p:ph type="sldNum" sz="quarter" idx="12"/>
          </p:nvPr>
        </p:nvSpPr>
        <p:spPr/>
        <p:txBody>
          <a:bodyPr/>
          <a:lstStyle/>
          <a:p>
            <a:fld id="{5075537C-CA84-1446-933C-8E9D027F9201}" type="slidenum">
              <a:rPr lang="en-US" smtClean="0"/>
              <a:t>20</a:t>
            </a:fld>
            <a:endParaRPr lang="en-US"/>
          </a:p>
        </p:txBody>
      </p:sp>
      <p:sp>
        <p:nvSpPr>
          <p:cNvPr id="4" name="Title 1">
            <a:extLst>
              <a:ext uri="{FF2B5EF4-FFF2-40B4-BE49-F238E27FC236}">
                <a16:creationId xmlns:a16="http://schemas.microsoft.com/office/drawing/2014/main" id="{5066AA34-20EE-4A59-B343-346A8DB5667C}"/>
              </a:ext>
            </a:extLst>
          </p:cNvPr>
          <p:cNvSpPr txBox="1">
            <a:spLocks/>
          </p:cNvSpPr>
          <p:nvPr/>
        </p:nvSpPr>
        <p:spPr>
          <a:xfrm>
            <a:off x="-1955361" y="420899"/>
            <a:ext cx="7886700" cy="411787"/>
          </a:xfrm>
          <a:prstGeom prst="rect">
            <a:avLst/>
          </a:prstGeom>
        </p:spPr>
        <p:txBody>
          <a:bodyPr vert="horz" lIns="68580" tIns="34290" rIns="68580" bIns="3429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pPr marL="0" lvl="0" indent="0" algn="ctr" rtl="0">
              <a:spcBef>
                <a:spcPts val="600"/>
              </a:spcBef>
              <a:spcAft>
                <a:spcPts val="0"/>
              </a:spcAft>
              <a:buNone/>
            </a:pPr>
            <a:r>
              <a:rPr lang="en-IN" sz="3200" b="1" dirty="0">
                <a:solidFill>
                  <a:schemeClr val="tx1"/>
                </a:solidFill>
                <a:latin typeface="Amatic SC" panose="00000500000000000000" pitchFamily="2" charset="-79"/>
                <a:cs typeface="Amatic SC" panose="00000500000000000000" pitchFamily="2" charset="-79"/>
              </a:rPr>
              <a:t>Success Rate vs. Orbit Type</a:t>
            </a:r>
          </a:p>
        </p:txBody>
      </p:sp>
      <p:pic>
        <p:nvPicPr>
          <p:cNvPr id="5" name="Picture 4">
            <a:extLst>
              <a:ext uri="{FF2B5EF4-FFF2-40B4-BE49-F238E27FC236}">
                <a16:creationId xmlns:a16="http://schemas.microsoft.com/office/drawing/2014/main" id="{3C5DA878-F696-5C31-F2BD-D84D9D6C0FAA}"/>
              </a:ext>
            </a:extLst>
          </p:cNvPr>
          <p:cNvPicPr>
            <a:picLocks noChangeAspect="1"/>
          </p:cNvPicPr>
          <p:nvPr/>
        </p:nvPicPr>
        <p:blipFill>
          <a:blip r:embed="rId2"/>
          <a:stretch>
            <a:fillRect/>
          </a:stretch>
        </p:blipFill>
        <p:spPr>
          <a:xfrm>
            <a:off x="241300" y="832686"/>
            <a:ext cx="8775700" cy="4018714"/>
          </a:xfrm>
          <a:prstGeom prst="rect">
            <a:avLst/>
          </a:prstGeom>
        </p:spPr>
      </p:pic>
    </p:spTree>
    <p:extLst>
      <p:ext uri="{BB962C8B-B14F-4D97-AF65-F5344CB8AC3E}">
        <p14:creationId xmlns:p14="http://schemas.microsoft.com/office/powerpoint/2010/main" val="19564822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772D0411-8FF8-C540-84AE-DBA0703D368C}"/>
              </a:ext>
            </a:extLst>
          </p:cNvPr>
          <p:cNvSpPr>
            <a:spLocks noGrp="1"/>
          </p:cNvSpPr>
          <p:nvPr>
            <p:ph type="sldNum" sz="quarter" idx="12"/>
          </p:nvPr>
        </p:nvSpPr>
        <p:spPr/>
        <p:txBody>
          <a:bodyPr/>
          <a:lstStyle/>
          <a:p>
            <a:fld id="{5075537C-CA84-1446-933C-8E9D027F9201}" type="slidenum">
              <a:rPr lang="en-US" smtClean="0"/>
              <a:t>21</a:t>
            </a:fld>
            <a:endParaRPr lang="en-US"/>
          </a:p>
        </p:txBody>
      </p:sp>
      <p:sp>
        <p:nvSpPr>
          <p:cNvPr id="4" name="Title 1">
            <a:extLst>
              <a:ext uri="{FF2B5EF4-FFF2-40B4-BE49-F238E27FC236}">
                <a16:creationId xmlns:a16="http://schemas.microsoft.com/office/drawing/2014/main" id="{5066AA34-20EE-4A59-B343-346A8DB5667C}"/>
              </a:ext>
            </a:extLst>
          </p:cNvPr>
          <p:cNvSpPr txBox="1">
            <a:spLocks/>
          </p:cNvSpPr>
          <p:nvPr/>
        </p:nvSpPr>
        <p:spPr>
          <a:xfrm>
            <a:off x="-1701361" y="370099"/>
            <a:ext cx="7886700" cy="411787"/>
          </a:xfrm>
          <a:prstGeom prst="rect">
            <a:avLst/>
          </a:prstGeom>
        </p:spPr>
        <p:txBody>
          <a:bodyPr vert="horz" lIns="68580" tIns="34290" rIns="68580" bIns="3429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pPr marL="0" lvl="0" indent="0" algn="ctr" rtl="0">
              <a:spcBef>
                <a:spcPts val="600"/>
              </a:spcBef>
              <a:spcAft>
                <a:spcPts val="0"/>
              </a:spcAft>
              <a:buNone/>
            </a:pPr>
            <a:r>
              <a:rPr lang="en-IN" sz="3200" b="1" dirty="0">
                <a:solidFill>
                  <a:schemeClr val="tx1"/>
                </a:solidFill>
                <a:latin typeface="Amatic SC" panose="00000500000000000000" pitchFamily="2" charset="-79"/>
                <a:cs typeface="Amatic SC" panose="00000500000000000000" pitchFamily="2" charset="-79"/>
              </a:rPr>
              <a:t>Flight Number vs. Orbit Type</a:t>
            </a:r>
          </a:p>
        </p:txBody>
      </p:sp>
      <p:pic>
        <p:nvPicPr>
          <p:cNvPr id="10" name="Picture 9">
            <a:extLst>
              <a:ext uri="{FF2B5EF4-FFF2-40B4-BE49-F238E27FC236}">
                <a16:creationId xmlns:a16="http://schemas.microsoft.com/office/drawing/2014/main" id="{D70B9F61-D1E7-AF32-6AA9-D427F1C9DAE1}"/>
              </a:ext>
            </a:extLst>
          </p:cNvPr>
          <p:cNvPicPr>
            <a:picLocks noChangeAspect="1"/>
          </p:cNvPicPr>
          <p:nvPr/>
        </p:nvPicPr>
        <p:blipFill>
          <a:blip r:embed="rId2"/>
          <a:stretch>
            <a:fillRect/>
          </a:stretch>
        </p:blipFill>
        <p:spPr>
          <a:xfrm>
            <a:off x="330200" y="1638810"/>
            <a:ext cx="8115300" cy="2310889"/>
          </a:xfrm>
          <a:prstGeom prst="rect">
            <a:avLst/>
          </a:prstGeom>
        </p:spPr>
      </p:pic>
    </p:spTree>
    <p:extLst>
      <p:ext uri="{BB962C8B-B14F-4D97-AF65-F5344CB8AC3E}">
        <p14:creationId xmlns:p14="http://schemas.microsoft.com/office/powerpoint/2010/main" val="24879323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772D0411-8FF8-C540-84AE-DBA0703D368C}"/>
              </a:ext>
            </a:extLst>
          </p:cNvPr>
          <p:cNvSpPr>
            <a:spLocks noGrp="1"/>
          </p:cNvSpPr>
          <p:nvPr>
            <p:ph type="sldNum" sz="quarter" idx="12"/>
          </p:nvPr>
        </p:nvSpPr>
        <p:spPr/>
        <p:txBody>
          <a:bodyPr/>
          <a:lstStyle/>
          <a:p>
            <a:fld id="{5075537C-CA84-1446-933C-8E9D027F9201}" type="slidenum">
              <a:rPr lang="en-US" smtClean="0"/>
              <a:t>22</a:t>
            </a:fld>
            <a:endParaRPr lang="en-US"/>
          </a:p>
        </p:txBody>
      </p:sp>
      <p:sp>
        <p:nvSpPr>
          <p:cNvPr id="4" name="Title 1">
            <a:extLst>
              <a:ext uri="{FF2B5EF4-FFF2-40B4-BE49-F238E27FC236}">
                <a16:creationId xmlns:a16="http://schemas.microsoft.com/office/drawing/2014/main" id="{5066AA34-20EE-4A59-B343-346A8DB5667C}"/>
              </a:ext>
            </a:extLst>
          </p:cNvPr>
          <p:cNvSpPr txBox="1">
            <a:spLocks/>
          </p:cNvSpPr>
          <p:nvPr/>
        </p:nvSpPr>
        <p:spPr>
          <a:xfrm>
            <a:off x="-1701361" y="370099"/>
            <a:ext cx="7886700" cy="411787"/>
          </a:xfrm>
          <a:prstGeom prst="rect">
            <a:avLst/>
          </a:prstGeom>
        </p:spPr>
        <p:txBody>
          <a:bodyPr vert="horz" lIns="68580" tIns="34290" rIns="68580" bIns="3429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pPr marL="0" lvl="0" indent="0" algn="ctr" rtl="0">
              <a:spcBef>
                <a:spcPts val="600"/>
              </a:spcBef>
              <a:spcAft>
                <a:spcPts val="0"/>
              </a:spcAft>
              <a:buNone/>
            </a:pPr>
            <a:r>
              <a:rPr lang="en-IN" sz="3200" b="1" dirty="0">
                <a:solidFill>
                  <a:schemeClr val="tx1"/>
                </a:solidFill>
                <a:latin typeface="Amatic SC" panose="00000500000000000000" pitchFamily="2" charset="-79"/>
                <a:cs typeface="Amatic SC" panose="00000500000000000000" pitchFamily="2" charset="-79"/>
              </a:rPr>
              <a:t>Payload (kg) vs. Orbit Type</a:t>
            </a:r>
          </a:p>
        </p:txBody>
      </p:sp>
      <p:pic>
        <p:nvPicPr>
          <p:cNvPr id="8" name="Picture 7">
            <a:extLst>
              <a:ext uri="{FF2B5EF4-FFF2-40B4-BE49-F238E27FC236}">
                <a16:creationId xmlns:a16="http://schemas.microsoft.com/office/drawing/2014/main" id="{322F6E51-414B-64EE-168D-D49332094EC9}"/>
              </a:ext>
            </a:extLst>
          </p:cNvPr>
          <p:cNvPicPr>
            <a:picLocks noChangeAspect="1"/>
          </p:cNvPicPr>
          <p:nvPr/>
        </p:nvPicPr>
        <p:blipFill>
          <a:blip r:embed="rId2"/>
          <a:stretch>
            <a:fillRect/>
          </a:stretch>
        </p:blipFill>
        <p:spPr>
          <a:xfrm>
            <a:off x="330200" y="1628417"/>
            <a:ext cx="8318500" cy="1886666"/>
          </a:xfrm>
          <a:prstGeom prst="rect">
            <a:avLst/>
          </a:prstGeom>
        </p:spPr>
      </p:pic>
    </p:spTree>
    <p:extLst>
      <p:ext uri="{BB962C8B-B14F-4D97-AF65-F5344CB8AC3E}">
        <p14:creationId xmlns:p14="http://schemas.microsoft.com/office/powerpoint/2010/main" val="1840668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772D0411-8FF8-C540-84AE-DBA0703D368C}"/>
              </a:ext>
            </a:extLst>
          </p:cNvPr>
          <p:cNvSpPr>
            <a:spLocks noGrp="1"/>
          </p:cNvSpPr>
          <p:nvPr>
            <p:ph type="sldNum" sz="quarter" idx="12"/>
          </p:nvPr>
        </p:nvSpPr>
        <p:spPr/>
        <p:txBody>
          <a:bodyPr/>
          <a:lstStyle/>
          <a:p>
            <a:fld id="{5075537C-CA84-1446-933C-8E9D027F9201}" type="slidenum">
              <a:rPr lang="en-US" smtClean="0"/>
              <a:t>23</a:t>
            </a:fld>
            <a:endParaRPr lang="en-US"/>
          </a:p>
        </p:txBody>
      </p:sp>
      <p:sp>
        <p:nvSpPr>
          <p:cNvPr id="4" name="Title 1">
            <a:extLst>
              <a:ext uri="{FF2B5EF4-FFF2-40B4-BE49-F238E27FC236}">
                <a16:creationId xmlns:a16="http://schemas.microsoft.com/office/drawing/2014/main" id="{5066AA34-20EE-4A59-B343-346A8DB5667C}"/>
              </a:ext>
            </a:extLst>
          </p:cNvPr>
          <p:cNvSpPr txBox="1">
            <a:spLocks/>
          </p:cNvSpPr>
          <p:nvPr/>
        </p:nvSpPr>
        <p:spPr>
          <a:xfrm>
            <a:off x="813018" y="609599"/>
            <a:ext cx="5930461" cy="411787"/>
          </a:xfrm>
          <a:prstGeom prst="rect">
            <a:avLst/>
          </a:prstGeom>
        </p:spPr>
        <p:txBody>
          <a:bodyPr vert="horz" lIns="68580" tIns="34290" rIns="68580" bIns="34290" rtlCol="0" anchor="ctr">
            <a:normAutofit fontScale="250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pPr marL="0" lvl="0" indent="0" rtl="0">
              <a:spcBef>
                <a:spcPts val="600"/>
              </a:spcBef>
              <a:spcAft>
                <a:spcPts val="0"/>
              </a:spcAft>
              <a:buNone/>
            </a:pPr>
            <a:r>
              <a:rPr lang="en-IN" sz="9800" b="1" dirty="0">
                <a:solidFill>
                  <a:schemeClr val="tx1"/>
                </a:solidFill>
                <a:latin typeface="Amatic SC" panose="00000500000000000000" pitchFamily="2" charset="-79"/>
                <a:cs typeface="Amatic SC" panose="00000500000000000000" pitchFamily="2" charset="-79"/>
              </a:rPr>
              <a:t>Launch Success Yearly Trend </a:t>
            </a:r>
          </a:p>
          <a:p>
            <a:pPr marL="0" lvl="0" indent="0" rtl="0">
              <a:spcBef>
                <a:spcPts val="600"/>
              </a:spcBef>
              <a:spcAft>
                <a:spcPts val="0"/>
              </a:spcAft>
              <a:buNone/>
            </a:pPr>
            <a:endParaRPr lang="en-IN" sz="9800" b="1" dirty="0">
              <a:solidFill>
                <a:schemeClr val="tx1"/>
              </a:solidFill>
              <a:latin typeface="Amatic SC" panose="00000500000000000000" pitchFamily="2" charset="-79"/>
              <a:cs typeface="Amatic SC" panose="00000500000000000000" pitchFamily="2" charset="-79"/>
            </a:endParaRPr>
          </a:p>
          <a:p>
            <a:pPr marL="0" lvl="0" indent="0" rtl="0">
              <a:spcBef>
                <a:spcPts val="600"/>
              </a:spcBef>
              <a:spcAft>
                <a:spcPts val="0"/>
              </a:spcAft>
              <a:buNone/>
            </a:pPr>
            <a:r>
              <a:rPr lang="en-US" sz="7200" b="1" dirty="0">
                <a:solidFill>
                  <a:schemeClr val="tx1"/>
                </a:solidFill>
                <a:latin typeface="Amatic SC" panose="00000500000000000000" pitchFamily="2" charset="-79"/>
                <a:cs typeface="Amatic SC" panose="00000500000000000000" pitchFamily="2" charset="-79"/>
              </a:rPr>
              <a:t>From the plot, we can observe that success rate since 2013 kept on increasing till 2020</a:t>
            </a:r>
            <a:endParaRPr lang="en-IN" sz="7200" b="1" dirty="0">
              <a:solidFill>
                <a:schemeClr val="tx1"/>
              </a:solidFill>
              <a:latin typeface="Amatic SC" panose="00000500000000000000" pitchFamily="2" charset="-79"/>
              <a:cs typeface="Amatic SC" panose="00000500000000000000" pitchFamily="2" charset="-79"/>
            </a:endParaRPr>
          </a:p>
        </p:txBody>
      </p:sp>
      <p:pic>
        <p:nvPicPr>
          <p:cNvPr id="5" name="Picture 4">
            <a:extLst>
              <a:ext uri="{FF2B5EF4-FFF2-40B4-BE49-F238E27FC236}">
                <a16:creationId xmlns:a16="http://schemas.microsoft.com/office/drawing/2014/main" id="{653DD2DB-0D6B-3FCA-2D2E-C7114787D0C5}"/>
              </a:ext>
            </a:extLst>
          </p:cNvPr>
          <p:cNvPicPr>
            <a:picLocks noChangeAspect="1"/>
          </p:cNvPicPr>
          <p:nvPr/>
        </p:nvPicPr>
        <p:blipFill>
          <a:blip r:embed="rId2"/>
          <a:stretch>
            <a:fillRect/>
          </a:stretch>
        </p:blipFill>
        <p:spPr>
          <a:xfrm>
            <a:off x="368299" y="1251787"/>
            <a:ext cx="6819900" cy="3688514"/>
          </a:xfrm>
          <a:prstGeom prst="rect">
            <a:avLst/>
          </a:prstGeom>
        </p:spPr>
      </p:pic>
    </p:spTree>
    <p:extLst>
      <p:ext uri="{BB962C8B-B14F-4D97-AF65-F5344CB8AC3E}">
        <p14:creationId xmlns:p14="http://schemas.microsoft.com/office/powerpoint/2010/main" val="32209829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772D0411-8FF8-C540-84AE-DBA0703D368C}"/>
              </a:ext>
            </a:extLst>
          </p:cNvPr>
          <p:cNvSpPr>
            <a:spLocks noGrp="1"/>
          </p:cNvSpPr>
          <p:nvPr>
            <p:ph type="sldNum" sz="quarter" idx="12"/>
          </p:nvPr>
        </p:nvSpPr>
        <p:spPr/>
        <p:txBody>
          <a:bodyPr/>
          <a:lstStyle/>
          <a:p>
            <a:fld id="{5075537C-CA84-1446-933C-8E9D027F9201}" type="slidenum">
              <a:rPr lang="en-US" smtClean="0"/>
              <a:t>24</a:t>
            </a:fld>
            <a:endParaRPr lang="en-US"/>
          </a:p>
        </p:txBody>
      </p:sp>
      <p:sp>
        <p:nvSpPr>
          <p:cNvPr id="4" name="Title 1">
            <a:extLst>
              <a:ext uri="{FF2B5EF4-FFF2-40B4-BE49-F238E27FC236}">
                <a16:creationId xmlns:a16="http://schemas.microsoft.com/office/drawing/2014/main" id="{5066AA34-20EE-4A59-B343-346A8DB5667C}"/>
              </a:ext>
            </a:extLst>
          </p:cNvPr>
          <p:cNvSpPr txBox="1">
            <a:spLocks/>
          </p:cNvSpPr>
          <p:nvPr/>
        </p:nvSpPr>
        <p:spPr>
          <a:xfrm>
            <a:off x="-2183961" y="395499"/>
            <a:ext cx="7886700" cy="411787"/>
          </a:xfrm>
          <a:prstGeom prst="rect">
            <a:avLst/>
          </a:prstGeom>
        </p:spPr>
        <p:txBody>
          <a:bodyPr vert="horz" lIns="68580" tIns="34290" rIns="68580" bIns="3429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pPr marL="0" lvl="0" indent="0" algn="ctr" rtl="0">
              <a:spcBef>
                <a:spcPts val="600"/>
              </a:spcBef>
              <a:spcAft>
                <a:spcPts val="0"/>
              </a:spcAft>
              <a:buNone/>
            </a:pPr>
            <a:r>
              <a:rPr lang="en-IN" sz="3200" b="1" dirty="0">
                <a:solidFill>
                  <a:schemeClr val="tx1"/>
                </a:solidFill>
                <a:latin typeface="Amatic SC" panose="00000500000000000000" pitchFamily="2" charset="-79"/>
                <a:cs typeface="Amatic SC" panose="00000500000000000000" pitchFamily="2" charset="-79"/>
              </a:rPr>
              <a:t>All Launch Sites </a:t>
            </a:r>
            <a:r>
              <a:rPr lang="en-IN" sz="3200" b="1" dirty="0" err="1">
                <a:solidFill>
                  <a:schemeClr val="tx1"/>
                </a:solidFill>
                <a:latin typeface="Amatic SC" panose="00000500000000000000" pitchFamily="2" charset="-79"/>
                <a:cs typeface="Amatic SC" panose="00000500000000000000" pitchFamily="2" charset="-79"/>
              </a:rPr>
              <a:t>NAmes</a:t>
            </a:r>
            <a:endParaRPr lang="en-IN" sz="3200" b="1" dirty="0">
              <a:solidFill>
                <a:schemeClr val="tx1"/>
              </a:solidFill>
              <a:latin typeface="Amatic SC" panose="00000500000000000000" pitchFamily="2" charset="-79"/>
              <a:cs typeface="Amatic SC" panose="00000500000000000000" pitchFamily="2" charset="-79"/>
            </a:endParaRPr>
          </a:p>
        </p:txBody>
      </p:sp>
      <p:sp>
        <p:nvSpPr>
          <p:cNvPr id="3" name="Title 1">
            <a:extLst>
              <a:ext uri="{FF2B5EF4-FFF2-40B4-BE49-F238E27FC236}">
                <a16:creationId xmlns:a16="http://schemas.microsoft.com/office/drawing/2014/main" id="{74DAE8C3-F3C5-7D97-E8A0-20A186920572}"/>
              </a:ext>
            </a:extLst>
          </p:cNvPr>
          <p:cNvSpPr txBox="1">
            <a:spLocks/>
          </p:cNvSpPr>
          <p:nvPr/>
        </p:nvSpPr>
        <p:spPr>
          <a:xfrm>
            <a:off x="-12700" y="848786"/>
            <a:ext cx="7886700" cy="411787"/>
          </a:xfrm>
          <a:prstGeom prst="rect">
            <a:avLst/>
          </a:prstGeom>
        </p:spPr>
        <p:txBody>
          <a:bodyPr vert="horz" lIns="68580" tIns="34290" rIns="68580" bIns="34290" rtlCol="0" anchor="ctr">
            <a:normAutofit fontScale="700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pPr marL="0" lvl="0" indent="0" algn="ctr" rtl="0">
              <a:spcBef>
                <a:spcPts val="600"/>
              </a:spcBef>
              <a:spcAft>
                <a:spcPts val="0"/>
              </a:spcAft>
              <a:buNone/>
            </a:pPr>
            <a:r>
              <a:rPr lang="en-US" sz="3200" b="1" dirty="0">
                <a:solidFill>
                  <a:schemeClr val="tx1"/>
                </a:solidFill>
                <a:latin typeface="Amatic SC" panose="00000500000000000000" pitchFamily="2" charset="-79"/>
                <a:cs typeface="Amatic SC" panose="00000500000000000000" pitchFamily="2" charset="-79"/>
              </a:rPr>
              <a:t>We used the key word DISTINCT to show only unique launch sites from the SpaceX data.</a:t>
            </a:r>
            <a:endParaRPr lang="en-IN" sz="3200" b="1" dirty="0">
              <a:solidFill>
                <a:schemeClr val="tx1"/>
              </a:solidFill>
              <a:latin typeface="Amatic SC" panose="00000500000000000000" pitchFamily="2" charset="-79"/>
              <a:cs typeface="Amatic SC" panose="00000500000000000000" pitchFamily="2" charset="-79"/>
            </a:endParaRPr>
          </a:p>
        </p:txBody>
      </p:sp>
      <p:pic>
        <p:nvPicPr>
          <p:cNvPr id="7" name="Picture 6">
            <a:extLst>
              <a:ext uri="{FF2B5EF4-FFF2-40B4-BE49-F238E27FC236}">
                <a16:creationId xmlns:a16="http://schemas.microsoft.com/office/drawing/2014/main" id="{7D537EAF-087E-0C0A-928E-6E9FD8A9A06E}"/>
              </a:ext>
            </a:extLst>
          </p:cNvPr>
          <p:cNvPicPr>
            <a:picLocks noChangeAspect="1"/>
          </p:cNvPicPr>
          <p:nvPr/>
        </p:nvPicPr>
        <p:blipFill>
          <a:blip r:embed="rId2"/>
          <a:stretch>
            <a:fillRect/>
          </a:stretch>
        </p:blipFill>
        <p:spPr>
          <a:xfrm>
            <a:off x="1384300" y="1468397"/>
            <a:ext cx="5372100" cy="3279603"/>
          </a:xfrm>
          <a:prstGeom prst="rect">
            <a:avLst/>
          </a:prstGeom>
        </p:spPr>
      </p:pic>
    </p:spTree>
    <p:extLst>
      <p:ext uri="{BB962C8B-B14F-4D97-AF65-F5344CB8AC3E}">
        <p14:creationId xmlns:p14="http://schemas.microsoft.com/office/powerpoint/2010/main" val="28722607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772D0411-8FF8-C540-84AE-DBA0703D368C}"/>
              </a:ext>
            </a:extLst>
          </p:cNvPr>
          <p:cNvSpPr>
            <a:spLocks noGrp="1"/>
          </p:cNvSpPr>
          <p:nvPr>
            <p:ph type="sldNum" sz="quarter" idx="12"/>
          </p:nvPr>
        </p:nvSpPr>
        <p:spPr/>
        <p:txBody>
          <a:bodyPr/>
          <a:lstStyle/>
          <a:p>
            <a:fld id="{5075537C-CA84-1446-933C-8E9D027F9201}" type="slidenum">
              <a:rPr lang="en-US" smtClean="0"/>
              <a:t>25</a:t>
            </a:fld>
            <a:endParaRPr lang="en-US"/>
          </a:p>
        </p:txBody>
      </p:sp>
      <p:sp>
        <p:nvSpPr>
          <p:cNvPr id="4" name="Title 1">
            <a:extLst>
              <a:ext uri="{FF2B5EF4-FFF2-40B4-BE49-F238E27FC236}">
                <a16:creationId xmlns:a16="http://schemas.microsoft.com/office/drawing/2014/main" id="{5066AA34-20EE-4A59-B343-346A8DB5667C}"/>
              </a:ext>
            </a:extLst>
          </p:cNvPr>
          <p:cNvSpPr txBox="1">
            <a:spLocks/>
          </p:cNvSpPr>
          <p:nvPr/>
        </p:nvSpPr>
        <p:spPr>
          <a:xfrm>
            <a:off x="-1536261" y="333087"/>
            <a:ext cx="7886700" cy="411787"/>
          </a:xfrm>
          <a:prstGeom prst="rect">
            <a:avLst/>
          </a:prstGeom>
        </p:spPr>
        <p:txBody>
          <a:bodyPr vert="horz" lIns="68580" tIns="34290" rIns="68580" bIns="3429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pPr marL="0" lvl="0" indent="0" algn="ctr" rtl="0">
              <a:spcBef>
                <a:spcPts val="600"/>
              </a:spcBef>
              <a:spcAft>
                <a:spcPts val="0"/>
              </a:spcAft>
              <a:buNone/>
            </a:pPr>
            <a:r>
              <a:rPr lang="en-IN" sz="3200" b="1" dirty="0">
                <a:solidFill>
                  <a:schemeClr val="tx1"/>
                </a:solidFill>
                <a:latin typeface="Amatic SC" panose="00000500000000000000" pitchFamily="2" charset="-79"/>
                <a:cs typeface="Amatic SC" panose="00000500000000000000" pitchFamily="2" charset="-79"/>
              </a:rPr>
              <a:t>Launch Sites Names begin with ‘CAA’</a:t>
            </a:r>
          </a:p>
        </p:txBody>
      </p:sp>
      <p:sp>
        <p:nvSpPr>
          <p:cNvPr id="3" name="Title 1">
            <a:extLst>
              <a:ext uri="{FF2B5EF4-FFF2-40B4-BE49-F238E27FC236}">
                <a16:creationId xmlns:a16="http://schemas.microsoft.com/office/drawing/2014/main" id="{74DAE8C3-F3C5-7D97-E8A0-20A186920572}"/>
              </a:ext>
            </a:extLst>
          </p:cNvPr>
          <p:cNvSpPr txBox="1">
            <a:spLocks/>
          </p:cNvSpPr>
          <p:nvPr/>
        </p:nvSpPr>
        <p:spPr>
          <a:xfrm>
            <a:off x="127000" y="900742"/>
            <a:ext cx="7886700" cy="411787"/>
          </a:xfrm>
          <a:prstGeom prst="rect">
            <a:avLst/>
          </a:prstGeom>
        </p:spPr>
        <p:txBody>
          <a:bodyPr vert="horz" lIns="68580" tIns="34290" rIns="68580" bIns="34290" rtlCol="0" anchor="ctr">
            <a:normAutofit fontScale="77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pPr marL="0" lvl="0" indent="0" algn="ctr" rtl="0">
              <a:spcBef>
                <a:spcPts val="600"/>
              </a:spcBef>
              <a:spcAft>
                <a:spcPts val="0"/>
              </a:spcAft>
              <a:buNone/>
            </a:pPr>
            <a:r>
              <a:rPr lang="en-US" sz="3200" b="1" dirty="0">
                <a:solidFill>
                  <a:schemeClr val="tx1"/>
                </a:solidFill>
                <a:latin typeface="Amatic SC" panose="00000500000000000000" pitchFamily="2" charset="-79"/>
                <a:cs typeface="Amatic SC" panose="00000500000000000000" pitchFamily="2" charset="-79"/>
              </a:rPr>
              <a:t>We used the query above to display 5 records where launch sites begin with `CCA`</a:t>
            </a:r>
            <a:endParaRPr lang="en-IN" sz="3200" b="1" dirty="0">
              <a:solidFill>
                <a:schemeClr val="tx1"/>
              </a:solidFill>
              <a:latin typeface="Amatic SC" panose="00000500000000000000" pitchFamily="2" charset="-79"/>
              <a:cs typeface="Amatic SC" panose="00000500000000000000" pitchFamily="2" charset="-79"/>
            </a:endParaRPr>
          </a:p>
        </p:txBody>
      </p:sp>
      <p:pic>
        <p:nvPicPr>
          <p:cNvPr id="7" name="Picture 6">
            <a:extLst>
              <a:ext uri="{FF2B5EF4-FFF2-40B4-BE49-F238E27FC236}">
                <a16:creationId xmlns:a16="http://schemas.microsoft.com/office/drawing/2014/main" id="{7D537EAF-087E-0C0A-928E-6E9FD8A9A06E}"/>
              </a:ext>
            </a:extLst>
          </p:cNvPr>
          <p:cNvPicPr>
            <a:picLocks noChangeAspect="1"/>
          </p:cNvPicPr>
          <p:nvPr/>
        </p:nvPicPr>
        <p:blipFill>
          <a:blip r:embed="rId2"/>
          <a:stretch>
            <a:fillRect/>
          </a:stretch>
        </p:blipFill>
        <p:spPr>
          <a:xfrm>
            <a:off x="1384300" y="1468397"/>
            <a:ext cx="5372100" cy="3279603"/>
          </a:xfrm>
          <a:prstGeom prst="rect">
            <a:avLst/>
          </a:prstGeom>
        </p:spPr>
      </p:pic>
      <p:pic>
        <p:nvPicPr>
          <p:cNvPr id="5" name="Picture 4">
            <a:extLst>
              <a:ext uri="{FF2B5EF4-FFF2-40B4-BE49-F238E27FC236}">
                <a16:creationId xmlns:a16="http://schemas.microsoft.com/office/drawing/2014/main" id="{1E2250F8-7A6C-7009-CDBF-127EC16003D9}"/>
              </a:ext>
            </a:extLst>
          </p:cNvPr>
          <p:cNvPicPr>
            <a:picLocks noChangeAspect="1"/>
          </p:cNvPicPr>
          <p:nvPr/>
        </p:nvPicPr>
        <p:blipFill>
          <a:blip r:embed="rId3"/>
          <a:stretch>
            <a:fillRect/>
          </a:stretch>
        </p:blipFill>
        <p:spPr>
          <a:xfrm>
            <a:off x="337100" y="1468397"/>
            <a:ext cx="8470900" cy="3248366"/>
          </a:xfrm>
          <a:prstGeom prst="rect">
            <a:avLst/>
          </a:prstGeom>
        </p:spPr>
      </p:pic>
    </p:spTree>
    <p:extLst>
      <p:ext uri="{BB962C8B-B14F-4D97-AF65-F5344CB8AC3E}">
        <p14:creationId xmlns:p14="http://schemas.microsoft.com/office/powerpoint/2010/main" val="12711210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772D0411-8FF8-C540-84AE-DBA0703D368C}"/>
              </a:ext>
            </a:extLst>
          </p:cNvPr>
          <p:cNvSpPr>
            <a:spLocks noGrp="1"/>
          </p:cNvSpPr>
          <p:nvPr>
            <p:ph type="sldNum" sz="quarter" idx="12"/>
          </p:nvPr>
        </p:nvSpPr>
        <p:spPr/>
        <p:txBody>
          <a:bodyPr/>
          <a:lstStyle/>
          <a:p>
            <a:fld id="{5075537C-CA84-1446-933C-8E9D027F9201}" type="slidenum">
              <a:rPr lang="en-US" smtClean="0"/>
              <a:t>26</a:t>
            </a:fld>
            <a:endParaRPr lang="en-US"/>
          </a:p>
        </p:txBody>
      </p:sp>
      <p:sp>
        <p:nvSpPr>
          <p:cNvPr id="4" name="Title 1">
            <a:extLst>
              <a:ext uri="{FF2B5EF4-FFF2-40B4-BE49-F238E27FC236}">
                <a16:creationId xmlns:a16="http://schemas.microsoft.com/office/drawing/2014/main" id="{5066AA34-20EE-4A59-B343-346A8DB5667C}"/>
              </a:ext>
            </a:extLst>
          </p:cNvPr>
          <p:cNvSpPr txBox="1">
            <a:spLocks/>
          </p:cNvSpPr>
          <p:nvPr/>
        </p:nvSpPr>
        <p:spPr>
          <a:xfrm>
            <a:off x="-2412561" y="395500"/>
            <a:ext cx="7886700" cy="411787"/>
          </a:xfrm>
          <a:prstGeom prst="rect">
            <a:avLst/>
          </a:prstGeom>
        </p:spPr>
        <p:txBody>
          <a:bodyPr vert="horz" lIns="68580" tIns="34290" rIns="68580" bIns="3429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pPr marL="0" lvl="0" indent="0" algn="ctr" rtl="0">
              <a:spcBef>
                <a:spcPts val="600"/>
              </a:spcBef>
              <a:spcAft>
                <a:spcPts val="0"/>
              </a:spcAft>
              <a:buNone/>
            </a:pPr>
            <a:r>
              <a:rPr lang="en-IN" sz="3200" b="1" dirty="0">
                <a:solidFill>
                  <a:schemeClr val="tx1"/>
                </a:solidFill>
                <a:latin typeface="Amatic SC" panose="00000500000000000000" pitchFamily="2" charset="-79"/>
                <a:cs typeface="Amatic SC" panose="00000500000000000000" pitchFamily="2" charset="-79"/>
              </a:rPr>
              <a:t>Total Payload Mass   </a:t>
            </a:r>
          </a:p>
        </p:txBody>
      </p:sp>
      <p:sp>
        <p:nvSpPr>
          <p:cNvPr id="3" name="Title 1">
            <a:extLst>
              <a:ext uri="{FF2B5EF4-FFF2-40B4-BE49-F238E27FC236}">
                <a16:creationId xmlns:a16="http://schemas.microsoft.com/office/drawing/2014/main" id="{74DAE8C3-F3C5-7D97-E8A0-20A186920572}"/>
              </a:ext>
            </a:extLst>
          </p:cNvPr>
          <p:cNvSpPr txBox="1">
            <a:spLocks/>
          </p:cNvSpPr>
          <p:nvPr/>
        </p:nvSpPr>
        <p:spPr>
          <a:xfrm>
            <a:off x="292100" y="807287"/>
            <a:ext cx="7886700" cy="411787"/>
          </a:xfrm>
          <a:prstGeom prst="rect">
            <a:avLst/>
          </a:prstGeom>
        </p:spPr>
        <p:txBody>
          <a:bodyPr vert="horz" lIns="68580" tIns="34290" rIns="68580" bIns="34290" rtlCol="0" anchor="ctr">
            <a:normAutofit fontScale="700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pPr marL="0" lvl="0" indent="0" algn="ctr" rtl="0">
              <a:spcBef>
                <a:spcPts val="600"/>
              </a:spcBef>
              <a:spcAft>
                <a:spcPts val="0"/>
              </a:spcAft>
              <a:buNone/>
            </a:pPr>
            <a:r>
              <a:rPr lang="en-US" sz="3200" b="1" dirty="0">
                <a:solidFill>
                  <a:schemeClr val="tx1"/>
                </a:solidFill>
                <a:latin typeface="Amatic SC" panose="00000500000000000000" pitchFamily="2" charset="-79"/>
                <a:cs typeface="Amatic SC" panose="00000500000000000000" pitchFamily="2" charset="-79"/>
              </a:rPr>
              <a:t>We calculated the total payload carried by boosters from NASA as 45596 using the query below</a:t>
            </a:r>
            <a:endParaRPr lang="en-IN" sz="3200" b="1" dirty="0">
              <a:solidFill>
                <a:schemeClr val="tx1"/>
              </a:solidFill>
              <a:latin typeface="Amatic SC" panose="00000500000000000000" pitchFamily="2" charset="-79"/>
              <a:cs typeface="Amatic SC" panose="00000500000000000000" pitchFamily="2" charset="-79"/>
            </a:endParaRPr>
          </a:p>
        </p:txBody>
      </p:sp>
      <p:pic>
        <p:nvPicPr>
          <p:cNvPr id="5" name="Picture 4">
            <a:extLst>
              <a:ext uri="{FF2B5EF4-FFF2-40B4-BE49-F238E27FC236}">
                <a16:creationId xmlns:a16="http://schemas.microsoft.com/office/drawing/2014/main" id="{109751CF-AF8D-AB33-5762-11B6847E5729}"/>
              </a:ext>
            </a:extLst>
          </p:cNvPr>
          <p:cNvPicPr>
            <a:picLocks noChangeAspect="1"/>
          </p:cNvPicPr>
          <p:nvPr/>
        </p:nvPicPr>
        <p:blipFill>
          <a:blip r:embed="rId2"/>
          <a:stretch>
            <a:fillRect/>
          </a:stretch>
        </p:blipFill>
        <p:spPr>
          <a:xfrm>
            <a:off x="545819" y="1331798"/>
            <a:ext cx="7886700" cy="2757601"/>
          </a:xfrm>
          <a:prstGeom prst="rect">
            <a:avLst/>
          </a:prstGeom>
        </p:spPr>
      </p:pic>
    </p:spTree>
    <p:extLst>
      <p:ext uri="{BB962C8B-B14F-4D97-AF65-F5344CB8AC3E}">
        <p14:creationId xmlns:p14="http://schemas.microsoft.com/office/powerpoint/2010/main" val="12667692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772D0411-8FF8-C540-84AE-DBA0703D368C}"/>
              </a:ext>
            </a:extLst>
          </p:cNvPr>
          <p:cNvSpPr>
            <a:spLocks noGrp="1"/>
          </p:cNvSpPr>
          <p:nvPr>
            <p:ph type="sldNum" sz="quarter" idx="12"/>
          </p:nvPr>
        </p:nvSpPr>
        <p:spPr/>
        <p:txBody>
          <a:bodyPr/>
          <a:lstStyle/>
          <a:p>
            <a:fld id="{5075537C-CA84-1446-933C-8E9D027F9201}" type="slidenum">
              <a:rPr lang="en-US" smtClean="0"/>
              <a:t>27</a:t>
            </a:fld>
            <a:endParaRPr lang="en-US"/>
          </a:p>
        </p:txBody>
      </p:sp>
      <p:sp>
        <p:nvSpPr>
          <p:cNvPr id="4" name="Title 1">
            <a:extLst>
              <a:ext uri="{FF2B5EF4-FFF2-40B4-BE49-F238E27FC236}">
                <a16:creationId xmlns:a16="http://schemas.microsoft.com/office/drawing/2014/main" id="{5066AA34-20EE-4A59-B343-346A8DB5667C}"/>
              </a:ext>
            </a:extLst>
          </p:cNvPr>
          <p:cNvSpPr txBox="1">
            <a:spLocks/>
          </p:cNvSpPr>
          <p:nvPr/>
        </p:nvSpPr>
        <p:spPr>
          <a:xfrm>
            <a:off x="-1802961" y="395500"/>
            <a:ext cx="7886700" cy="411787"/>
          </a:xfrm>
          <a:prstGeom prst="rect">
            <a:avLst/>
          </a:prstGeom>
        </p:spPr>
        <p:txBody>
          <a:bodyPr vert="horz" lIns="68580" tIns="34290" rIns="68580" bIns="3429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pPr marL="0" lvl="0" indent="0" algn="ctr" rtl="0">
              <a:spcBef>
                <a:spcPts val="600"/>
              </a:spcBef>
              <a:spcAft>
                <a:spcPts val="0"/>
              </a:spcAft>
              <a:buNone/>
            </a:pPr>
            <a:r>
              <a:rPr lang="en-IN" sz="3200" b="1" dirty="0">
                <a:solidFill>
                  <a:schemeClr val="tx1"/>
                </a:solidFill>
                <a:latin typeface="Amatic SC" panose="00000500000000000000" pitchFamily="2" charset="-79"/>
                <a:cs typeface="Amatic SC" panose="00000500000000000000" pitchFamily="2" charset="-79"/>
              </a:rPr>
              <a:t>Average Payload Mass by F9 v1.1</a:t>
            </a:r>
          </a:p>
        </p:txBody>
      </p:sp>
      <p:sp>
        <p:nvSpPr>
          <p:cNvPr id="3" name="Title 1">
            <a:extLst>
              <a:ext uri="{FF2B5EF4-FFF2-40B4-BE49-F238E27FC236}">
                <a16:creationId xmlns:a16="http://schemas.microsoft.com/office/drawing/2014/main" id="{74DAE8C3-F3C5-7D97-E8A0-20A186920572}"/>
              </a:ext>
            </a:extLst>
          </p:cNvPr>
          <p:cNvSpPr txBox="1">
            <a:spLocks/>
          </p:cNvSpPr>
          <p:nvPr/>
        </p:nvSpPr>
        <p:spPr>
          <a:xfrm>
            <a:off x="228600" y="1056610"/>
            <a:ext cx="7886700" cy="411787"/>
          </a:xfrm>
          <a:prstGeom prst="rect">
            <a:avLst/>
          </a:prstGeom>
        </p:spPr>
        <p:txBody>
          <a:bodyPr vert="horz" lIns="68580" tIns="34290" rIns="68580" bIns="34290" rtlCol="0" anchor="ctr">
            <a:normAutofit fontScale="77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pPr marL="0" lvl="0" indent="0" algn="ctr" rtl="0">
              <a:spcBef>
                <a:spcPts val="600"/>
              </a:spcBef>
              <a:spcAft>
                <a:spcPts val="0"/>
              </a:spcAft>
              <a:buNone/>
            </a:pPr>
            <a:r>
              <a:rPr lang="en-US" sz="3200" b="1" dirty="0">
                <a:solidFill>
                  <a:schemeClr val="tx1"/>
                </a:solidFill>
                <a:latin typeface="Amatic SC" panose="00000500000000000000" pitchFamily="2" charset="-79"/>
                <a:cs typeface="Amatic SC" panose="00000500000000000000" pitchFamily="2" charset="-79"/>
              </a:rPr>
              <a:t>We calculated the average payload mass carried by booster version F9 v1.1 as 2928.4</a:t>
            </a:r>
          </a:p>
          <a:p>
            <a:pPr marL="0" lvl="0" indent="0" algn="ctr" rtl="0">
              <a:spcBef>
                <a:spcPts val="600"/>
              </a:spcBef>
              <a:spcAft>
                <a:spcPts val="0"/>
              </a:spcAft>
              <a:buNone/>
            </a:pPr>
            <a:endParaRPr lang="en-US" sz="3200" b="1" dirty="0">
              <a:solidFill>
                <a:schemeClr val="tx1"/>
              </a:solidFill>
              <a:latin typeface="Amatic SC" panose="00000500000000000000" pitchFamily="2" charset="-79"/>
              <a:cs typeface="Amatic SC" panose="00000500000000000000" pitchFamily="2" charset="-79"/>
            </a:endParaRPr>
          </a:p>
        </p:txBody>
      </p:sp>
      <p:pic>
        <p:nvPicPr>
          <p:cNvPr id="9" name="Picture 8">
            <a:extLst>
              <a:ext uri="{FF2B5EF4-FFF2-40B4-BE49-F238E27FC236}">
                <a16:creationId xmlns:a16="http://schemas.microsoft.com/office/drawing/2014/main" id="{30E4C877-B0DD-494C-1F1D-480CE24CD158}"/>
              </a:ext>
            </a:extLst>
          </p:cNvPr>
          <p:cNvPicPr>
            <a:picLocks noChangeAspect="1"/>
          </p:cNvPicPr>
          <p:nvPr/>
        </p:nvPicPr>
        <p:blipFill>
          <a:blip r:embed="rId2"/>
          <a:stretch>
            <a:fillRect/>
          </a:stretch>
        </p:blipFill>
        <p:spPr>
          <a:xfrm>
            <a:off x="578824" y="1706804"/>
            <a:ext cx="7536476" cy="2380085"/>
          </a:xfrm>
          <a:prstGeom prst="rect">
            <a:avLst/>
          </a:prstGeom>
        </p:spPr>
      </p:pic>
    </p:spTree>
    <p:extLst>
      <p:ext uri="{BB962C8B-B14F-4D97-AF65-F5344CB8AC3E}">
        <p14:creationId xmlns:p14="http://schemas.microsoft.com/office/powerpoint/2010/main" val="24049983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772D0411-8FF8-C540-84AE-DBA0703D368C}"/>
              </a:ext>
            </a:extLst>
          </p:cNvPr>
          <p:cNvSpPr>
            <a:spLocks noGrp="1"/>
          </p:cNvSpPr>
          <p:nvPr>
            <p:ph type="sldNum" sz="quarter" idx="12"/>
          </p:nvPr>
        </p:nvSpPr>
        <p:spPr/>
        <p:txBody>
          <a:bodyPr/>
          <a:lstStyle/>
          <a:p>
            <a:fld id="{5075537C-CA84-1446-933C-8E9D027F9201}" type="slidenum">
              <a:rPr lang="en-US" smtClean="0"/>
              <a:t>28</a:t>
            </a:fld>
            <a:endParaRPr lang="en-US"/>
          </a:p>
        </p:txBody>
      </p:sp>
      <p:sp>
        <p:nvSpPr>
          <p:cNvPr id="4" name="Title 1">
            <a:extLst>
              <a:ext uri="{FF2B5EF4-FFF2-40B4-BE49-F238E27FC236}">
                <a16:creationId xmlns:a16="http://schemas.microsoft.com/office/drawing/2014/main" id="{5066AA34-20EE-4A59-B343-346A8DB5667C}"/>
              </a:ext>
            </a:extLst>
          </p:cNvPr>
          <p:cNvSpPr txBox="1">
            <a:spLocks/>
          </p:cNvSpPr>
          <p:nvPr/>
        </p:nvSpPr>
        <p:spPr>
          <a:xfrm>
            <a:off x="-1472761" y="395500"/>
            <a:ext cx="7886700" cy="411787"/>
          </a:xfrm>
          <a:prstGeom prst="rect">
            <a:avLst/>
          </a:prstGeom>
        </p:spPr>
        <p:txBody>
          <a:bodyPr vert="horz" lIns="68580" tIns="34290" rIns="68580" bIns="3429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pPr marL="0" lvl="0" indent="0" algn="ctr" rtl="0">
              <a:spcBef>
                <a:spcPts val="600"/>
              </a:spcBef>
              <a:spcAft>
                <a:spcPts val="0"/>
              </a:spcAft>
              <a:buNone/>
            </a:pPr>
            <a:r>
              <a:rPr lang="en-IN" sz="3200" b="1" dirty="0">
                <a:solidFill>
                  <a:schemeClr val="tx1"/>
                </a:solidFill>
                <a:latin typeface="Amatic SC" panose="00000500000000000000" pitchFamily="2" charset="-79"/>
                <a:cs typeface="Amatic SC" panose="00000500000000000000" pitchFamily="2" charset="-79"/>
              </a:rPr>
              <a:t>First Successful Ground Landing Date</a:t>
            </a:r>
          </a:p>
        </p:txBody>
      </p:sp>
      <p:sp>
        <p:nvSpPr>
          <p:cNvPr id="3" name="Title 1">
            <a:extLst>
              <a:ext uri="{FF2B5EF4-FFF2-40B4-BE49-F238E27FC236}">
                <a16:creationId xmlns:a16="http://schemas.microsoft.com/office/drawing/2014/main" id="{74DAE8C3-F3C5-7D97-E8A0-20A186920572}"/>
              </a:ext>
            </a:extLst>
          </p:cNvPr>
          <p:cNvSpPr txBox="1">
            <a:spLocks/>
          </p:cNvSpPr>
          <p:nvPr/>
        </p:nvSpPr>
        <p:spPr>
          <a:xfrm>
            <a:off x="0" y="931948"/>
            <a:ext cx="7886700" cy="411787"/>
          </a:xfrm>
          <a:prstGeom prst="rect">
            <a:avLst/>
          </a:prstGeom>
        </p:spPr>
        <p:txBody>
          <a:bodyPr vert="horz" lIns="68580" tIns="34290" rIns="68580" bIns="34290" rtlCol="0" anchor="ctr">
            <a:normAutofit fontScale="250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pPr marL="0" lvl="0" indent="0" algn="ctr" rtl="0">
              <a:spcBef>
                <a:spcPts val="600"/>
              </a:spcBef>
              <a:spcAft>
                <a:spcPts val="0"/>
              </a:spcAft>
              <a:buNone/>
            </a:pPr>
            <a:r>
              <a:rPr lang="en-US" sz="7200" b="1" dirty="0">
                <a:solidFill>
                  <a:schemeClr val="tx1"/>
                </a:solidFill>
                <a:latin typeface="Amatic SC" panose="00000500000000000000" pitchFamily="2" charset="-79"/>
                <a:cs typeface="Amatic SC" panose="00000500000000000000" pitchFamily="2" charset="-79"/>
              </a:rPr>
              <a:t>We observed that the dates of the first successful landing outcome on ground pad was 22nd December 2015</a:t>
            </a:r>
          </a:p>
          <a:p>
            <a:pPr marL="0" lvl="0" indent="0" algn="ctr" rtl="0">
              <a:spcBef>
                <a:spcPts val="600"/>
              </a:spcBef>
              <a:spcAft>
                <a:spcPts val="0"/>
              </a:spcAft>
              <a:buNone/>
            </a:pPr>
            <a:r>
              <a:rPr lang="en-US" sz="3200" b="1" dirty="0">
                <a:solidFill>
                  <a:schemeClr val="tx1"/>
                </a:solidFill>
                <a:latin typeface="Amatic SC" panose="00000500000000000000" pitchFamily="2" charset="-79"/>
                <a:cs typeface="Amatic SC" panose="00000500000000000000" pitchFamily="2" charset="-79"/>
              </a:rPr>
              <a:t>.</a:t>
            </a:r>
            <a:endParaRPr lang="en-IN" sz="3200" b="1" dirty="0">
              <a:solidFill>
                <a:schemeClr val="tx1"/>
              </a:solidFill>
              <a:latin typeface="Amatic SC" panose="00000500000000000000" pitchFamily="2" charset="-79"/>
              <a:cs typeface="Amatic SC" panose="00000500000000000000" pitchFamily="2" charset="-79"/>
            </a:endParaRPr>
          </a:p>
        </p:txBody>
      </p:sp>
      <p:pic>
        <p:nvPicPr>
          <p:cNvPr id="5" name="Picture 4">
            <a:extLst>
              <a:ext uri="{FF2B5EF4-FFF2-40B4-BE49-F238E27FC236}">
                <a16:creationId xmlns:a16="http://schemas.microsoft.com/office/drawing/2014/main" id="{2939673D-6373-5C38-135B-81A337BCA604}"/>
              </a:ext>
            </a:extLst>
          </p:cNvPr>
          <p:cNvPicPr>
            <a:picLocks noChangeAspect="1"/>
          </p:cNvPicPr>
          <p:nvPr/>
        </p:nvPicPr>
        <p:blipFill>
          <a:blip r:embed="rId2"/>
          <a:stretch>
            <a:fillRect/>
          </a:stretch>
        </p:blipFill>
        <p:spPr>
          <a:xfrm>
            <a:off x="431800" y="1667640"/>
            <a:ext cx="8191500" cy="2543911"/>
          </a:xfrm>
          <a:prstGeom prst="rect">
            <a:avLst/>
          </a:prstGeom>
        </p:spPr>
      </p:pic>
    </p:spTree>
    <p:extLst>
      <p:ext uri="{BB962C8B-B14F-4D97-AF65-F5344CB8AC3E}">
        <p14:creationId xmlns:p14="http://schemas.microsoft.com/office/powerpoint/2010/main" val="25465282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772D0411-8FF8-C540-84AE-DBA0703D368C}"/>
              </a:ext>
            </a:extLst>
          </p:cNvPr>
          <p:cNvSpPr>
            <a:spLocks noGrp="1"/>
          </p:cNvSpPr>
          <p:nvPr>
            <p:ph type="sldNum" sz="quarter" idx="12"/>
          </p:nvPr>
        </p:nvSpPr>
        <p:spPr/>
        <p:txBody>
          <a:bodyPr/>
          <a:lstStyle/>
          <a:p>
            <a:fld id="{5075537C-CA84-1446-933C-8E9D027F9201}" type="slidenum">
              <a:rPr lang="en-US" smtClean="0"/>
              <a:t>29</a:t>
            </a:fld>
            <a:endParaRPr lang="en-US"/>
          </a:p>
        </p:txBody>
      </p:sp>
      <p:sp>
        <p:nvSpPr>
          <p:cNvPr id="4" name="Title 1">
            <a:extLst>
              <a:ext uri="{FF2B5EF4-FFF2-40B4-BE49-F238E27FC236}">
                <a16:creationId xmlns:a16="http://schemas.microsoft.com/office/drawing/2014/main" id="{5066AA34-20EE-4A59-B343-346A8DB5667C}"/>
              </a:ext>
            </a:extLst>
          </p:cNvPr>
          <p:cNvSpPr txBox="1">
            <a:spLocks/>
          </p:cNvSpPr>
          <p:nvPr/>
        </p:nvSpPr>
        <p:spPr>
          <a:xfrm>
            <a:off x="127000" y="395500"/>
            <a:ext cx="7886700" cy="411787"/>
          </a:xfrm>
          <a:prstGeom prst="rect">
            <a:avLst/>
          </a:prstGeom>
        </p:spPr>
        <p:txBody>
          <a:bodyPr vert="horz" lIns="68580" tIns="34290" rIns="68580" bIns="3429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pPr marL="0" lvl="0" indent="0" algn="ctr" rtl="0">
              <a:spcBef>
                <a:spcPts val="600"/>
              </a:spcBef>
              <a:spcAft>
                <a:spcPts val="0"/>
              </a:spcAft>
              <a:buNone/>
            </a:pPr>
            <a:r>
              <a:rPr lang="en-US" sz="3200" b="1" dirty="0">
                <a:solidFill>
                  <a:schemeClr val="tx1"/>
                </a:solidFill>
                <a:latin typeface="Amatic SC" panose="00000500000000000000" pitchFamily="2" charset="-79"/>
                <a:cs typeface="Amatic SC" panose="00000500000000000000" pitchFamily="2" charset="-79"/>
              </a:rPr>
              <a:t>Successful Drone Ship Landing with Payload between 4000 and 6000</a:t>
            </a:r>
            <a:endParaRPr lang="en-IN" sz="3200" b="1" dirty="0">
              <a:solidFill>
                <a:schemeClr val="tx1"/>
              </a:solidFill>
              <a:latin typeface="Amatic SC" panose="00000500000000000000" pitchFamily="2" charset="-79"/>
              <a:cs typeface="Amatic SC" panose="00000500000000000000" pitchFamily="2" charset="-79"/>
            </a:endParaRPr>
          </a:p>
        </p:txBody>
      </p:sp>
      <p:pic>
        <p:nvPicPr>
          <p:cNvPr id="5" name="Picture 4">
            <a:extLst>
              <a:ext uri="{FF2B5EF4-FFF2-40B4-BE49-F238E27FC236}">
                <a16:creationId xmlns:a16="http://schemas.microsoft.com/office/drawing/2014/main" id="{915AC455-10E9-E0B4-856F-D560303F36FB}"/>
              </a:ext>
            </a:extLst>
          </p:cNvPr>
          <p:cNvPicPr>
            <a:picLocks noChangeAspect="1"/>
          </p:cNvPicPr>
          <p:nvPr/>
        </p:nvPicPr>
        <p:blipFill>
          <a:blip r:embed="rId2"/>
          <a:stretch>
            <a:fillRect/>
          </a:stretch>
        </p:blipFill>
        <p:spPr>
          <a:xfrm>
            <a:off x="381925" y="1047618"/>
            <a:ext cx="7948349" cy="3048264"/>
          </a:xfrm>
          <a:prstGeom prst="rect">
            <a:avLst/>
          </a:prstGeom>
        </p:spPr>
      </p:pic>
    </p:spTree>
    <p:extLst>
      <p:ext uri="{BB962C8B-B14F-4D97-AF65-F5344CB8AC3E}">
        <p14:creationId xmlns:p14="http://schemas.microsoft.com/office/powerpoint/2010/main" val="1236703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Google Shape;349;p25"/>
          <p:cNvSpPr txBox="1">
            <a:spLocks noGrp="1"/>
          </p:cNvSpPr>
          <p:nvPr>
            <p:ph type="title"/>
          </p:nvPr>
        </p:nvSpPr>
        <p:spPr>
          <a:xfrm>
            <a:off x="2568282" y="-205088"/>
            <a:ext cx="51387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sz="3600" b="1" dirty="0">
                <a:latin typeface="Amatic SC" panose="00000500000000000000" pitchFamily="2" charset="-79"/>
                <a:cs typeface="Amatic SC" panose="00000500000000000000" pitchFamily="2" charset="-79"/>
              </a:rPr>
              <a:t>Executive Summary</a:t>
            </a:r>
            <a:endParaRPr sz="3600" dirty="0"/>
          </a:p>
        </p:txBody>
      </p:sp>
      <p:sp>
        <p:nvSpPr>
          <p:cNvPr id="351" name="Google Shape;351;p25"/>
          <p:cNvSpPr txBox="1">
            <a:spLocks noGrp="1"/>
          </p:cNvSpPr>
          <p:nvPr>
            <p:ph type="sldNum" sz="quarter"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a:t>
            </a:fld>
            <a:endParaRPr/>
          </a:p>
        </p:txBody>
      </p:sp>
      <p:sp>
        <p:nvSpPr>
          <p:cNvPr id="3" name="TextBox 2">
            <a:extLst>
              <a:ext uri="{FF2B5EF4-FFF2-40B4-BE49-F238E27FC236}">
                <a16:creationId xmlns:a16="http://schemas.microsoft.com/office/drawing/2014/main" id="{172AD1DC-2DD1-83C7-D5A1-F0C01D543AEC}"/>
              </a:ext>
            </a:extLst>
          </p:cNvPr>
          <p:cNvSpPr txBox="1"/>
          <p:nvPr/>
        </p:nvSpPr>
        <p:spPr>
          <a:xfrm>
            <a:off x="88506" y="357425"/>
            <a:ext cx="6132576" cy="5155899"/>
          </a:xfrm>
          <a:prstGeom prst="rect">
            <a:avLst/>
          </a:prstGeom>
          <a:noFill/>
        </p:spPr>
        <p:txBody>
          <a:bodyPr wrap="square">
            <a:spAutoFit/>
          </a:bodyPr>
          <a:lstStyle/>
          <a:p>
            <a:pPr marL="285750" indent="-285750" algn="just">
              <a:lnSpc>
                <a:spcPct val="107000"/>
              </a:lnSpc>
              <a:spcAft>
                <a:spcPts val="800"/>
              </a:spcAft>
              <a:buFont typeface="Arial" panose="020B0604020202020204" pitchFamily="34" charset="0"/>
              <a:buChar char="•"/>
            </a:pPr>
            <a:r>
              <a:rPr lang="en-US" sz="1800" b="1" dirty="0">
                <a:effectLst/>
                <a:latin typeface="Amatic SC" panose="00000500000000000000" pitchFamily="2" charset="-79"/>
                <a:ea typeface="Calibri" panose="020F0502020204030204" pitchFamily="34" charset="0"/>
                <a:cs typeface="Amatic SC" panose="00000500000000000000" pitchFamily="2" charset="-79"/>
              </a:rPr>
              <a:t>Summary of methodologies:</a:t>
            </a:r>
          </a:p>
          <a:p>
            <a:pPr indent="457200" algn="just">
              <a:lnSpc>
                <a:spcPct val="107000"/>
              </a:lnSpc>
              <a:spcAft>
                <a:spcPts val="800"/>
              </a:spcAft>
            </a:pPr>
            <a:r>
              <a:rPr lang="en-US" sz="1800" b="1" dirty="0">
                <a:latin typeface="Amatic SC" panose="00000500000000000000" pitchFamily="2" charset="-79"/>
                <a:ea typeface="Calibri" panose="020F0502020204030204" pitchFamily="34" charset="0"/>
                <a:cs typeface="Amatic SC" panose="00000500000000000000" pitchFamily="2" charset="-79"/>
              </a:rPr>
              <a:t>	</a:t>
            </a:r>
            <a:r>
              <a:rPr lang="en-US" sz="1800" b="1" dirty="0">
                <a:effectLst/>
                <a:latin typeface="Amatic SC" panose="00000500000000000000" pitchFamily="2" charset="-79"/>
                <a:ea typeface="Calibri" panose="020F0502020204030204" pitchFamily="34" charset="0"/>
                <a:cs typeface="Amatic SC" panose="00000500000000000000" pitchFamily="2" charset="-79"/>
              </a:rPr>
              <a:t>Data Collection through API</a:t>
            </a:r>
          </a:p>
          <a:p>
            <a:pPr indent="457200" algn="just">
              <a:lnSpc>
                <a:spcPct val="107000"/>
              </a:lnSpc>
              <a:spcAft>
                <a:spcPts val="800"/>
              </a:spcAft>
            </a:pPr>
            <a:r>
              <a:rPr lang="en-US" sz="1800" b="1" dirty="0">
                <a:effectLst/>
                <a:latin typeface="Amatic SC" panose="00000500000000000000" pitchFamily="2" charset="-79"/>
                <a:ea typeface="Calibri" panose="020F0502020204030204" pitchFamily="34" charset="0"/>
                <a:cs typeface="Amatic SC" panose="00000500000000000000" pitchFamily="2" charset="-79"/>
              </a:rPr>
              <a:t>	Data Collection with Web Scraping</a:t>
            </a:r>
          </a:p>
          <a:p>
            <a:pPr indent="457200" algn="just">
              <a:lnSpc>
                <a:spcPct val="107000"/>
              </a:lnSpc>
              <a:spcAft>
                <a:spcPts val="800"/>
              </a:spcAft>
            </a:pPr>
            <a:r>
              <a:rPr lang="en-US" sz="1800" b="1" dirty="0">
                <a:effectLst/>
                <a:latin typeface="Amatic SC" panose="00000500000000000000" pitchFamily="2" charset="-79"/>
                <a:ea typeface="Calibri" panose="020F0502020204030204" pitchFamily="34" charset="0"/>
                <a:cs typeface="Amatic SC" panose="00000500000000000000" pitchFamily="2" charset="-79"/>
              </a:rPr>
              <a:t>	Data Wrangling</a:t>
            </a:r>
          </a:p>
          <a:p>
            <a:pPr indent="457200" algn="just">
              <a:lnSpc>
                <a:spcPct val="107000"/>
              </a:lnSpc>
              <a:spcAft>
                <a:spcPts val="800"/>
              </a:spcAft>
            </a:pPr>
            <a:r>
              <a:rPr lang="en-US" sz="1800" b="1" dirty="0">
                <a:effectLst/>
                <a:latin typeface="Amatic SC" panose="00000500000000000000" pitchFamily="2" charset="-79"/>
                <a:ea typeface="Calibri" panose="020F0502020204030204" pitchFamily="34" charset="0"/>
                <a:cs typeface="Amatic SC" panose="00000500000000000000" pitchFamily="2" charset="-79"/>
              </a:rPr>
              <a:t>	Exploratory Data Analysis with SQL</a:t>
            </a:r>
          </a:p>
          <a:p>
            <a:pPr indent="457200" algn="just">
              <a:lnSpc>
                <a:spcPct val="107000"/>
              </a:lnSpc>
              <a:spcAft>
                <a:spcPts val="800"/>
              </a:spcAft>
            </a:pPr>
            <a:r>
              <a:rPr lang="en-US" sz="1800" b="1" dirty="0">
                <a:effectLst/>
                <a:latin typeface="Amatic SC" panose="00000500000000000000" pitchFamily="2" charset="-79"/>
                <a:ea typeface="Calibri" panose="020F0502020204030204" pitchFamily="34" charset="0"/>
                <a:cs typeface="Amatic SC" panose="00000500000000000000" pitchFamily="2" charset="-79"/>
              </a:rPr>
              <a:t>	Exploratory Data Analysis with Data Visualization</a:t>
            </a:r>
          </a:p>
          <a:p>
            <a:pPr indent="457200" algn="just">
              <a:lnSpc>
                <a:spcPct val="107000"/>
              </a:lnSpc>
              <a:spcAft>
                <a:spcPts val="800"/>
              </a:spcAft>
            </a:pPr>
            <a:r>
              <a:rPr lang="en-US" sz="1800" b="1" dirty="0">
                <a:effectLst/>
                <a:latin typeface="Amatic SC" panose="00000500000000000000" pitchFamily="2" charset="-79"/>
                <a:ea typeface="Calibri" panose="020F0502020204030204" pitchFamily="34" charset="0"/>
                <a:cs typeface="Amatic SC" panose="00000500000000000000" pitchFamily="2" charset="-79"/>
              </a:rPr>
              <a:t>	Interactive Visual Analytics with Folium</a:t>
            </a:r>
          </a:p>
          <a:p>
            <a:pPr indent="457200" algn="just">
              <a:lnSpc>
                <a:spcPct val="107000"/>
              </a:lnSpc>
              <a:spcAft>
                <a:spcPts val="800"/>
              </a:spcAft>
            </a:pPr>
            <a:r>
              <a:rPr lang="en-US" sz="1800" b="1" dirty="0">
                <a:effectLst/>
                <a:latin typeface="Amatic SC" panose="00000500000000000000" pitchFamily="2" charset="-79"/>
                <a:ea typeface="Calibri" panose="020F0502020204030204" pitchFamily="34" charset="0"/>
                <a:cs typeface="Amatic SC" panose="00000500000000000000" pitchFamily="2" charset="-79"/>
              </a:rPr>
              <a:t>	Machine Learning Prediction</a:t>
            </a:r>
          </a:p>
          <a:p>
            <a:pPr marL="285750" indent="-285750" algn="just">
              <a:lnSpc>
                <a:spcPct val="107000"/>
              </a:lnSpc>
              <a:spcAft>
                <a:spcPts val="800"/>
              </a:spcAft>
              <a:buFont typeface="Arial" panose="020B0604020202020204" pitchFamily="34" charset="0"/>
              <a:buChar char="•"/>
            </a:pPr>
            <a:r>
              <a:rPr lang="en-US" sz="1800" b="1" dirty="0">
                <a:effectLst/>
                <a:latin typeface="Amatic SC" panose="00000500000000000000" pitchFamily="2" charset="-79"/>
                <a:ea typeface="Calibri" panose="020F0502020204030204" pitchFamily="34" charset="0"/>
                <a:cs typeface="Amatic SC" panose="00000500000000000000" pitchFamily="2" charset="-79"/>
              </a:rPr>
              <a:t>Summary of all results:</a:t>
            </a:r>
          </a:p>
          <a:p>
            <a:pPr indent="457200" algn="just">
              <a:lnSpc>
                <a:spcPct val="107000"/>
              </a:lnSpc>
              <a:spcAft>
                <a:spcPts val="800"/>
              </a:spcAft>
            </a:pPr>
            <a:r>
              <a:rPr lang="en-US" sz="1800" b="1" dirty="0">
                <a:effectLst/>
                <a:latin typeface="Amatic SC" panose="00000500000000000000" pitchFamily="2" charset="-79"/>
                <a:ea typeface="Calibri" panose="020F0502020204030204" pitchFamily="34" charset="0"/>
                <a:cs typeface="Amatic SC" panose="00000500000000000000" pitchFamily="2" charset="-79"/>
              </a:rPr>
              <a:t>	Exploratory Data Analysis result</a:t>
            </a:r>
          </a:p>
          <a:p>
            <a:pPr indent="457200" algn="just">
              <a:lnSpc>
                <a:spcPct val="107000"/>
              </a:lnSpc>
              <a:spcAft>
                <a:spcPts val="800"/>
              </a:spcAft>
            </a:pPr>
            <a:r>
              <a:rPr lang="en-US" sz="1800" b="1" dirty="0">
                <a:effectLst/>
                <a:latin typeface="Amatic SC" panose="00000500000000000000" pitchFamily="2" charset="-79"/>
                <a:ea typeface="Calibri" panose="020F0502020204030204" pitchFamily="34" charset="0"/>
                <a:cs typeface="Amatic SC" panose="00000500000000000000" pitchFamily="2" charset="-79"/>
              </a:rPr>
              <a:t>	Interactive analytics in screenshots</a:t>
            </a:r>
          </a:p>
          <a:p>
            <a:pPr indent="457200" algn="just">
              <a:lnSpc>
                <a:spcPct val="107000"/>
              </a:lnSpc>
              <a:spcAft>
                <a:spcPts val="800"/>
              </a:spcAft>
            </a:pPr>
            <a:r>
              <a:rPr lang="en-US" sz="1800" b="1" dirty="0">
                <a:effectLst/>
                <a:latin typeface="Amatic SC" panose="00000500000000000000" pitchFamily="2" charset="-79"/>
                <a:ea typeface="Calibri" panose="020F0502020204030204" pitchFamily="34" charset="0"/>
                <a:cs typeface="Amatic SC" panose="00000500000000000000" pitchFamily="2" charset="-79"/>
              </a:rPr>
              <a:t>	Predictive Analytics result</a:t>
            </a:r>
          </a:p>
          <a:p>
            <a:pPr indent="457200" algn="just">
              <a:lnSpc>
                <a:spcPct val="107000"/>
              </a:lnSpc>
              <a:spcAft>
                <a:spcPts val="800"/>
              </a:spcAft>
            </a:pPr>
            <a:endParaRPr lang="en-US" sz="1800" b="1" dirty="0">
              <a:effectLst/>
              <a:latin typeface="Amatic SC" panose="00000500000000000000" pitchFamily="2" charset="-79"/>
              <a:ea typeface="Calibri" panose="020F0502020204030204" pitchFamily="34" charset="0"/>
              <a:cs typeface="Amatic SC" panose="00000500000000000000" pitchFamily="2" charset="-79"/>
            </a:endParaRPr>
          </a:p>
        </p:txBody>
      </p:sp>
    </p:spTree>
    <p:extLst>
      <p:ext uri="{BB962C8B-B14F-4D97-AF65-F5344CB8AC3E}">
        <p14:creationId xmlns:p14="http://schemas.microsoft.com/office/powerpoint/2010/main" val="100821175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772D0411-8FF8-C540-84AE-DBA0703D368C}"/>
              </a:ext>
            </a:extLst>
          </p:cNvPr>
          <p:cNvSpPr>
            <a:spLocks noGrp="1"/>
          </p:cNvSpPr>
          <p:nvPr>
            <p:ph type="sldNum" sz="quarter" idx="12"/>
          </p:nvPr>
        </p:nvSpPr>
        <p:spPr/>
        <p:txBody>
          <a:bodyPr/>
          <a:lstStyle/>
          <a:p>
            <a:fld id="{5075537C-CA84-1446-933C-8E9D027F9201}" type="slidenum">
              <a:rPr lang="en-US" smtClean="0"/>
              <a:t>30</a:t>
            </a:fld>
            <a:endParaRPr lang="en-US"/>
          </a:p>
        </p:txBody>
      </p:sp>
      <p:sp>
        <p:nvSpPr>
          <p:cNvPr id="4" name="Title 1">
            <a:extLst>
              <a:ext uri="{FF2B5EF4-FFF2-40B4-BE49-F238E27FC236}">
                <a16:creationId xmlns:a16="http://schemas.microsoft.com/office/drawing/2014/main" id="{5066AA34-20EE-4A59-B343-346A8DB5667C}"/>
              </a:ext>
            </a:extLst>
          </p:cNvPr>
          <p:cNvSpPr txBox="1">
            <a:spLocks/>
          </p:cNvSpPr>
          <p:nvPr/>
        </p:nvSpPr>
        <p:spPr>
          <a:xfrm>
            <a:off x="-380561" y="395500"/>
            <a:ext cx="7886700" cy="411787"/>
          </a:xfrm>
          <a:prstGeom prst="rect">
            <a:avLst/>
          </a:prstGeom>
        </p:spPr>
        <p:txBody>
          <a:bodyPr vert="horz" lIns="68580" tIns="34290" rIns="68580" bIns="3429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pPr marL="0" lvl="0" indent="0" algn="ctr" rtl="0">
              <a:spcBef>
                <a:spcPts val="600"/>
              </a:spcBef>
              <a:spcAft>
                <a:spcPts val="0"/>
              </a:spcAft>
              <a:buNone/>
            </a:pPr>
            <a:r>
              <a:rPr lang="en-US" sz="3200" b="1" dirty="0">
                <a:solidFill>
                  <a:schemeClr val="tx1"/>
                </a:solidFill>
                <a:latin typeface="Amatic SC" panose="00000500000000000000" pitchFamily="2" charset="-79"/>
                <a:cs typeface="Amatic SC" panose="00000500000000000000" pitchFamily="2" charset="-79"/>
              </a:rPr>
              <a:t>Total Number of Successful and Failure Mission Outcomes</a:t>
            </a:r>
            <a:endParaRPr lang="en-IN" sz="3200" b="1" dirty="0">
              <a:solidFill>
                <a:schemeClr val="tx1"/>
              </a:solidFill>
              <a:latin typeface="Amatic SC" panose="00000500000000000000" pitchFamily="2" charset="-79"/>
              <a:cs typeface="Amatic SC" panose="00000500000000000000" pitchFamily="2" charset="-79"/>
            </a:endParaRPr>
          </a:p>
        </p:txBody>
      </p:sp>
      <p:sp>
        <p:nvSpPr>
          <p:cNvPr id="3" name="Title 1">
            <a:extLst>
              <a:ext uri="{FF2B5EF4-FFF2-40B4-BE49-F238E27FC236}">
                <a16:creationId xmlns:a16="http://schemas.microsoft.com/office/drawing/2014/main" id="{74DAE8C3-F3C5-7D97-E8A0-20A186920572}"/>
              </a:ext>
            </a:extLst>
          </p:cNvPr>
          <p:cNvSpPr txBox="1">
            <a:spLocks/>
          </p:cNvSpPr>
          <p:nvPr/>
        </p:nvSpPr>
        <p:spPr>
          <a:xfrm>
            <a:off x="88900" y="924986"/>
            <a:ext cx="7886700" cy="411787"/>
          </a:xfrm>
          <a:prstGeom prst="rect">
            <a:avLst/>
          </a:prstGeom>
        </p:spPr>
        <p:txBody>
          <a:bodyPr vert="horz" lIns="68580" tIns="34290" rIns="68580" bIns="34290" rtlCol="0" anchor="ctr">
            <a:normAutofit fontScale="700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pPr marL="0" lvl="0" indent="0" algn="ctr" rtl="0">
              <a:spcBef>
                <a:spcPts val="600"/>
              </a:spcBef>
              <a:spcAft>
                <a:spcPts val="0"/>
              </a:spcAft>
              <a:buNone/>
            </a:pPr>
            <a:r>
              <a:rPr lang="en-US" sz="3200" b="1" dirty="0">
                <a:solidFill>
                  <a:schemeClr val="tx1"/>
                </a:solidFill>
                <a:latin typeface="Amatic SC" panose="00000500000000000000" pitchFamily="2" charset="-79"/>
                <a:cs typeface="Amatic SC" panose="00000500000000000000" pitchFamily="2" charset="-79"/>
              </a:rPr>
              <a:t>We used wildcard like ‘%’ to filter for WHERE </a:t>
            </a:r>
            <a:r>
              <a:rPr lang="en-US" sz="3200" b="1" dirty="0" err="1">
                <a:solidFill>
                  <a:schemeClr val="tx1"/>
                </a:solidFill>
                <a:latin typeface="Amatic SC" panose="00000500000000000000" pitchFamily="2" charset="-79"/>
                <a:cs typeface="Amatic SC" panose="00000500000000000000" pitchFamily="2" charset="-79"/>
              </a:rPr>
              <a:t>Mission_Outcome</a:t>
            </a:r>
            <a:r>
              <a:rPr lang="en-US" sz="3200" b="1" dirty="0">
                <a:solidFill>
                  <a:schemeClr val="tx1"/>
                </a:solidFill>
                <a:latin typeface="Amatic SC" panose="00000500000000000000" pitchFamily="2" charset="-79"/>
                <a:cs typeface="Amatic SC" panose="00000500000000000000" pitchFamily="2" charset="-79"/>
              </a:rPr>
              <a:t> was a success or a failure.</a:t>
            </a:r>
            <a:endParaRPr lang="en-IN" sz="3200" b="1" dirty="0">
              <a:solidFill>
                <a:schemeClr val="tx1"/>
              </a:solidFill>
              <a:latin typeface="Amatic SC" panose="00000500000000000000" pitchFamily="2" charset="-79"/>
              <a:cs typeface="Amatic SC" panose="00000500000000000000" pitchFamily="2" charset="-79"/>
            </a:endParaRPr>
          </a:p>
        </p:txBody>
      </p:sp>
      <p:pic>
        <p:nvPicPr>
          <p:cNvPr id="5" name="Picture 4">
            <a:extLst>
              <a:ext uri="{FF2B5EF4-FFF2-40B4-BE49-F238E27FC236}">
                <a16:creationId xmlns:a16="http://schemas.microsoft.com/office/drawing/2014/main" id="{A1201351-5032-468C-2C4D-C5F5D046ACC1}"/>
              </a:ext>
            </a:extLst>
          </p:cNvPr>
          <p:cNvPicPr>
            <a:picLocks noChangeAspect="1"/>
          </p:cNvPicPr>
          <p:nvPr/>
        </p:nvPicPr>
        <p:blipFill>
          <a:blip r:embed="rId2"/>
          <a:stretch>
            <a:fillRect/>
          </a:stretch>
        </p:blipFill>
        <p:spPr>
          <a:xfrm>
            <a:off x="353435" y="1336773"/>
            <a:ext cx="7988301" cy="1790855"/>
          </a:xfrm>
          <a:prstGeom prst="rect">
            <a:avLst/>
          </a:prstGeom>
        </p:spPr>
      </p:pic>
      <p:pic>
        <p:nvPicPr>
          <p:cNvPr id="9" name="Picture 8">
            <a:extLst>
              <a:ext uri="{FF2B5EF4-FFF2-40B4-BE49-F238E27FC236}">
                <a16:creationId xmlns:a16="http://schemas.microsoft.com/office/drawing/2014/main" id="{B25D18A4-6C2F-A95D-5F31-6024EC0708F6}"/>
              </a:ext>
            </a:extLst>
          </p:cNvPr>
          <p:cNvPicPr>
            <a:picLocks noChangeAspect="1"/>
          </p:cNvPicPr>
          <p:nvPr/>
        </p:nvPicPr>
        <p:blipFill>
          <a:blip r:embed="rId3"/>
          <a:stretch>
            <a:fillRect/>
          </a:stretch>
        </p:blipFill>
        <p:spPr>
          <a:xfrm>
            <a:off x="353435" y="3127628"/>
            <a:ext cx="7988301" cy="1821338"/>
          </a:xfrm>
          <a:prstGeom prst="rect">
            <a:avLst/>
          </a:prstGeom>
        </p:spPr>
      </p:pic>
    </p:spTree>
    <p:extLst>
      <p:ext uri="{BB962C8B-B14F-4D97-AF65-F5344CB8AC3E}">
        <p14:creationId xmlns:p14="http://schemas.microsoft.com/office/powerpoint/2010/main" val="25970723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772D0411-8FF8-C540-84AE-DBA0703D368C}"/>
              </a:ext>
            </a:extLst>
          </p:cNvPr>
          <p:cNvSpPr>
            <a:spLocks noGrp="1"/>
          </p:cNvSpPr>
          <p:nvPr>
            <p:ph type="sldNum" sz="quarter" idx="12"/>
          </p:nvPr>
        </p:nvSpPr>
        <p:spPr/>
        <p:txBody>
          <a:bodyPr/>
          <a:lstStyle/>
          <a:p>
            <a:fld id="{5075537C-CA84-1446-933C-8E9D027F9201}" type="slidenum">
              <a:rPr lang="en-US" smtClean="0"/>
              <a:t>31</a:t>
            </a:fld>
            <a:endParaRPr lang="en-US"/>
          </a:p>
        </p:txBody>
      </p:sp>
      <p:sp>
        <p:nvSpPr>
          <p:cNvPr id="4" name="Title 1">
            <a:extLst>
              <a:ext uri="{FF2B5EF4-FFF2-40B4-BE49-F238E27FC236}">
                <a16:creationId xmlns:a16="http://schemas.microsoft.com/office/drawing/2014/main" id="{5066AA34-20EE-4A59-B343-346A8DB5667C}"/>
              </a:ext>
            </a:extLst>
          </p:cNvPr>
          <p:cNvSpPr txBox="1">
            <a:spLocks/>
          </p:cNvSpPr>
          <p:nvPr/>
        </p:nvSpPr>
        <p:spPr>
          <a:xfrm>
            <a:off x="-1663261" y="489599"/>
            <a:ext cx="7886700" cy="411787"/>
          </a:xfrm>
          <a:prstGeom prst="rect">
            <a:avLst/>
          </a:prstGeom>
        </p:spPr>
        <p:txBody>
          <a:bodyPr vert="horz" lIns="68580" tIns="34290" rIns="68580" bIns="3429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pPr marL="0" lvl="0" indent="0" algn="ctr" rtl="0">
              <a:spcBef>
                <a:spcPts val="600"/>
              </a:spcBef>
              <a:spcAft>
                <a:spcPts val="0"/>
              </a:spcAft>
              <a:buNone/>
            </a:pPr>
            <a:r>
              <a:rPr lang="en-IN" sz="3200" b="1" dirty="0">
                <a:solidFill>
                  <a:schemeClr val="tx1"/>
                </a:solidFill>
                <a:latin typeface="Amatic SC" panose="00000500000000000000" pitchFamily="2" charset="-79"/>
                <a:cs typeface="Amatic SC" panose="00000500000000000000" pitchFamily="2" charset="-79"/>
              </a:rPr>
              <a:t>Boosters Carried Maximum Payload</a:t>
            </a:r>
          </a:p>
        </p:txBody>
      </p:sp>
      <p:sp>
        <p:nvSpPr>
          <p:cNvPr id="3" name="Title 1">
            <a:extLst>
              <a:ext uri="{FF2B5EF4-FFF2-40B4-BE49-F238E27FC236}">
                <a16:creationId xmlns:a16="http://schemas.microsoft.com/office/drawing/2014/main" id="{74DAE8C3-F3C5-7D97-E8A0-20A186920572}"/>
              </a:ext>
            </a:extLst>
          </p:cNvPr>
          <p:cNvSpPr txBox="1">
            <a:spLocks/>
          </p:cNvSpPr>
          <p:nvPr/>
        </p:nvSpPr>
        <p:spPr>
          <a:xfrm>
            <a:off x="295000" y="1095494"/>
            <a:ext cx="8681000" cy="411787"/>
          </a:xfrm>
          <a:prstGeom prst="rect">
            <a:avLst/>
          </a:prstGeom>
        </p:spPr>
        <p:txBody>
          <a:bodyPr vert="horz" lIns="68580" tIns="34290" rIns="68580" bIns="34290" rtlCol="0" anchor="ctr">
            <a:noAutofit/>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pPr marL="0" lvl="0" indent="0" algn="ctr" rtl="0">
              <a:spcBef>
                <a:spcPts val="600"/>
              </a:spcBef>
              <a:spcAft>
                <a:spcPts val="0"/>
              </a:spcAft>
              <a:buNone/>
            </a:pPr>
            <a:r>
              <a:rPr lang="en-US" sz="1800" b="1" dirty="0">
                <a:solidFill>
                  <a:schemeClr val="tx1"/>
                </a:solidFill>
                <a:latin typeface="Amatic SC" panose="00000500000000000000" pitchFamily="2" charset="-79"/>
                <a:cs typeface="Amatic SC" panose="00000500000000000000" pitchFamily="2" charset="-79"/>
              </a:rPr>
              <a:t>We determined the booster that have carried the maximum payload using a subquery in the WHERE clause and the MAX() function.</a:t>
            </a:r>
          </a:p>
          <a:p>
            <a:pPr marL="0" lvl="0" indent="0" algn="ctr" rtl="0">
              <a:spcBef>
                <a:spcPts val="600"/>
              </a:spcBef>
              <a:spcAft>
                <a:spcPts val="0"/>
              </a:spcAft>
              <a:buNone/>
            </a:pPr>
            <a:r>
              <a:rPr lang="en-US" sz="1800" b="1" dirty="0">
                <a:solidFill>
                  <a:schemeClr val="tx1"/>
                </a:solidFill>
                <a:latin typeface="Amatic SC" panose="00000500000000000000" pitchFamily="2" charset="-79"/>
                <a:cs typeface="Amatic SC" panose="00000500000000000000" pitchFamily="2" charset="-79"/>
              </a:rPr>
              <a:t> .</a:t>
            </a:r>
            <a:endParaRPr lang="en-IN" sz="1800" b="1" dirty="0">
              <a:solidFill>
                <a:schemeClr val="tx1"/>
              </a:solidFill>
              <a:latin typeface="Amatic SC" panose="00000500000000000000" pitchFamily="2" charset="-79"/>
              <a:cs typeface="Amatic SC" panose="00000500000000000000" pitchFamily="2" charset="-79"/>
            </a:endParaRPr>
          </a:p>
        </p:txBody>
      </p:sp>
      <p:pic>
        <p:nvPicPr>
          <p:cNvPr id="5" name="Picture 4">
            <a:extLst>
              <a:ext uri="{FF2B5EF4-FFF2-40B4-BE49-F238E27FC236}">
                <a16:creationId xmlns:a16="http://schemas.microsoft.com/office/drawing/2014/main" id="{BDE9B03F-C5B6-CDAF-B0C2-D571B104BFD8}"/>
              </a:ext>
            </a:extLst>
          </p:cNvPr>
          <p:cNvPicPr>
            <a:picLocks noChangeAspect="1"/>
          </p:cNvPicPr>
          <p:nvPr/>
        </p:nvPicPr>
        <p:blipFill>
          <a:blip r:embed="rId2"/>
          <a:stretch>
            <a:fillRect/>
          </a:stretch>
        </p:blipFill>
        <p:spPr>
          <a:xfrm>
            <a:off x="1854201" y="1507281"/>
            <a:ext cx="4533900" cy="3256901"/>
          </a:xfrm>
          <a:prstGeom prst="rect">
            <a:avLst/>
          </a:prstGeom>
        </p:spPr>
      </p:pic>
    </p:spTree>
    <p:extLst>
      <p:ext uri="{BB962C8B-B14F-4D97-AF65-F5344CB8AC3E}">
        <p14:creationId xmlns:p14="http://schemas.microsoft.com/office/powerpoint/2010/main" val="34000508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772D0411-8FF8-C540-84AE-DBA0703D368C}"/>
              </a:ext>
            </a:extLst>
          </p:cNvPr>
          <p:cNvSpPr>
            <a:spLocks noGrp="1"/>
          </p:cNvSpPr>
          <p:nvPr>
            <p:ph type="sldNum" sz="quarter" idx="12"/>
          </p:nvPr>
        </p:nvSpPr>
        <p:spPr/>
        <p:txBody>
          <a:bodyPr/>
          <a:lstStyle/>
          <a:p>
            <a:fld id="{5075537C-CA84-1446-933C-8E9D027F9201}" type="slidenum">
              <a:rPr lang="en-US" smtClean="0"/>
              <a:t>32</a:t>
            </a:fld>
            <a:endParaRPr lang="en-US"/>
          </a:p>
        </p:txBody>
      </p:sp>
      <p:sp>
        <p:nvSpPr>
          <p:cNvPr id="4" name="Title 1">
            <a:extLst>
              <a:ext uri="{FF2B5EF4-FFF2-40B4-BE49-F238E27FC236}">
                <a16:creationId xmlns:a16="http://schemas.microsoft.com/office/drawing/2014/main" id="{5066AA34-20EE-4A59-B343-346A8DB5667C}"/>
              </a:ext>
            </a:extLst>
          </p:cNvPr>
          <p:cNvSpPr txBox="1">
            <a:spLocks/>
          </p:cNvSpPr>
          <p:nvPr/>
        </p:nvSpPr>
        <p:spPr>
          <a:xfrm>
            <a:off x="-2387161" y="395500"/>
            <a:ext cx="7886700" cy="411787"/>
          </a:xfrm>
          <a:prstGeom prst="rect">
            <a:avLst/>
          </a:prstGeom>
        </p:spPr>
        <p:txBody>
          <a:bodyPr vert="horz" lIns="68580" tIns="34290" rIns="68580" bIns="3429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pPr marL="0" lvl="0" indent="0" algn="ctr" rtl="0">
              <a:spcBef>
                <a:spcPts val="600"/>
              </a:spcBef>
              <a:spcAft>
                <a:spcPts val="0"/>
              </a:spcAft>
              <a:buNone/>
            </a:pPr>
            <a:r>
              <a:rPr lang="en-IN" sz="3200" b="1" dirty="0">
                <a:solidFill>
                  <a:schemeClr val="tx1"/>
                </a:solidFill>
                <a:latin typeface="Amatic SC" panose="00000500000000000000" pitchFamily="2" charset="-79"/>
                <a:cs typeface="Amatic SC" panose="00000500000000000000" pitchFamily="2" charset="-79"/>
              </a:rPr>
              <a:t>2015 Launch Records</a:t>
            </a:r>
          </a:p>
        </p:txBody>
      </p:sp>
      <p:sp>
        <p:nvSpPr>
          <p:cNvPr id="3" name="Title 1">
            <a:extLst>
              <a:ext uri="{FF2B5EF4-FFF2-40B4-BE49-F238E27FC236}">
                <a16:creationId xmlns:a16="http://schemas.microsoft.com/office/drawing/2014/main" id="{74DAE8C3-F3C5-7D97-E8A0-20A186920572}"/>
              </a:ext>
            </a:extLst>
          </p:cNvPr>
          <p:cNvSpPr txBox="1">
            <a:spLocks/>
          </p:cNvSpPr>
          <p:nvPr/>
        </p:nvSpPr>
        <p:spPr>
          <a:xfrm>
            <a:off x="457200" y="878748"/>
            <a:ext cx="7886700" cy="411787"/>
          </a:xfrm>
          <a:prstGeom prst="rect">
            <a:avLst/>
          </a:prstGeom>
        </p:spPr>
        <p:txBody>
          <a:bodyPr vert="horz" lIns="68580" tIns="34290" rIns="68580" bIns="34290" rtlCol="0" anchor="ctr">
            <a:noAutofit/>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pPr marL="0" lvl="0" indent="0" rtl="0">
              <a:spcBef>
                <a:spcPts val="600"/>
              </a:spcBef>
              <a:spcAft>
                <a:spcPts val="0"/>
              </a:spcAft>
              <a:buNone/>
            </a:pPr>
            <a:r>
              <a:rPr lang="en-US" sz="1800" b="1" dirty="0">
                <a:solidFill>
                  <a:schemeClr val="tx1"/>
                </a:solidFill>
                <a:latin typeface="Amatic SC" panose="00000500000000000000" pitchFamily="2" charset="-79"/>
                <a:cs typeface="Amatic SC" panose="00000500000000000000" pitchFamily="2" charset="-79"/>
              </a:rPr>
              <a:t>display the month names, failure </a:t>
            </a:r>
            <a:r>
              <a:rPr lang="en-US" sz="1800" b="1" dirty="0" err="1">
                <a:solidFill>
                  <a:schemeClr val="tx1"/>
                </a:solidFill>
                <a:latin typeface="Amatic SC" panose="00000500000000000000" pitchFamily="2" charset="-79"/>
                <a:cs typeface="Amatic SC" panose="00000500000000000000" pitchFamily="2" charset="-79"/>
              </a:rPr>
              <a:t>landing_outcomes</a:t>
            </a:r>
            <a:r>
              <a:rPr lang="en-US" sz="1800" b="1" dirty="0">
                <a:solidFill>
                  <a:schemeClr val="tx1"/>
                </a:solidFill>
                <a:latin typeface="Amatic SC" panose="00000500000000000000" pitchFamily="2" charset="-79"/>
                <a:cs typeface="Amatic SC" panose="00000500000000000000" pitchFamily="2" charset="-79"/>
              </a:rPr>
              <a:t> in drone ship ,booster versions, </a:t>
            </a:r>
            <a:r>
              <a:rPr lang="en-US" sz="1800" b="1" dirty="0" err="1">
                <a:solidFill>
                  <a:schemeClr val="tx1"/>
                </a:solidFill>
                <a:latin typeface="Amatic SC" panose="00000500000000000000" pitchFamily="2" charset="-79"/>
                <a:cs typeface="Amatic SC" panose="00000500000000000000" pitchFamily="2" charset="-79"/>
              </a:rPr>
              <a:t>launch_site</a:t>
            </a:r>
            <a:r>
              <a:rPr lang="en-US" sz="1800" b="1" dirty="0">
                <a:solidFill>
                  <a:schemeClr val="tx1"/>
                </a:solidFill>
                <a:latin typeface="Amatic SC" panose="00000500000000000000" pitchFamily="2" charset="-79"/>
                <a:cs typeface="Amatic SC" panose="00000500000000000000" pitchFamily="2" charset="-79"/>
              </a:rPr>
              <a:t> for the months in year 2015.</a:t>
            </a:r>
            <a:endParaRPr lang="en-IN" sz="1800" b="1" dirty="0">
              <a:solidFill>
                <a:schemeClr val="tx1"/>
              </a:solidFill>
              <a:latin typeface="Amatic SC" panose="00000500000000000000" pitchFamily="2" charset="-79"/>
              <a:cs typeface="Amatic SC" panose="00000500000000000000" pitchFamily="2" charset="-79"/>
            </a:endParaRPr>
          </a:p>
        </p:txBody>
      </p:sp>
      <p:pic>
        <p:nvPicPr>
          <p:cNvPr id="5" name="Picture 4">
            <a:extLst>
              <a:ext uri="{FF2B5EF4-FFF2-40B4-BE49-F238E27FC236}">
                <a16:creationId xmlns:a16="http://schemas.microsoft.com/office/drawing/2014/main" id="{1419AA57-F02B-B0C6-33E4-DE2D8D3281A3}"/>
              </a:ext>
            </a:extLst>
          </p:cNvPr>
          <p:cNvPicPr>
            <a:picLocks noChangeAspect="1"/>
          </p:cNvPicPr>
          <p:nvPr/>
        </p:nvPicPr>
        <p:blipFill>
          <a:blip r:embed="rId2"/>
          <a:stretch>
            <a:fillRect/>
          </a:stretch>
        </p:blipFill>
        <p:spPr>
          <a:xfrm>
            <a:off x="889000" y="1361997"/>
            <a:ext cx="6181018" cy="3739698"/>
          </a:xfrm>
          <a:prstGeom prst="rect">
            <a:avLst/>
          </a:prstGeom>
        </p:spPr>
      </p:pic>
    </p:spTree>
    <p:extLst>
      <p:ext uri="{BB962C8B-B14F-4D97-AF65-F5344CB8AC3E}">
        <p14:creationId xmlns:p14="http://schemas.microsoft.com/office/powerpoint/2010/main" val="118002332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772D0411-8FF8-C540-84AE-DBA0703D368C}"/>
              </a:ext>
            </a:extLst>
          </p:cNvPr>
          <p:cNvSpPr>
            <a:spLocks noGrp="1"/>
          </p:cNvSpPr>
          <p:nvPr>
            <p:ph type="sldNum" sz="quarter" idx="12"/>
          </p:nvPr>
        </p:nvSpPr>
        <p:spPr/>
        <p:txBody>
          <a:bodyPr/>
          <a:lstStyle/>
          <a:p>
            <a:fld id="{5075537C-CA84-1446-933C-8E9D027F9201}" type="slidenum">
              <a:rPr lang="en-US" smtClean="0"/>
              <a:t>33</a:t>
            </a:fld>
            <a:endParaRPr lang="en-US"/>
          </a:p>
        </p:txBody>
      </p:sp>
      <p:sp>
        <p:nvSpPr>
          <p:cNvPr id="4" name="Title 1">
            <a:extLst>
              <a:ext uri="{FF2B5EF4-FFF2-40B4-BE49-F238E27FC236}">
                <a16:creationId xmlns:a16="http://schemas.microsoft.com/office/drawing/2014/main" id="{5066AA34-20EE-4A59-B343-346A8DB5667C}"/>
              </a:ext>
            </a:extLst>
          </p:cNvPr>
          <p:cNvSpPr txBox="1">
            <a:spLocks/>
          </p:cNvSpPr>
          <p:nvPr/>
        </p:nvSpPr>
        <p:spPr>
          <a:xfrm>
            <a:off x="267139" y="532237"/>
            <a:ext cx="7886700" cy="411787"/>
          </a:xfrm>
          <a:prstGeom prst="rect">
            <a:avLst/>
          </a:prstGeom>
        </p:spPr>
        <p:txBody>
          <a:bodyPr vert="horz" lIns="68580" tIns="34290" rIns="68580" bIns="34290" rtlCol="0" anchor="ctr">
            <a:noAutofit/>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pPr marL="0" lvl="0" indent="0" rtl="0">
              <a:spcBef>
                <a:spcPts val="600"/>
              </a:spcBef>
              <a:spcAft>
                <a:spcPts val="0"/>
              </a:spcAft>
              <a:buNone/>
            </a:pPr>
            <a:r>
              <a:rPr lang="en-US" sz="2400" b="1" dirty="0">
                <a:solidFill>
                  <a:schemeClr val="tx1"/>
                </a:solidFill>
                <a:latin typeface="Amatic SC" panose="00000500000000000000" pitchFamily="2" charset="-79"/>
                <a:cs typeface="Amatic SC" panose="00000500000000000000" pitchFamily="2" charset="-79"/>
              </a:rPr>
              <a:t>Ranking successful </a:t>
            </a:r>
            <a:r>
              <a:rPr lang="en-US" sz="2400" b="1" dirty="0" err="1">
                <a:solidFill>
                  <a:schemeClr val="tx1"/>
                </a:solidFill>
                <a:latin typeface="Amatic SC" panose="00000500000000000000" pitchFamily="2" charset="-79"/>
                <a:cs typeface="Amatic SC" panose="00000500000000000000" pitchFamily="2" charset="-79"/>
              </a:rPr>
              <a:t>landing_outcomes</a:t>
            </a:r>
            <a:r>
              <a:rPr lang="en-US" sz="2400" b="1" dirty="0">
                <a:solidFill>
                  <a:schemeClr val="tx1"/>
                </a:solidFill>
                <a:latin typeface="Amatic SC" panose="00000500000000000000" pitchFamily="2" charset="-79"/>
                <a:cs typeface="Amatic SC" panose="00000500000000000000" pitchFamily="2" charset="-79"/>
              </a:rPr>
              <a:t> between the date 04-06-2010 and 20-03-2017 in descending order</a:t>
            </a:r>
            <a:endParaRPr lang="en-IN" sz="2400" b="1" dirty="0">
              <a:solidFill>
                <a:schemeClr val="tx1"/>
              </a:solidFill>
              <a:latin typeface="Amatic SC" panose="00000500000000000000" pitchFamily="2" charset="-79"/>
              <a:cs typeface="Amatic SC" panose="00000500000000000000" pitchFamily="2" charset="-79"/>
            </a:endParaRPr>
          </a:p>
        </p:txBody>
      </p:sp>
      <p:sp>
        <p:nvSpPr>
          <p:cNvPr id="3" name="Title 1">
            <a:extLst>
              <a:ext uri="{FF2B5EF4-FFF2-40B4-BE49-F238E27FC236}">
                <a16:creationId xmlns:a16="http://schemas.microsoft.com/office/drawing/2014/main" id="{74DAE8C3-F3C5-7D97-E8A0-20A186920572}"/>
              </a:ext>
            </a:extLst>
          </p:cNvPr>
          <p:cNvSpPr txBox="1">
            <a:spLocks/>
          </p:cNvSpPr>
          <p:nvPr/>
        </p:nvSpPr>
        <p:spPr>
          <a:xfrm>
            <a:off x="6324600" y="1641956"/>
            <a:ext cx="2483400" cy="2342576"/>
          </a:xfrm>
          <a:prstGeom prst="rect">
            <a:avLst/>
          </a:prstGeom>
        </p:spPr>
        <p:txBody>
          <a:bodyPr vert="horz" lIns="68580" tIns="34290" rIns="68580" bIns="34290" rtlCol="0" anchor="ctr">
            <a:noAutofit/>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pPr marL="285750" lvl="0" indent="-285750" algn="just" rtl="0">
              <a:spcBef>
                <a:spcPts val="600"/>
              </a:spcBef>
              <a:spcAft>
                <a:spcPts val="0"/>
              </a:spcAft>
              <a:buFont typeface="Arial" panose="020B0604020202020204" pitchFamily="34" charset="0"/>
              <a:buChar char="•"/>
            </a:pPr>
            <a:r>
              <a:rPr lang="en-US" sz="1800" b="1" dirty="0">
                <a:solidFill>
                  <a:schemeClr val="tx1"/>
                </a:solidFill>
                <a:latin typeface="Amatic SC" panose="00000500000000000000" pitchFamily="2" charset="-79"/>
                <a:cs typeface="Amatic SC" panose="00000500000000000000" pitchFamily="2" charset="-79"/>
              </a:rPr>
              <a:t>We selected Landing outcomes and the COUNT of landing outcomes from the data and used the WHERE clause to filter for landing outcomes BETWEEN 2010-06-04 to 2010-03-20.</a:t>
            </a:r>
          </a:p>
          <a:p>
            <a:pPr marL="285750" lvl="0" indent="-285750" algn="just" rtl="0">
              <a:spcBef>
                <a:spcPts val="600"/>
              </a:spcBef>
              <a:spcAft>
                <a:spcPts val="0"/>
              </a:spcAft>
              <a:buFont typeface="Arial" panose="020B0604020202020204" pitchFamily="34" charset="0"/>
              <a:buChar char="•"/>
            </a:pPr>
            <a:r>
              <a:rPr lang="en-US" sz="1800" b="1" dirty="0">
                <a:solidFill>
                  <a:schemeClr val="tx1"/>
                </a:solidFill>
                <a:latin typeface="Amatic SC" panose="00000500000000000000" pitchFamily="2" charset="-79"/>
                <a:cs typeface="Amatic SC" panose="00000500000000000000" pitchFamily="2" charset="-79"/>
              </a:rPr>
              <a:t>We applied the GROUP BY clause to group the landing outcomes and the ORDER BY clause to order the grouped landing outcome in descending order..</a:t>
            </a:r>
            <a:endParaRPr lang="en-IN" sz="1800" b="1" dirty="0">
              <a:solidFill>
                <a:schemeClr val="tx1"/>
              </a:solidFill>
              <a:latin typeface="Amatic SC" panose="00000500000000000000" pitchFamily="2" charset="-79"/>
              <a:cs typeface="Amatic SC" panose="00000500000000000000" pitchFamily="2" charset="-79"/>
            </a:endParaRPr>
          </a:p>
        </p:txBody>
      </p:sp>
      <p:pic>
        <p:nvPicPr>
          <p:cNvPr id="5" name="Picture 4">
            <a:extLst>
              <a:ext uri="{FF2B5EF4-FFF2-40B4-BE49-F238E27FC236}">
                <a16:creationId xmlns:a16="http://schemas.microsoft.com/office/drawing/2014/main" id="{C451443F-0957-9DE0-38DE-313A6926C10D}"/>
              </a:ext>
            </a:extLst>
          </p:cNvPr>
          <p:cNvPicPr>
            <a:picLocks noChangeAspect="1"/>
          </p:cNvPicPr>
          <p:nvPr/>
        </p:nvPicPr>
        <p:blipFill>
          <a:blip r:embed="rId2"/>
          <a:stretch>
            <a:fillRect/>
          </a:stretch>
        </p:blipFill>
        <p:spPr>
          <a:xfrm>
            <a:off x="449318" y="1158968"/>
            <a:ext cx="6035563" cy="3246401"/>
          </a:xfrm>
          <a:prstGeom prst="rect">
            <a:avLst/>
          </a:prstGeom>
        </p:spPr>
      </p:pic>
    </p:spTree>
    <p:extLst>
      <p:ext uri="{BB962C8B-B14F-4D97-AF65-F5344CB8AC3E}">
        <p14:creationId xmlns:p14="http://schemas.microsoft.com/office/powerpoint/2010/main" val="9374790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94" name="Google Shape;294;p19"/>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34</a:t>
            </a:fld>
            <a:endParaRPr/>
          </a:p>
        </p:txBody>
      </p:sp>
      <p:sp>
        <p:nvSpPr>
          <p:cNvPr id="280" name="Google Shape;280;p19"/>
          <p:cNvSpPr txBox="1">
            <a:spLocks noGrp="1"/>
          </p:cNvSpPr>
          <p:nvPr>
            <p:ph type="ctrTitle" idx="4294967295"/>
          </p:nvPr>
        </p:nvSpPr>
        <p:spPr>
          <a:xfrm>
            <a:off x="0" y="2974975"/>
            <a:ext cx="2794000" cy="64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br>
              <a:rPr lang="en" sz="3600" b="1" dirty="0">
                <a:latin typeface="Amatic SC" panose="00000500000000000000" pitchFamily="2" charset="-79"/>
                <a:cs typeface="Amatic SC" panose="00000500000000000000" pitchFamily="2" charset="-79"/>
              </a:rPr>
            </a:br>
            <a:br>
              <a:rPr lang="en" sz="3600" b="1" dirty="0">
                <a:latin typeface="Amatic SC" panose="00000500000000000000" pitchFamily="2" charset="-79"/>
                <a:cs typeface="Amatic SC" panose="00000500000000000000" pitchFamily="2" charset="-79"/>
              </a:rPr>
            </a:br>
            <a:r>
              <a:rPr lang="en" sz="4400" b="1" dirty="0">
                <a:latin typeface="Amatic SC" panose="00000500000000000000" pitchFamily="2" charset="-79"/>
                <a:cs typeface="Amatic SC" panose="00000500000000000000" pitchFamily="2" charset="-79"/>
              </a:rPr>
              <a:t>Section 3:</a:t>
            </a:r>
            <a:br>
              <a:rPr lang="en" sz="4400" b="1" dirty="0">
                <a:latin typeface="Amatic SC" panose="00000500000000000000" pitchFamily="2" charset="-79"/>
                <a:cs typeface="Amatic SC" panose="00000500000000000000" pitchFamily="2" charset="-79"/>
              </a:rPr>
            </a:br>
            <a:r>
              <a:rPr lang="en" sz="4400" b="1" dirty="0">
                <a:latin typeface="Amatic SC" panose="00000500000000000000" pitchFamily="2" charset="-79"/>
                <a:cs typeface="Amatic SC" panose="00000500000000000000" pitchFamily="2" charset="-79"/>
              </a:rPr>
              <a:t>Launch Sites Proximities Analysis</a:t>
            </a:r>
            <a:endParaRPr sz="4400" dirty="0"/>
          </a:p>
        </p:txBody>
      </p:sp>
      <p:grpSp>
        <p:nvGrpSpPr>
          <p:cNvPr id="282" name="Google Shape;282;p19"/>
          <p:cNvGrpSpPr/>
          <p:nvPr/>
        </p:nvGrpSpPr>
        <p:grpSpPr>
          <a:xfrm>
            <a:off x="4989430" y="480048"/>
            <a:ext cx="2688023" cy="2687984"/>
            <a:chOff x="6643075" y="3664250"/>
            <a:chExt cx="407950" cy="407975"/>
          </a:xfrm>
        </p:grpSpPr>
        <p:sp>
          <p:nvSpPr>
            <p:cNvPr id="283" name="Google Shape;283;p19"/>
            <p:cNvSpPr/>
            <p:nvPr/>
          </p:nvSpPr>
          <p:spPr>
            <a:xfrm>
              <a:off x="6794075" y="3815250"/>
              <a:ext cx="211300" cy="211300"/>
            </a:xfrm>
            <a:custGeom>
              <a:avLst/>
              <a:gdLst/>
              <a:ahLst/>
              <a:cxnLst/>
              <a:rect l="l" t="t" r="r" b="b"/>
              <a:pathLst>
                <a:path w="8452" h="8452" fill="none" extrusionOk="0">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w="381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19"/>
            <p:cNvSpPr/>
            <p:nvPr/>
          </p:nvSpPr>
          <p:spPr>
            <a:xfrm>
              <a:off x="6643075" y="3664250"/>
              <a:ext cx="407950" cy="407975"/>
            </a:xfrm>
            <a:custGeom>
              <a:avLst/>
              <a:gdLst/>
              <a:ahLst/>
              <a:cxnLst/>
              <a:rect l="l" t="t" r="r" b="b"/>
              <a:pathLst>
                <a:path w="16318" h="16319" fill="none" extrusionOk="0">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w="381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5" name="Google Shape;285;p19"/>
          <p:cNvGrpSpPr/>
          <p:nvPr/>
        </p:nvGrpSpPr>
        <p:grpSpPr>
          <a:xfrm rot="-587295">
            <a:off x="4831103" y="3518436"/>
            <a:ext cx="1105140" cy="1105077"/>
            <a:chOff x="576250" y="4319400"/>
            <a:chExt cx="442075" cy="442050"/>
          </a:xfrm>
        </p:grpSpPr>
        <p:sp>
          <p:nvSpPr>
            <p:cNvPr id="286" name="Google Shape;286;p19"/>
            <p:cNvSpPr/>
            <p:nvPr/>
          </p:nvSpPr>
          <p:spPr>
            <a:xfrm>
              <a:off x="576250" y="4319400"/>
              <a:ext cx="442075" cy="442050"/>
            </a:xfrm>
            <a:custGeom>
              <a:avLst/>
              <a:gdLst/>
              <a:ahLst/>
              <a:cxnLst/>
              <a:rect l="l" t="t" r="r" b="b"/>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solidFill>
              <a:srgbClr val="000000"/>
            </a:solidFill>
            <a:ln w="3810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19"/>
            <p:cNvSpPr/>
            <p:nvPr/>
          </p:nvSpPr>
          <p:spPr>
            <a:xfrm>
              <a:off x="595725" y="4668875"/>
              <a:ext cx="73100" cy="73100"/>
            </a:xfrm>
            <a:custGeom>
              <a:avLst/>
              <a:gdLst/>
              <a:ahLst/>
              <a:cxnLst/>
              <a:rect l="l" t="t" r="r" b="b"/>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solidFill>
              <a:srgbClr val="000000"/>
            </a:solidFill>
            <a:ln w="3810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19"/>
            <p:cNvSpPr/>
            <p:nvPr/>
          </p:nvSpPr>
          <p:spPr>
            <a:xfrm>
              <a:off x="652350" y="4711500"/>
              <a:ext cx="46925" cy="46925"/>
            </a:xfrm>
            <a:custGeom>
              <a:avLst/>
              <a:gdLst/>
              <a:ahLst/>
              <a:cxnLst/>
              <a:rect l="l" t="t" r="r" b="b"/>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solidFill>
              <a:srgbClr val="000000"/>
            </a:solidFill>
            <a:ln w="3810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19"/>
            <p:cNvSpPr/>
            <p:nvPr/>
          </p:nvSpPr>
          <p:spPr>
            <a:xfrm>
              <a:off x="579300" y="4638450"/>
              <a:ext cx="46900" cy="46900"/>
            </a:xfrm>
            <a:custGeom>
              <a:avLst/>
              <a:gdLst/>
              <a:ahLst/>
              <a:cxnLst/>
              <a:rect l="l" t="t" r="r" b="b"/>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solidFill>
              <a:srgbClr val="000000"/>
            </a:solidFill>
            <a:ln w="3810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0" name="Google Shape;290;p19"/>
          <p:cNvSpPr/>
          <p:nvPr/>
        </p:nvSpPr>
        <p:spPr>
          <a:xfrm>
            <a:off x="4346385" y="1101027"/>
            <a:ext cx="420148" cy="401173"/>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381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19"/>
          <p:cNvSpPr/>
          <p:nvPr/>
        </p:nvSpPr>
        <p:spPr>
          <a:xfrm rot="2697410">
            <a:off x="7115127" y="3154920"/>
            <a:ext cx="637798" cy="608994"/>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381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19"/>
          <p:cNvSpPr/>
          <p:nvPr/>
        </p:nvSpPr>
        <p:spPr>
          <a:xfrm>
            <a:off x="7619694" y="2807253"/>
            <a:ext cx="255471" cy="244042"/>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381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19"/>
          <p:cNvSpPr/>
          <p:nvPr/>
        </p:nvSpPr>
        <p:spPr>
          <a:xfrm rot="1279871">
            <a:off x="4055299" y="2311116"/>
            <a:ext cx="255414" cy="243985"/>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381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7291947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772D0411-8FF8-C540-84AE-DBA0703D368C}"/>
              </a:ext>
            </a:extLst>
          </p:cNvPr>
          <p:cNvSpPr>
            <a:spLocks noGrp="1"/>
          </p:cNvSpPr>
          <p:nvPr>
            <p:ph type="sldNum" sz="quarter" idx="12"/>
          </p:nvPr>
        </p:nvSpPr>
        <p:spPr/>
        <p:txBody>
          <a:bodyPr/>
          <a:lstStyle/>
          <a:p>
            <a:fld id="{5075537C-CA84-1446-933C-8E9D027F9201}" type="slidenum">
              <a:rPr lang="en-US" smtClean="0"/>
              <a:t>35</a:t>
            </a:fld>
            <a:endParaRPr lang="en-US"/>
          </a:p>
        </p:txBody>
      </p:sp>
      <p:sp>
        <p:nvSpPr>
          <p:cNvPr id="4" name="Title 1">
            <a:extLst>
              <a:ext uri="{FF2B5EF4-FFF2-40B4-BE49-F238E27FC236}">
                <a16:creationId xmlns:a16="http://schemas.microsoft.com/office/drawing/2014/main" id="{5066AA34-20EE-4A59-B343-346A8DB5667C}"/>
              </a:ext>
            </a:extLst>
          </p:cNvPr>
          <p:cNvSpPr txBox="1">
            <a:spLocks/>
          </p:cNvSpPr>
          <p:nvPr/>
        </p:nvSpPr>
        <p:spPr>
          <a:xfrm>
            <a:off x="-1510861" y="413399"/>
            <a:ext cx="7886700" cy="411787"/>
          </a:xfrm>
          <a:prstGeom prst="rect">
            <a:avLst/>
          </a:prstGeom>
        </p:spPr>
        <p:txBody>
          <a:bodyPr vert="horz" lIns="68580" tIns="34290" rIns="68580" bIns="3429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pPr marL="0" lvl="0" indent="0" algn="ctr" rtl="0">
              <a:spcBef>
                <a:spcPts val="600"/>
              </a:spcBef>
              <a:spcAft>
                <a:spcPts val="0"/>
              </a:spcAft>
              <a:buNone/>
            </a:pPr>
            <a:r>
              <a:rPr lang="en-IN" sz="3200" b="1" dirty="0">
                <a:solidFill>
                  <a:schemeClr val="tx1"/>
                </a:solidFill>
                <a:latin typeface="Amatic SC" panose="00000500000000000000" pitchFamily="2" charset="-79"/>
                <a:cs typeface="Amatic SC" panose="00000500000000000000" pitchFamily="2" charset="-79"/>
              </a:rPr>
              <a:t>All Launch Sites global map Markers</a:t>
            </a:r>
          </a:p>
        </p:txBody>
      </p:sp>
      <p:sp>
        <p:nvSpPr>
          <p:cNvPr id="3" name="Title 1">
            <a:extLst>
              <a:ext uri="{FF2B5EF4-FFF2-40B4-BE49-F238E27FC236}">
                <a16:creationId xmlns:a16="http://schemas.microsoft.com/office/drawing/2014/main" id="{74DAE8C3-F3C5-7D97-E8A0-20A186920572}"/>
              </a:ext>
            </a:extLst>
          </p:cNvPr>
          <p:cNvSpPr txBox="1">
            <a:spLocks/>
          </p:cNvSpPr>
          <p:nvPr/>
        </p:nvSpPr>
        <p:spPr>
          <a:xfrm>
            <a:off x="292100" y="1078279"/>
            <a:ext cx="7886700" cy="411787"/>
          </a:xfrm>
          <a:prstGeom prst="rect">
            <a:avLst/>
          </a:prstGeom>
        </p:spPr>
        <p:txBody>
          <a:bodyPr vert="horz" lIns="68580" tIns="34290" rIns="68580" bIns="34290" rtlCol="0" anchor="ctr">
            <a:noAutofit/>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pPr marL="0" lvl="0" indent="0" algn="ctr" rtl="0">
              <a:spcBef>
                <a:spcPts val="600"/>
              </a:spcBef>
              <a:spcAft>
                <a:spcPts val="0"/>
              </a:spcAft>
              <a:buNone/>
            </a:pPr>
            <a:r>
              <a:rPr lang="en-US" sz="1800" b="1" dirty="0">
                <a:solidFill>
                  <a:schemeClr val="tx1"/>
                </a:solidFill>
                <a:latin typeface="Amatic SC" panose="00000500000000000000" pitchFamily="2" charset="-79"/>
                <a:cs typeface="Amatic SC" panose="00000500000000000000" pitchFamily="2" charset="-79"/>
              </a:rPr>
              <a:t>3 of the launch sites are placed in close vicinity in which 2 are neighbors, and just one launch site is to the west of USA</a:t>
            </a:r>
            <a:endParaRPr lang="en-IN" sz="1800" b="1" dirty="0">
              <a:solidFill>
                <a:schemeClr val="tx1"/>
              </a:solidFill>
              <a:latin typeface="Amatic SC" panose="00000500000000000000" pitchFamily="2" charset="-79"/>
              <a:cs typeface="Amatic SC" panose="00000500000000000000" pitchFamily="2" charset="-79"/>
            </a:endParaRPr>
          </a:p>
        </p:txBody>
      </p:sp>
      <p:pic>
        <p:nvPicPr>
          <p:cNvPr id="5" name="Picture 4">
            <a:extLst>
              <a:ext uri="{FF2B5EF4-FFF2-40B4-BE49-F238E27FC236}">
                <a16:creationId xmlns:a16="http://schemas.microsoft.com/office/drawing/2014/main" id="{63D6F9AA-5E0E-DD1D-C9DE-858BD50D1245}"/>
              </a:ext>
            </a:extLst>
          </p:cNvPr>
          <p:cNvPicPr>
            <a:picLocks noChangeAspect="1"/>
          </p:cNvPicPr>
          <p:nvPr/>
        </p:nvPicPr>
        <p:blipFill>
          <a:blip r:embed="rId2"/>
          <a:stretch>
            <a:fillRect/>
          </a:stretch>
        </p:blipFill>
        <p:spPr>
          <a:xfrm>
            <a:off x="514350" y="1284173"/>
            <a:ext cx="6832600" cy="3739463"/>
          </a:xfrm>
          <a:prstGeom prst="rect">
            <a:avLst/>
          </a:prstGeom>
        </p:spPr>
      </p:pic>
    </p:spTree>
    <p:extLst>
      <p:ext uri="{BB962C8B-B14F-4D97-AF65-F5344CB8AC3E}">
        <p14:creationId xmlns:p14="http://schemas.microsoft.com/office/powerpoint/2010/main" val="94786504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772D0411-8FF8-C540-84AE-DBA0703D368C}"/>
              </a:ext>
            </a:extLst>
          </p:cNvPr>
          <p:cNvSpPr>
            <a:spLocks noGrp="1"/>
          </p:cNvSpPr>
          <p:nvPr>
            <p:ph type="sldNum" sz="quarter" idx="12"/>
          </p:nvPr>
        </p:nvSpPr>
        <p:spPr/>
        <p:txBody>
          <a:bodyPr/>
          <a:lstStyle/>
          <a:p>
            <a:fld id="{5075537C-CA84-1446-933C-8E9D027F9201}" type="slidenum">
              <a:rPr lang="en-US" smtClean="0"/>
              <a:t>36</a:t>
            </a:fld>
            <a:endParaRPr lang="en-US"/>
          </a:p>
        </p:txBody>
      </p:sp>
      <p:sp>
        <p:nvSpPr>
          <p:cNvPr id="4" name="Title 1">
            <a:extLst>
              <a:ext uri="{FF2B5EF4-FFF2-40B4-BE49-F238E27FC236}">
                <a16:creationId xmlns:a16="http://schemas.microsoft.com/office/drawing/2014/main" id="{5066AA34-20EE-4A59-B343-346A8DB5667C}"/>
              </a:ext>
            </a:extLst>
          </p:cNvPr>
          <p:cNvSpPr txBox="1">
            <a:spLocks/>
          </p:cNvSpPr>
          <p:nvPr/>
        </p:nvSpPr>
        <p:spPr>
          <a:xfrm>
            <a:off x="-659961" y="395499"/>
            <a:ext cx="7886700" cy="411787"/>
          </a:xfrm>
          <a:prstGeom prst="rect">
            <a:avLst/>
          </a:prstGeom>
        </p:spPr>
        <p:txBody>
          <a:bodyPr vert="horz" lIns="68580" tIns="34290" rIns="68580" bIns="3429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pPr marL="0" lvl="0" indent="0" algn="ctr" rtl="0">
              <a:spcBef>
                <a:spcPts val="600"/>
              </a:spcBef>
              <a:spcAft>
                <a:spcPts val="0"/>
              </a:spcAft>
              <a:buNone/>
            </a:pPr>
            <a:r>
              <a:rPr lang="en-US" sz="3200" b="1" dirty="0">
                <a:solidFill>
                  <a:schemeClr val="tx1"/>
                </a:solidFill>
                <a:latin typeface="Amatic SC" panose="00000500000000000000" pitchFamily="2" charset="-79"/>
                <a:cs typeface="Amatic SC" panose="00000500000000000000" pitchFamily="2" charset="-79"/>
              </a:rPr>
              <a:t>Markers showing launch sites with color labels</a:t>
            </a:r>
          </a:p>
        </p:txBody>
      </p:sp>
      <p:pic>
        <p:nvPicPr>
          <p:cNvPr id="8" name="Picture 7">
            <a:extLst>
              <a:ext uri="{FF2B5EF4-FFF2-40B4-BE49-F238E27FC236}">
                <a16:creationId xmlns:a16="http://schemas.microsoft.com/office/drawing/2014/main" id="{97B88663-1256-7FC1-ECE9-53AEFA57EDAC}"/>
              </a:ext>
            </a:extLst>
          </p:cNvPr>
          <p:cNvPicPr>
            <a:picLocks noChangeAspect="1"/>
          </p:cNvPicPr>
          <p:nvPr/>
        </p:nvPicPr>
        <p:blipFill>
          <a:blip r:embed="rId2"/>
          <a:stretch>
            <a:fillRect/>
          </a:stretch>
        </p:blipFill>
        <p:spPr>
          <a:xfrm>
            <a:off x="770788" y="886760"/>
            <a:ext cx="2016200" cy="2048615"/>
          </a:xfrm>
          <a:prstGeom prst="rect">
            <a:avLst/>
          </a:prstGeom>
        </p:spPr>
      </p:pic>
      <p:pic>
        <p:nvPicPr>
          <p:cNvPr id="10" name="Picture 9">
            <a:extLst>
              <a:ext uri="{FF2B5EF4-FFF2-40B4-BE49-F238E27FC236}">
                <a16:creationId xmlns:a16="http://schemas.microsoft.com/office/drawing/2014/main" id="{98C0B69A-3A1C-5FE0-B5D9-B3EE6FC4A1A8}"/>
              </a:ext>
            </a:extLst>
          </p:cNvPr>
          <p:cNvPicPr>
            <a:picLocks noChangeAspect="1"/>
          </p:cNvPicPr>
          <p:nvPr/>
        </p:nvPicPr>
        <p:blipFill>
          <a:blip r:embed="rId3"/>
          <a:stretch>
            <a:fillRect/>
          </a:stretch>
        </p:blipFill>
        <p:spPr>
          <a:xfrm>
            <a:off x="2915805" y="1264790"/>
            <a:ext cx="2651990" cy="2994920"/>
          </a:xfrm>
          <a:prstGeom prst="rect">
            <a:avLst/>
          </a:prstGeom>
        </p:spPr>
      </p:pic>
      <p:pic>
        <p:nvPicPr>
          <p:cNvPr id="12" name="Picture 11">
            <a:extLst>
              <a:ext uri="{FF2B5EF4-FFF2-40B4-BE49-F238E27FC236}">
                <a16:creationId xmlns:a16="http://schemas.microsoft.com/office/drawing/2014/main" id="{E897B428-4E14-DE7A-7C1E-7A2F552DC807}"/>
              </a:ext>
            </a:extLst>
          </p:cNvPr>
          <p:cNvPicPr>
            <a:picLocks noChangeAspect="1"/>
          </p:cNvPicPr>
          <p:nvPr/>
        </p:nvPicPr>
        <p:blipFill>
          <a:blip r:embed="rId4"/>
          <a:stretch>
            <a:fillRect/>
          </a:stretch>
        </p:blipFill>
        <p:spPr>
          <a:xfrm>
            <a:off x="6125528" y="79794"/>
            <a:ext cx="2682472" cy="2491956"/>
          </a:xfrm>
          <a:prstGeom prst="rect">
            <a:avLst/>
          </a:prstGeom>
        </p:spPr>
      </p:pic>
      <p:pic>
        <p:nvPicPr>
          <p:cNvPr id="14" name="Picture 13">
            <a:extLst>
              <a:ext uri="{FF2B5EF4-FFF2-40B4-BE49-F238E27FC236}">
                <a16:creationId xmlns:a16="http://schemas.microsoft.com/office/drawing/2014/main" id="{F65CA3C8-CFF0-5FB4-D8F8-B05893C93294}"/>
              </a:ext>
            </a:extLst>
          </p:cNvPr>
          <p:cNvPicPr>
            <a:picLocks noChangeAspect="1"/>
          </p:cNvPicPr>
          <p:nvPr/>
        </p:nvPicPr>
        <p:blipFill>
          <a:blip r:embed="rId5"/>
          <a:stretch>
            <a:fillRect/>
          </a:stretch>
        </p:blipFill>
        <p:spPr>
          <a:xfrm>
            <a:off x="6027193" y="2762250"/>
            <a:ext cx="2705334" cy="2232853"/>
          </a:xfrm>
          <a:prstGeom prst="rect">
            <a:avLst/>
          </a:prstGeom>
        </p:spPr>
      </p:pic>
      <p:sp>
        <p:nvSpPr>
          <p:cNvPr id="17" name="Title 1">
            <a:extLst>
              <a:ext uri="{FF2B5EF4-FFF2-40B4-BE49-F238E27FC236}">
                <a16:creationId xmlns:a16="http://schemas.microsoft.com/office/drawing/2014/main" id="{B245E146-008D-8942-77AC-EC02EF2C06D7}"/>
              </a:ext>
            </a:extLst>
          </p:cNvPr>
          <p:cNvSpPr txBox="1">
            <a:spLocks/>
          </p:cNvSpPr>
          <p:nvPr/>
        </p:nvSpPr>
        <p:spPr>
          <a:xfrm>
            <a:off x="-1156362" y="4450210"/>
            <a:ext cx="7886700" cy="411787"/>
          </a:xfrm>
          <a:prstGeom prst="rect">
            <a:avLst/>
          </a:prstGeom>
        </p:spPr>
        <p:txBody>
          <a:bodyPr vert="horz" lIns="68580" tIns="34290" rIns="68580" bIns="34290" rtlCol="0" anchor="ctr">
            <a:noAutofit/>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pPr marL="0" lvl="0" indent="0" algn="ctr" rtl="0">
              <a:spcBef>
                <a:spcPts val="600"/>
              </a:spcBef>
              <a:spcAft>
                <a:spcPts val="0"/>
              </a:spcAft>
              <a:buNone/>
            </a:pPr>
            <a:r>
              <a:rPr lang="en-US" sz="1800" b="1" dirty="0">
                <a:solidFill>
                  <a:srgbClr val="00B050"/>
                </a:solidFill>
                <a:latin typeface="Amatic SC" panose="00000500000000000000" pitchFamily="2" charset="-79"/>
                <a:cs typeface="Amatic SC" panose="00000500000000000000" pitchFamily="2" charset="-79"/>
              </a:rPr>
              <a:t>Green Marker </a:t>
            </a:r>
            <a:r>
              <a:rPr lang="en-US" sz="1800" b="1" dirty="0">
                <a:solidFill>
                  <a:schemeClr val="tx1"/>
                </a:solidFill>
                <a:latin typeface="Amatic SC" panose="00000500000000000000" pitchFamily="2" charset="-79"/>
                <a:cs typeface="Amatic SC" panose="00000500000000000000" pitchFamily="2" charset="-79"/>
              </a:rPr>
              <a:t>- Successful Launches</a:t>
            </a:r>
          </a:p>
          <a:p>
            <a:pPr marL="0" lvl="0" indent="0" algn="ctr" rtl="0">
              <a:spcBef>
                <a:spcPts val="600"/>
              </a:spcBef>
              <a:spcAft>
                <a:spcPts val="0"/>
              </a:spcAft>
              <a:buNone/>
            </a:pPr>
            <a:r>
              <a:rPr lang="en-US" sz="1800" b="1" dirty="0">
                <a:solidFill>
                  <a:srgbClr val="FF0000"/>
                </a:solidFill>
                <a:latin typeface="Amatic SC" panose="00000500000000000000" pitchFamily="2" charset="-79"/>
                <a:cs typeface="Amatic SC" panose="00000500000000000000" pitchFamily="2" charset="-79"/>
              </a:rPr>
              <a:t>Red Marker </a:t>
            </a:r>
            <a:r>
              <a:rPr lang="en-US" sz="1800" b="1" dirty="0">
                <a:solidFill>
                  <a:schemeClr val="tx1"/>
                </a:solidFill>
                <a:latin typeface="Amatic SC" panose="00000500000000000000" pitchFamily="2" charset="-79"/>
                <a:cs typeface="Amatic SC" panose="00000500000000000000" pitchFamily="2" charset="-79"/>
              </a:rPr>
              <a:t>- Failures</a:t>
            </a:r>
          </a:p>
        </p:txBody>
      </p:sp>
      <p:sp>
        <p:nvSpPr>
          <p:cNvPr id="18" name="Title 1">
            <a:extLst>
              <a:ext uri="{FF2B5EF4-FFF2-40B4-BE49-F238E27FC236}">
                <a16:creationId xmlns:a16="http://schemas.microsoft.com/office/drawing/2014/main" id="{101C169B-2D98-81BB-26E8-F5752DC10315}"/>
              </a:ext>
            </a:extLst>
          </p:cNvPr>
          <p:cNvSpPr txBox="1">
            <a:spLocks/>
          </p:cNvSpPr>
          <p:nvPr/>
        </p:nvSpPr>
        <p:spPr>
          <a:xfrm>
            <a:off x="3906138" y="4583316"/>
            <a:ext cx="7886700" cy="411787"/>
          </a:xfrm>
          <a:prstGeom prst="rect">
            <a:avLst/>
          </a:prstGeom>
        </p:spPr>
        <p:txBody>
          <a:bodyPr vert="horz" lIns="68580" tIns="34290" rIns="68580" bIns="34290" rtlCol="0" anchor="ctr">
            <a:noAutofit/>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pPr marL="0" lvl="0" indent="0" algn="ctr" rtl="0">
              <a:spcBef>
                <a:spcPts val="600"/>
              </a:spcBef>
              <a:spcAft>
                <a:spcPts val="0"/>
              </a:spcAft>
              <a:buNone/>
            </a:pPr>
            <a:r>
              <a:rPr lang="en-US" sz="1800" b="1" dirty="0">
                <a:solidFill>
                  <a:schemeClr val="tx1"/>
                </a:solidFill>
                <a:latin typeface="Amatic SC" panose="00000500000000000000" pitchFamily="2" charset="-79"/>
                <a:cs typeface="Amatic SC" panose="00000500000000000000" pitchFamily="2" charset="-79"/>
              </a:rPr>
              <a:t>California Launch Site</a:t>
            </a:r>
          </a:p>
        </p:txBody>
      </p:sp>
    </p:spTree>
    <p:extLst>
      <p:ext uri="{BB962C8B-B14F-4D97-AF65-F5344CB8AC3E}">
        <p14:creationId xmlns:p14="http://schemas.microsoft.com/office/powerpoint/2010/main" val="66272211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772D0411-8FF8-C540-84AE-DBA0703D368C}"/>
              </a:ext>
            </a:extLst>
          </p:cNvPr>
          <p:cNvSpPr>
            <a:spLocks noGrp="1"/>
          </p:cNvSpPr>
          <p:nvPr>
            <p:ph type="sldNum" sz="quarter" idx="12"/>
          </p:nvPr>
        </p:nvSpPr>
        <p:spPr/>
        <p:txBody>
          <a:bodyPr/>
          <a:lstStyle/>
          <a:p>
            <a:fld id="{5075537C-CA84-1446-933C-8E9D027F9201}" type="slidenum">
              <a:rPr lang="en-US" smtClean="0"/>
              <a:t>37</a:t>
            </a:fld>
            <a:endParaRPr lang="en-US"/>
          </a:p>
        </p:txBody>
      </p:sp>
      <p:sp>
        <p:nvSpPr>
          <p:cNvPr id="4" name="Title 1">
            <a:extLst>
              <a:ext uri="{FF2B5EF4-FFF2-40B4-BE49-F238E27FC236}">
                <a16:creationId xmlns:a16="http://schemas.microsoft.com/office/drawing/2014/main" id="{5066AA34-20EE-4A59-B343-346A8DB5667C}"/>
              </a:ext>
            </a:extLst>
          </p:cNvPr>
          <p:cNvSpPr txBox="1">
            <a:spLocks/>
          </p:cNvSpPr>
          <p:nvPr/>
        </p:nvSpPr>
        <p:spPr>
          <a:xfrm>
            <a:off x="-1269561" y="301479"/>
            <a:ext cx="7886700" cy="411787"/>
          </a:xfrm>
          <a:prstGeom prst="rect">
            <a:avLst/>
          </a:prstGeom>
        </p:spPr>
        <p:txBody>
          <a:bodyPr vert="horz" lIns="68580" tIns="34290" rIns="68580" bIns="3429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pPr marL="0" lvl="0" indent="0" algn="ctr" rtl="0">
              <a:spcBef>
                <a:spcPts val="600"/>
              </a:spcBef>
              <a:spcAft>
                <a:spcPts val="0"/>
              </a:spcAft>
              <a:buNone/>
            </a:pPr>
            <a:r>
              <a:rPr lang="en-US" sz="3200" b="1" dirty="0">
                <a:solidFill>
                  <a:schemeClr val="tx1"/>
                </a:solidFill>
                <a:latin typeface="Amatic SC" panose="00000500000000000000" pitchFamily="2" charset="-79"/>
                <a:cs typeface="Amatic SC" panose="00000500000000000000" pitchFamily="2" charset="-79"/>
              </a:rPr>
              <a:t>launch sites Distance to </a:t>
            </a:r>
            <a:r>
              <a:rPr lang="en-US" sz="3200" b="1" dirty="0" err="1">
                <a:solidFill>
                  <a:schemeClr val="tx1"/>
                </a:solidFill>
                <a:latin typeface="Amatic SC" panose="00000500000000000000" pitchFamily="2" charset="-79"/>
                <a:cs typeface="Amatic SC" panose="00000500000000000000" pitchFamily="2" charset="-79"/>
              </a:rPr>
              <a:t>LAndmarks</a:t>
            </a:r>
            <a:endParaRPr lang="en-US" sz="3200" b="1" dirty="0">
              <a:solidFill>
                <a:schemeClr val="tx1"/>
              </a:solidFill>
              <a:latin typeface="Amatic SC" panose="00000500000000000000" pitchFamily="2" charset="-79"/>
              <a:cs typeface="Amatic SC" panose="00000500000000000000" pitchFamily="2" charset="-79"/>
            </a:endParaRPr>
          </a:p>
        </p:txBody>
      </p:sp>
      <p:pic>
        <p:nvPicPr>
          <p:cNvPr id="9" name="Content Placeholder 3">
            <a:extLst>
              <a:ext uri="{FF2B5EF4-FFF2-40B4-BE49-F238E27FC236}">
                <a16:creationId xmlns:a16="http://schemas.microsoft.com/office/drawing/2014/main" id="{FE69EF57-54DA-4092-7345-C83585CF81CC}"/>
              </a:ext>
            </a:extLst>
          </p:cNvPr>
          <p:cNvPicPr>
            <a:picLocks noChangeAspect="1"/>
          </p:cNvPicPr>
          <p:nvPr/>
        </p:nvPicPr>
        <p:blipFill>
          <a:blip r:embed="rId2"/>
          <a:stretch>
            <a:fillRect/>
          </a:stretch>
        </p:blipFill>
        <p:spPr>
          <a:xfrm>
            <a:off x="597898" y="778441"/>
            <a:ext cx="7948203" cy="3988811"/>
          </a:xfrm>
          <a:prstGeom prst="rect">
            <a:avLst/>
          </a:prstGeom>
          <a:noFill/>
          <a:ln>
            <a:noFill/>
          </a:ln>
        </p:spPr>
      </p:pic>
    </p:spTree>
    <p:extLst>
      <p:ext uri="{BB962C8B-B14F-4D97-AF65-F5344CB8AC3E}">
        <p14:creationId xmlns:p14="http://schemas.microsoft.com/office/powerpoint/2010/main" val="101122158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94" name="Google Shape;294;p19"/>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38</a:t>
            </a:fld>
            <a:endParaRPr/>
          </a:p>
        </p:txBody>
      </p:sp>
      <p:sp>
        <p:nvSpPr>
          <p:cNvPr id="280" name="Google Shape;280;p19"/>
          <p:cNvSpPr txBox="1">
            <a:spLocks noGrp="1"/>
          </p:cNvSpPr>
          <p:nvPr>
            <p:ph type="ctrTitle" idx="4294967295"/>
          </p:nvPr>
        </p:nvSpPr>
        <p:spPr>
          <a:xfrm>
            <a:off x="0" y="2974975"/>
            <a:ext cx="2794000" cy="64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br>
              <a:rPr lang="en" sz="3600" b="1" dirty="0">
                <a:latin typeface="Amatic SC" panose="00000500000000000000" pitchFamily="2" charset="-79"/>
                <a:cs typeface="Amatic SC" panose="00000500000000000000" pitchFamily="2" charset="-79"/>
              </a:rPr>
            </a:br>
            <a:br>
              <a:rPr lang="en" sz="3600" b="1" dirty="0">
                <a:latin typeface="Amatic SC" panose="00000500000000000000" pitchFamily="2" charset="-79"/>
                <a:cs typeface="Amatic SC" panose="00000500000000000000" pitchFamily="2" charset="-79"/>
              </a:rPr>
            </a:br>
            <a:r>
              <a:rPr lang="en" sz="4400" b="1" dirty="0">
                <a:latin typeface="Amatic SC" panose="00000500000000000000" pitchFamily="2" charset="-79"/>
                <a:cs typeface="Amatic SC" panose="00000500000000000000" pitchFamily="2" charset="-79"/>
              </a:rPr>
              <a:t>Section 4:</a:t>
            </a:r>
            <a:br>
              <a:rPr lang="en" sz="4400" b="1" dirty="0">
                <a:latin typeface="Amatic SC" panose="00000500000000000000" pitchFamily="2" charset="-79"/>
                <a:cs typeface="Amatic SC" panose="00000500000000000000" pitchFamily="2" charset="-79"/>
              </a:rPr>
            </a:br>
            <a:r>
              <a:rPr lang="en" sz="4400" b="1" dirty="0">
                <a:latin typeface="Amatic SC" panose="00000500000000000000" pitchFamily="2" charset="-79"/>
                <a:cs typeface="Amatic SC" panose="00000500000000000000" pitchFamily="2" charset="-79"/>
              </a:rPr>
              <a:t>Build a Dashboard with Plotly Dash</a:t>
            </a:r>
            <a:endParaRPr sz="4400" dirty="0"/>
          </a:p>
        </p:txBody>
      </p:sp>
      <p:grpSp>
        <p:nvGrpSpPr>
          <p:cNvPr id="282" name="Google Shape;282;p19"/>
          <p:cNvGrpSpPr/>
          <p:nvPr/>
        </p:nvGrpSpPr>
        <p:grpSpPr>
          <a:xfrm>
            <a:off x="4989430" y="480048"/>
            <a:ext cx="2688023" cy="2687984"/>
            <a:chOff x="6643075" y="3664250"/>
            <a:chExt cx="407950" cy="407975"/>
          </a:xfrm>
        </p:grpSpPr>
        <p:sp>
          <p:nvSpPr>
            <p:cNvPr id="283" name="Google Shape;283;p19"/>
            <p:cNvSpPr/>
            <p:nvPr/>
          </p:nvSpPr>
          <p:spPr>
            <a:xfrm>
              <a:off x="6794075" y="3815250"/>
              <a:ext cx="211300" cy="211300"/>
            </a:xfrm>
            <a:custGeom>
              <a:avLst/>
              <a:gdLst/>
              <a:ahLst/>
              <a:cxnLst/>
              <a:rect l="l" t="t" r="r" b="b"/>
              <a:pathLst>
                <a:path w="8452" h="8452" fill="none" extrusionOk="0">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w="381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19"/>
            <p:cNvSpPr/>
            <p:nvPr/>
          </p:nvSpPr>
          <p:spPr>
            <a:xfrm>
              <a:off x="6643075" y="3664250"/>
              <a:ext cx="407950" cy="407975"/>
            </a:xfrm>
            <a:custGeom>
              <a:avLst/>
              <a:gdLst/>
              <a:ahLst/>
              <a:cxnLst/>
              <a:rect l="l" t="t" r="r" b="b"/>
              <a:pathLst>
                <a:path w="16318" h="16319" fill="none" extrusionOk="0">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w="381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5" name="Google Shape;285;p19"/>
          <p:cNvGrpSpPr/>
          <p:nvPr/>
        </p:nvGrpSpPr>
        <p:grpSpPr>
          <a:xfrm rot="-587295">
            <a:off x="4831103" y="3518436"/>
            <a:ext cx="1105140" cy="1105077"/>
            <a:chOff x="576250" y="4319400"/>
            <a:chExt cx="442075" cy="442050"/>
          </a:xfrm>
        </p:grpSpPr>
        <p:sp>
          <p:nvSpPr>
            <p:cNvPr id="286" name="Google Shape;286;p19"/>
            <p:cNvSpPr/>
            <p:nvPr/>
          </p:nvSpPr>
          <p:spPr>
            <a:xfrm>
              <a:off x="576250" y="4319400"/>
              <a:ext cx="442075" cy="442050"/>
            </a:xfrm>
            <a:custGeom>
              <a:avLst/>
              <a:gdLst/>
              <a:ahLst/>
              <a:cxnLst/>
              <a:rect l="l" t="t" r="r" b="b"/>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solidFill>
              <a:srgbClr val="000000"/>
            </a:solidFill>
            <a:ln w="3810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19"/>
            <p:cNvSpPr/>
            <p:nvPr/>
          </p:nvSpPr>
          <p:spPr>
            <a:xfrm>
              <a:off x="595725" y="4668875"/>
              <a:ext cx="73100" cy="73100"/>
            </a:xfrm>
            <a:custGeom>
              <a:avLst/>
              <a:gdLst/>
              <a:ahLst/>
              <a:cxnLst/>
              <a:rect l="l" t="t" r="r" b="b"/>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solidFill>
              <a:srgbClr val="000000"/>
            </a:solidFill>
            <a:ln w="3810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19"/>
            <p:cNvSpPr/>
            <p:nvPr/>
          </p:nvSpPr>
          <p:spPr>
            <a:xfrm>
              <a:off x="652350" y="4711500"/>
              <a:ext cx="46925" cy="46925"/>
            </a:xfrm>
            <a:custGeom>
              <a:avLst/>
              <a:gdLst/>
              <a:ahLst/>
              <a:cxnLst/>
              <a:rect l="l" t="t" r="r" b="b"/>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solidFill>
              <a:srgbClr val="000000"/>
            </a:solidFill>
            <a:ln w="3810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19"/>
            <p:cNvSpPr/>
            <p:nvPr/>
          </p:nvSpPr>
          <p:spPr>
            <a:xfrm>
              <a:off x="579300" y="4638450"/>
              <a:ext cx="46900" cy="46900"/>
            </a:xfrm>
            <a:custGeom>
              <a:avLst/>
              <a:gdLst/>
              <a:ahLst/>
              <a:cxnLst/>
              <a:rect l="l" t="t" r="r" b="b"/>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solidFill>
              <a:srgbClr val="000000"/>
            </a:solidFill>
            <a:ln w="3810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0" name="Google Shape;290;p19"/>
          <p:cNvSpPr/>
          <p:nvPr/>
        </p:nvSpPr>
        <p:spPr>
          <a:xfrm>
            <a:off x="4346385" y="1101027"/>
            <a:ext cx="420148" cy="401173"/>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381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19"/>
          <p:cNvSpPr/>
          <p:nvPr/>
        </p:nvSpPr>
        <p:spPr>
          <a:xfrm rot="2697410">
            <a:off x="7115127" y="3154920"/>
            <a:ext cx="637798" cy="608994"/>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381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19"/>
          <p:cNvSpPr/>
          <p:nvPr/>
        </p:nvSpPr>
        <p:spPr>
          <a:xfrm>
            <a:off x="7619694" y="2807253"/>
            <a:ext cx="255471" cy="244042"/>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381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19"/>
          <p:cNvSpPr/>
          <p:nvPr/>
        </p:nvSpPr>
        <p:spPr>
          <a:xfrm rot="1279871">
            <a:off x="4055299" y="2311116"/>
            <a:ext cx="255414" cy="243985"/>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381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4075794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772D0411-8FF8-C540-84AE-DBA0703D368C}"/>
              </a:ext>
            </a:extLst>
          </p:cNvPr>
          <p:cNvSpPr>
            <a:spLocks noGrp="1"/>
          </p:cNvSpPr>
          <p:nvPr>
            <p:ph type="sldNum" sz="quarter" idx="12"/>
          </p:nvPr>
        </p:nvSpPr>
        <p:spPr/>
        <p:txBody>
          <a:bodyPr/>
          <a:lstStyle/>
          <a:p>
            <a:fld id="{5075537C-CA84-1446-933C-8E9D027F9201}" type="slidenum">
              <a:rPr lang="en-US" smtClean="0"/>
              <a:t>39</a:t>
            </a:fld>
            <a:endParaRPr lang="en-US"/>
          </a:p>
        </p:txBody>
      </p:sp>
      <p:sp>
        <p:nvSpPr>
          <p:cNvPr id="4" name="Title 1">
            <a:extLst>
              <a:ext uri="{FF2B5EF4-FFF2-40B4-BE49-F238E27FC236}">
                <a16:creationId xmlns:a16="http://schemas.microsoft.com/office/drawing/2014/main" id="{5066AA34-20EE-4A59-B343-346A8DB5667C}"/>
              </a:ext>
            </a:extLst>
          </p:cNvPr>
          <p:cNvSpPr txBox="1">
            <a:spLocks/>
          </p:cNvSpPr>
          <p:nvPr/>
        </p:nvSpPr>
        <p:spPr>
          <a:xfrm>
            <a:off x="-539750" y="524276"/>
            <a:ext cx="7886700" cy="411787"/>
          </a:xfrm>
          <a:prstGeom prst="rect">
            <a:avLst/>
          </a:prstGeom>
        </p:spPr>
        <p:txBody>
          <a:bodyPr vert="horz" lIns="68580" tIns="34290" rIns="68580" bIns="3429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pPr marL="0" lvl="0" indent="0" algn="ctr" rtl="0">
              <a:spcBef>
                <a:spcPts val="600"/>
              </a:spcBef>
              <a:spcAft>
                <a:spcPts val="0"/>
              </a:spcAft>
              <a:buNone/>
            </a:pPr>
            <a:r>
              <a:rPr lang="en-IN" sz="3200" b="1" dirty="0">
                <a:solidFill>
                  <a:schemeClr val="tx1"/>
                </a:solidFill>
                <a:latin typeface="Amatic SC" panose="00000500000000000000" pitchFamily="2" charset="-79"/>
                <a:cs typeface="Amatic SC" panose="00000500000000000000" pitchFamily="2" charset="-79"/>
              </a:rPr>
              <a:t>Pie Chart showing percentage achieved by each Launch Site</a:t>
            </a:r>
          </a:p>
        </p:txBody>
      </p:sp>
      <p:pic>
        <p:nvPicPr>
          <p:cNvPr id="2" name="Picture 1">
            <a:extLst>
              <a:ext uri="{FF2B5EF4-FFF2-40B4-BE49-F238E27FC236}">
                <a16:creationId xmlns:a16="http://schemas.microsoft.com/office/drawing/2014/main" id="{152BF4FB-3851-515E-9089-4BC4133F055B}"/>
              </a:ext>
            </a:extLst>
          </p:cNvPr>
          <p:cNvPicPr>
            <a:picLocks noChangeAspect="1"/>
          </p:cNvPicPr>
          <p:nvPr/>
        </p:nvPicPr>
        <p:blipFill>
          <a:blip r:embed="rId2"/>
          <a:stretch>
            <a:fillRect/>
          </a:stretch>
        </p:blipFill>
        <p:spPr>
          <a:xfrm>
            <a:off x="537845" y="1362710"/>
            <a:ext cx="5731510" cy="1209040"/>
          </a:xfrm>
          <a:prstGeom prst="rect">
            <a:avLst/>
          </a:prstGeom>
        </p:spPr>
      </p:pic>
      <p:pic>
        <p:nvPicPr>
          <p:cNvPr id="7" name="Picture 6">
            <a:extLst>
              <a:ext uri="{FF2B5EF4-FFF2-40B4-BE49-F238E27FC236}">
                <a16:creationId xmlns:a16="http://schemas.microsoft.com/office/drawing/2014/main" id="{1A5E6A50-C4D6-2E10-15A5-CF28BBB80777}"/>
              </a:ext>
            </a:extLst>
          </p:cNvPr>
          <p:cNvPicPr>
            <a:picLocks noChangeAspect="1"/>
          </p:cNvPicPr>
          <p:nvPr/>
        </p:nvPicPr>
        <p:blipFill>
          <a:blip r:embed="rId3"/>
          <a:stretch>
            <a:fillRect/>
          </a:stretch>
        </p:blipFill>
        <p:spPr>
          <a:xfrm>
            <a:off x="537845" y="2712720"/>
            <a:ext cx="5731510" cy="2131060"/>
          </a:xfrm>
          <a:prstGeom prst="rect">
            <a:avLst/>
          </a:prstGeom>
        </p:spPr>
      </p:pic>
      <p:pic>
        <p:nvPicPr>
          <p:cNvPr id="9" name="Picture 8">
            <a:extLst>
              <a:ext uri="{FF2B5EF4-FFF2-40B4-BE49-F238E27FC236}">
                <a16:creationId xmlns:a16="http://schemas.microsoft.com/office/drawing/2014/main" id="{2A27FCB9-8DF7-A749-DABE-C9C1A0403CA8}"/>
              </a:ext>
            </a:extLst>
          </p:cNvPr>
          <p:cNvPicPr>
            <a:picLocks noChangeAspect="1"/>
          </p:cNvPicPr>
          <p:nvPr/>
        </p:nvPicPr>
        <p:blipFill>
          <a:blip r:embed="rId4"/>
          <a:stretch>
            <a:fillRect/>
          </a:stretch>
        </p:blipFill>
        <p:spPr>
          <a:xfrm>
            <a:off x="3108377" y="2097733"/>
            <a:ext cx="3160978" cy="572122"/>
          </a:xfrm>
          <a:prstGeom prst="rect">
            <a:avLst/>
          </a:prstGeom>
        </p:spPr>
      </p:pic>
    </p:spTree>
    <p:extLst>
      <p:ext uri="{BB962C8B-B14F-4D97-AF65-F5344CB8AC3E}">
        <p14:creationId xmlns:p14="http://schemas.microsoft.com/office/powerpoint/2010/main" val="12706300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3" name="Google Shape;263;p16"/>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4</a:t>
            </a:fld>
            <a:endParaRPr/>
          </a:p>
        </p:txBody>
      </p:sp>
      <p:sp>
        <p:nvSpPr>
          <p:cNvPr id="261" name="Google Shape;261;p16"/>
          <p:cNvSpPr txBox="1">
            <a:spLocks noGrp="1"/>
          </p:cNvSpPr>
          <p:nvPr>
            <p:ph type="title"/>
          </p:nvPr>
        </p:nvSpPr>
        <p:spPr>
          <a:xfrm>
            <a:off x="432816" y="-239829"/>
            <a:ext cx="51387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600" b="1" dirty="0">
                <a:latin typeface="Amatic SC" panose="00000500000000000000" pitchFamily="2" charset="-79"/>
                <a:cs typeface="Amatic SC" panose="00000500000000000000" pitchFamily="2" charset="-79"/>
              </a:rPr>
              <a:t>Introduction</a:t>
            </a:r>
            <a:endParaRPr sz="3600" b="1" dirty="0">
              <a:latin typeface="Amatic SC" panose="00000500000000000000" pitchFamily="2" charset="-79"/>
              <a:cs typeface="Amatic SC" panose="00000500000000000000" pitchFamily="2" charset="-79"/>
            </a:endParaRPr>
          </a:p>
        </p:txBody>
      </p:sp>
      <p:sp>
        <p:nvSpPr>
          <p:cNvPr id="262" name="Google Shape;262;p16"/>
          <p:cNvSpPr txBox="1">
            <a:spLocks noGrp="1"/>
          </p:cNvSpPr>
          <p:nvPr>
            <p:ph type="body" idx="1"/>
          </p:nvPr>
        </p:nvSpPr>
        <p:spPr>
          <a:xfrm>
            <a:off x="0" y="363571"/>
            <a:ext cx="5918200" cy="3180900"/>
          </a:xfrm>
          <a:prstGeom prst="rect">
            <a:avLst/>
          </a:prstGeom>
        </p:spPr>
        <p:txBody>
          <a:bodyPr spcFirstLastPara="1" wrap="square" lIns="91425" tIns="91425" rIns="91425" bIns="91425" anchor="t" anchorCtr="0">
            <a:noAutofit/>
          </a:bodyPr>
          <a:lstStyle/>
          <a:p>
            <a:pPr marL="76200" indent="0">
              <a:buNone/>
            </a:pPr>
            <a:r>
              <a:rPr lang="en-US" sz="1800" b="1" dirty="0">
                <a:solidFill>
                  <a:srgbClr val="000000"/>
                </a:solidFill>
                <a:effectLst/>
                <a:latin typeface="Amatic SC" panose="00000500000000000000" pitchFamily="2" charset="-79"/>
                <a:ea typeface="Calibri" panose="020F0502020204030204" pitchFamily="34" charset="0"/>
                <a:cs typeface="Amatic SC" panose="00000500000000000000" pitchFamily="2" charset="-79"/>
              </a:rPr>
              <a:t>	The aim of this project is to predict whether the first stage of Space X's rocket launches will land successfully, which has significant cost implications. Compared to other providers who cost upward of 165 million dollars each, Space X advertises Falcon 9 rocket launches on its website for just 62 million dollars, largely due to the fact that they are able to reuse the first stage. By accurately predicting the success of these landings, we can help other companies determine their own launch costs and potentially gain a competitive edge in bidding against Space X.</a:t>
            </a:r>
          </a:p>
          <a:p>
            <a:pPr marL="76200" indent="0">
              <a:buNone/>
            </a:pPr>
            <a:r>
              <a:rPr lang="en-US" sz="1800" b="1" dirty="0">
                <a:solidFill>
                  <a:srgbClr val="000000"/>
                </a:solidFill>
                <a:effectLst/>
                <a:latin typeface="Amatic SC" panose="00000500000000000000" pitchFamily="2" charset="-79"/>
                <a:ea typeface="Calibri" panose="020F0502020204030204" pitchFamily="34" charset="0"/>
                <a:cs typeface="Amatic SC" panose="00000500000000000000" pitchFamily="2" charset="-79"/>
              </a:rPr>
              <a:t> </a:t>
            </a:r>
          </a:p>
          <a:p>
            <a:pPr marL="76200" indent="0">
              <a:buNone/>
            </a:pPr>
            <a:r>
              <a:rPr lang="en-US" sz="1800" b="1" dirty="0">
                <a:solidFill>
                  <a:srgbClr val="000000"/>
                </a:solidFill>
                <a:effectLst/>
                <a:latin typeface="Amatic SC" panose="00000500000000000000" pitchFamily="2" charset="-79"/>
                <a:ea typeface="Calibri" panose="020F0502020204030204" pitchFamily="34" charset="0"/>
                <a:cs typeface="Amatic SC" panose="00000500000000000000" pitchFamily="2" charset="-79"/>
              </a:rPr>
              <a:t>Problems you want to find answers</a:t>
            </a:r>
          </a:p>
          <a:p>
            <a:r>
              <a:rPr lang="en-US" sz="1800" b="1" dirty="0">
                <a:solidFill>
                  <a:srgbClr val="000000"/>
                </a:solidFill>
                <a:effectLst/>
                <a:latin typeface="Amatic SC" panose="00000500000000000000" pitchFamily="2" charset="-79"/>
                <a:ea typeface="Calibri" panose="020F0502020204030204" pitchFamily="34" charset="0"/>
                <a:cs typeface="Amatic SC" panose="00000500000000000000" pitchFamily="2" charset="-79"/>
              </a:rPr>
              <a:t>What factors determine if the rocket will land successfully?</a:t>
            </a:r>
          </a:p>
          <a:p>
            <a:r>
              <a:rPr lang="en-US" sz="1800" b="1" dirty="0">
                <a:solidFill>
                  <a:srgbClr val="000000"/>
                </a:solidFill>
                <a:effectLst/>
                <a:latin typeface="Amatic SC" panose="00000500000000000000" pitchFamily="2" charset="-79"/>
                <a:ea typeface="Calibri" panose="020F0502020204030204" pitchFamily="34" charset="0"/>
                <a:cs typeface="Amatic SC" panose="00000500000000000000" pitchFamily="2" charset="-79"/>
              </a:rPr>
              <a:t>The interaction amongst various features that determine the success rate of a successful landing.</a:t>
            </a:r>
          </a:p>
          <a:p>
            <a:r>
              <a:rPr lang="en-US" sz="1800" b="1" dirty="0">
                <a:solidFill>
                  <a:srgbClr val="000000"/>
                </a:solidFill>
                <a:effectLst/>
                <a:latin typeface="Amatic SC" panose="00000500000000000000" pitchFamily="2" charset="-79"/>
                <a:ea typeface="Calibri" panose="020F0502020204030204" pitchFamily="34" charset="0"/>
                <a:cs typeface="Amatic SC" panose="00000500000000000000" pitchFamily="2" charset="-79"/>
              </a:rPr>
              <a:t>What operating conditions needs to be in place to ensure a successful landing program.</a:t>
            </a:r>
          </a:p>
          <a:p>
            <a:pPr marL="76200" indent="0">
              <a:buNone/>
            </a:pPr>
            <a:endParaRPr lang="en-US" sz="1800" b="1" dirty="0">
              <a:solidFill>
                <a:srgbClr val="000000"/>
              </a:solidFill>
              <a:latin typeface="Amatic SC" panose="00000500000000000000" pitchFamily="2" charset="-79"/>
              <a:cs typeface="Amatic SC" panose="00000500000000000000" pitchFamily="2" charset="-79"/>
            </a:endParaRPr>
          </a:p>
          <a:p>
            <a:pPr marL="76200" indent="0">
              <a:buNone/>
            </a:pPr>
            <a:endParaRPr lang="en-IN" sz="1800" dirty="0"/>
          </a:p>
        </p:txBody>
      </p:sp>
      <p:grpSp>
        <p:nvGrpSpPr>
          <p:cNvPr id="2" name="Google Shape;1043;p49">
            <a:extLst>
              <a:ext uri="{FF2B5EF4-FFF2-40B4-BE49-F238E27FC236}">
                <a16:creationId xmlns:a16="http://schemas.microsoft.com/office/drawing/2014/main" id="{D11597A4-942F-CF36-A7AB-22EAA37826DA}"/>
              </a:ext>
            </a:extLst>
          </p:cNvPr>
          <p:cNvGrpSpPr/>
          <p:nvPr/>
        </p:nvGrpSpPr>
        <p:grpSpPr>
          <a:xfrm>
            <a:off x="6333120" y="4525929"/>
            <a:ext cx="290150" cy="290150"/>
            <a:chOff x="2623275" y="2333250"/>
            <a:chExt cx="381175" cy="381175"/>
          </a:xfrm>
        </p:grpSpPr>
        <p:sp>
          <p:nvSpPr>
            <p:cNvPr id="3" name="Google Shape;1044;p49">
              <a:extLst>
                <a:ext uri="{FF2B5EF4-FFF2-40B4-BE49-F238E27FC236}">
                  <a16:creationId xmlns:a16="http://schemas.microsoft.com/office/drawing/2014/main" id="{9EB12680-B7F9-1076-44BA-8BE9B4362111}"/>
                </a:ext>
              </a:extLst>
            </p:cNvPr>
            <p:cNvSpPr/>
            <p:nvPr/>
          </p:nvSpPr>
          <p:spPr>
            <a:xfrm>
              <a:off x="2623275" y="2333250"/>
              <a:ext cx="381175" cy="381175"/>
            </a:xfrm>
            <a:custGeom>
              <a:avLst/>
              <a:gdLst/>
              <a:ahLst/>
              <a:cxnLst/>
              <a:rect l="l" t="t" r="r" b="b"/>
              <a:pathLst>
                <a:path w="15247" h="15247" fill="none" extrusionOk="0">
                  <a:moveTo>
                    <a:pt x="7624" y="0"/>
                  </a:moveTo>
                  <a:lnTo>
                    <a:pt x="7624" y="0"/>
                  </a:lnTo>
                  <a:lnTo>
                    <a:pt x="7234" y="0"/>
                  </a:lnTo>
                  <a:lnTo>
                    <a:pt x="6844" y="49"/>
                  </a:lnTo>
                  <a:lnTo>
                    <a:pt x="6455" y="98"/>
                  </a:lnTo>
                  <a:lnTo>
                    <a:pt x="6089" y="147"/>
                  </a:lnTo>
                  <a:lnTo>
                    <a:pt x="5724" y="244"/>
                  </a:lnTo>
                  <a:lnTo>
                    <a:pt x="5359" y="341"/>
                  </a:lnTo>
                  <a:lnTo>
                    <a:pt x="4994" y="463"/>
                  </a:lnTo>
                  <a:lnTo>
                    <a:pt x="4653" y="609"/>
                  </a:lnTo>
                  <a:lnTo>
                    <a:pt x="4312" y="755"/>
                  </a:lnTo>
                  <a:lnTo>
                    <a:pt x="3995" y="926"/>
                  </a:lnTo>
                  <a:lnTo>
                    <a:pt x="3678" y="1096"/>
                  </a:lnTo>
                  <a:lnTo>
                    <a:pt x="3362" y="1291"/>
                  </a:lnTo>
                  <a:lnTo>
                    <a:pt x="3069" y="1510"/>
                  </a:lnTo>
                  <a:lnTo>
                    <a:pt x="2777" y="1730"/>
                  </a:lnTo>
                  <a:lnTo>
                    <a:pt x="2509" y="1973"/>
                  </a:lnTo>
                  <a:lnTo>
                    <a:pt x="2241" y="2241"/>
                  </a:lnTo>
                  <a:lnTo>
                    <a:pt x="1973" y="2509"/>
                  </a:lnTo>
                  <a:lnTo>
                    <a:pt x="1730" y="2777"/>
                  </a:lnTo>
                  <a:lnTo>
                    <a:pt x="1511" y="3069"/>
                  </a:lnTo>
                  <a:lnTo>
                    <a:pt x="1292" y="3361"/>
                  </a:lnTo>
                  <a:lnTo>
                    <a:pt x="1097" y="3678"/>
                  </a:lnTo>
                  <a:lnTo>
                    <a:pt x="926" y="3995"/>
                  </a:lnTo>
                  <a:lnTo>
                    <a:pt x="756" y="4311"/>
                  </a:lnTo>
                  <a:lnTo>
                    <a:pt x="610" y="4652"/>
                  </a:lnTo>
                  <a:lnTo>
                    <a:pt x="463" y="4993"/>
                  </a:lnTo>
                  <a:lnTo>
                    <a:pt x="342" y="5358"/>
                  </a:lnTo>
                  <a:lnTo>
                    <a:pt x="244" y="5724"/>
                  </a:lnTo>
                  <a:lnTo>
                    <a:pt x="147" y="6089"/>
                  </a:lnTo>
                  <a:lnTo>
                    <a:pt x="98" y="6454"/>
                  </a:lnTo>
                  <a:lnTo>
                    <a:pt x="49" y="6844"/>
                  </a:lnTo>
                  <a:lnTo>
                    <a:pt x="1" y="7234"/>
                  </a:lnTo>
                  <a:lnTo>
                    <a:pt x="1" y="7623"/>
                  </a:lnTo>
                  <a:lnTo>
                    <a:pt x="1" y="7623"/>
                  </a:lnTo>
                  <a:lnTo>
                    <a:pt x="1" y="8013"/>
                  </a:lnTo>
                  <a:lnTo>
                    <a:pt x="49" y="8403"/>
                  </a:lnTo>
                  <a:lnTo>
                    <a:pt x="98" y="8793"/>
                  </a:lnTo>
                  <a:lnTo>
                    <a:pt x="147" y="9158"/>
                  </a:lnTo>
                  <a:lnTo>
                    <a:pt x="244" y="9523"/>
                  </a:lnTo>
                  <a:lnTo>
                    <a:pt x="342" y="9889"/>
                  </a:lnTo>
                  <a:lnTo>
                    <a:pt x="463" y="10254"/>
                  </a:lnTo>
                  <a:lnTo>
                    <a:pt x="610" y="10595"/>
                  </a:lnTo>
                  <a:lnTo>
                    <a:pt x="756" y="10936"/>
                  </a:lnTo>
                  <a:lnTo>
                    <a:pt x="926" y="11252"/>
                  </a:lnTo>
                  <a:lnTo>
                    <a:pt x="1097" y="11569"/>
                  </a:lnTo>
                  <a:lnTo>
                    <a:pt x="1292" y="11886"/>
                  </a:lnTo>
                  <a:lnTo>
                    <a:pt x="1511" y="12178"/>
                  </a:lnTo>
                  <a:lnTo>
                    <a:pt x="1730" y="12470"/>
                  </a:lnTo>
                  <a:lnTo>
                    <a:pt x="1973" y="12738"/>
                  </a:lnTo>
                  <a:lnTo>
                    <a:pt x="2241" y="13006"/>
                  </a:lnTo>
                  <a:lnTo>
                    <a:pt x="2509" y="13274"/>
                  </a:lnTo>
                  <a:lnTo>
                    <a:pt x="2777" y="13517"/>
                  </a:lnTo>
                  <a:lnTo>
                    <a:pt x="3069" y="13737"/>
                  </a:lnTo>
                  <a:lnTo>
                    <a:pt x="3362" y="13956"/>
                  </a:lnTo>
                  <a:lnTo>
                    <a:pt x="3678" y="14151"/>
                  </a:lnTo>
                  <a:lnTo>
                    <a:pt x="3995" y="14321"/>
                  </a:lnTo>
                  <a:lnTo>
                    <a:pt x="4312" y="14492"/>
                  </a:lnTo>
                  <a:lnTo>
                    <a:pt x="4653" y="14638"/>
                  </a:lnTo>
                  <a:lnTo>
                    <a:pt x="4994" y="14784"/>
                  </a:lnTo>
                  <a:lnTo>
                    <a:pt x="5359" y="14906"/>
                  </a:lnTo>
                  <a:lnTo>
                    <a:pt x="5724" y="15003"/>
                  </a:lnTo>
                  <a:lnTo>
                    <a:pt x="6089" y="15100"/>
                  </a:lnTo>
                  <a:lnTo>
                    <a:pt x="6455" y="15149"/>
                  </a:lnTo>
                  <a:lnTo>
                    <a:pt x="6844" y="15198"/>
                  </a:lnTo>
                  <a:lnTo>
                    <a:pt x="7234" y="15247"/>
                  </a:lnTo>
                  <a:lnTo>
                    <a:pt x="7624" y="15247"/>
                  </a:lnTo>
                  <a:lnTo>
                    <a:pt x="7624" y="15247"/>
                  </a:lnTo>
                  <a:lnTo>
                    <a:pt x="8014" y="15247"/>
                  </a:lnTo>
                  <a:lnTo>
                    <a:pt x="8403" y="15198"/>
                  </a:lnTo>
                  <a:lnTo>
                    <a:pt x="8793" y="15149"/>
                  </a:lnTo>
                  <a:lnTo>
                    <a:pt x="9158" y="15100"/>
                  </a:lnTo>
                  <a:lnTo>
                    <a:pt x="9524" y="15003"/>
                  </a:lnTo>
                  <a:lnTo>
                    <a:pt x="9889" y="14906"/>
                  </a:lnTo>
                  <a:lnTo>
                    <a:pt x="10254" y="14784"/>
                  </a:lnTo>
                  <a:lnTo>
                    <a:pt x="10595" y="14638"/>
                  </a:lnTo>
                  <a:lnTo>
                    <a:pt x="10936" y="14492"/>
                  </a:lnTo>
                  <a:lnTo>
                    <a:pt x="11253" y="14321"/>
                  </a:lnTo>
                  <a:lnTo>
                    <a:pt x="11569" y="14151"/>
                  </a:lnTo>
                  <a:lnTo>
                    <a:pt x="11886" y="13956"/>
                  </a:lnTo>
                  <a:lnTo>
                    <a:pt x="12178" y="13737"/>
                  </a:lnTo>
                  <a:lnTo>
                    <a:pt x="12470" y="13517"/>
                  </a:lnTo>
                  <a:lnTo>
                    <a:pt x="12738" y="13274"/>
                  </a:lnTo>
                  <a:lnTo>
                    <a:pt x="13006" y="13006"/>
                  </a:lnTo>
                  <a:lnTo>
                    <a:pt x="13274" y="12738"/>
                  </a:lnTo>
                  <a:lnTo>
                    <a:pt x="13518" y="12470"/>
                  </a:lnTo>
                  <a:lnTo>
                    <a:pt x="13737" y="12178"/>
                  </a:lnTo>
                  <a:lnTo>
                    <a:pt x="13956" y="11886"/>
                  </a:lnTo>
                  <a:lnTo>
                    <a:pt x="14151" y="11569"/>
                  </a:lnTo>
                  <a:lnTo>
                    <a:pt x="14321" y="11252"/>
                  </a:lnTo>
                  <a:lnTo>
                    <a:pt x="14492" y="10936"/>
                  </a:lnTo>
                  <a:lnTo>
                    <a:pt x="14638" y="10595"/>
                  </a:lnTo>
                  <a:lnTo>
                    <a:pt x="14784" y="10254"/>
                  </a:lnTo>
                  <a:lnTo>
                    <a:pt x="14906" y="9889"/>
                  </a:lnTo>
                  <a:lnTo>
                    <a:pt x="15003" y="9523"/>
                  </a:lnTo>
                  <a:lnTo>
                    <a:pt x="15101" y="9158"/>
                  </a:lnTo>
                  <a:lnTo>
                    <a:pt x="15150" y="8793"/>
                  </a:lnTo>
                  <a:lnTo>
                    <a:pt x="15198" y="8403"/>
                  </a:lnTo>
                  <a:lnTo>
                    <a:pt x="15247" y="8013"/>
                  </a:lnTo>
                  <a:lnTo>
                    <a:pt x="15247" y="7623"/>
                  </a:lnTo>
                  <a:lnTo>
                    <a:pt x="15247" y="7623"/>
                  </a:lnTo>
                  <a:lnTo>
                    <a:pt x="15247" y="7234"/>
                  </a:lnTo>
                  <a:lnTo>
                    <a:pt x="15198" y="6844"/>
                  </a:lnTo>
                  <a:lnTo>
                    <a:pt x="15150" y="6454"/>
                  </a:lnTo>
                  <a:lnTo>
                    <a:pt x="15101" y="6089"/>
                  </a:lnTo>
                  <a:lnTo>
                    <a:pt x="15003" y="5724"/>
                  </a:lnTo>
                  <a:lnTo>
                    <a:pt x="14906" y="5358"/>
                  </a:lnTo>
                  <a:lnTo>
                    <a:pt x="14784" y="4993"/>
                  </a:lnTo>
                  <a:lnTo>
                    <a:pt x="14638" y="4652"/>
                  </a:lnTo>
                  <a:lnTo>
                    <a:pt x="14492" y="4311"/>
                  </a:lnTo>
                  <a:lnTo>
                    <a:pt x="14321" y="3995"/>
                  </a:lnTo>
                  <a:lnTo>
                    <a:pt x="14151" y="3678"/>
                  </a:lnTo>
                  <a:lnTo>
                    <a:pt x="13956" y="3361"/>
                  </a:lnTo>
                  <a:lnTo>
                    <a:pt x="13737" y="3069"/>
                  </a:lnTo>
                  <a:lnTo>
                    <a:pt x="13518" y="2777"/>
                  </a:lnTo>
                  <a:lnTo>
                    <a:pt x="13274" y="2509"/>
                  </a:lnTo>
                  <a:lnTo>
                    <a:pt x="13006" y="2241"/>
                  </a:lnTo>
                  <a:lnTo>
                    <a:pt x="12738" y="1973"/>
                  </a:lnTo>
                  <a:lnTo>
                    <a:pt x="12470" y="1730"/>
                  </a:lnTo>
                  <a:lnTo>
                    <a:pt x="12178" y="1510"/>
                  </a:lnTo>
                  <a:lnTo>
                    <a:pt x="11886" y="1291"/>
                  </a:lnTo>
                  <a:lnTo>
                    <a:pt x="11569" y="1096"/>
                  </a:lnTo>
                  <a:lnTo>
                    <a:pt x="11253" y="926"/>
                  </a:lnTo>
                  <a:lnTo>
                    <a:pt x="10936" y="755"/>
                  </a:lnTo>
                  <a:lnTo>
                    <a:pt x="10595" y="609"/>
                  </a:lnTo>
                  <a:lnTo>
                    <a:pt x="10254" y="463"/>
                  </a:lnTo>
                  <a:lnTo>
                    <a:pt x="9889" y="341"/>
                  </a:lnTo>
                  <a:lnTo>
                    <a:pt x="9524" y="244"/>
                  </a:lnTo>
                  <a:lnTo>
                    <a:pt x="9158" y="147"/>
                  </a:lnTo>
                  <a:lnTo>
                    <a:pt x="8793" y="98"/>
                  </a:lnTo>
                  <a:lnTo>
                    <a:pt x="8403" y="49"/>
                  </a:lnTo>
                  <a:lnTo>
                    <a:pt x="8014" y="0"/>
                  </a:lnTo>
                  <a:lnTo>
                    <a:pt x="7624" y="0"/>
                  </a:lnTo>
                  <a:lnTo>
                    <a:pt x="7624" y="0"/>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1045;p49">
              <a:extLst>
                <a:ext uri="{FF2B5EF4-FFF2-40B4-BE49-F238E27FC236}">
                  <a16:creationId xmlns:a16="http://schemas.microsoft.com/office/drawing/2014/main" id="{8675F509-5DAC-F089-0BB2-16669C23C516}"/>
                </a:ext>
              </a:extLst>
            </p:cNvPr>
            <p:cNvSpPr/>
            <p:nvPr/>
          </p:nvSpPr>
          <p:spPr>
            <a:xfrm>
              <a:off x="2869875" y="2503125"/>
              <a:ext cx="43875" cy="47525"/>
            </a:xfrm>
            <a:custGeom>
              <a:avLst/>
              <a:gdLst/>
              <a:ahLst/>
              <a:cxnLst/>
              <a:rect l="l" t="t" r="r" b="b"/>
              <a:pathLst>
                <a:path w="1755" h="1901" fill="none" extrusionOk="0">
                  <a:moveTo>
                    <a:pt x="877" y="0"/>
                  </a:moveTo>
                  <a:lnTo>
                    <a:pt x="877" y="0"/>
                  </a:lnTo>
                  <a:lnTo>
                    <a:pt x="1048" y="25"/>
                  </a:lnTo>
                  <a:lnTo>
                    <a:pt x="1218" y="73"/>
                  </a:lnTo>
                  <a:lnTo>
                    <a:pt x="1364" y="171"/>
                  </a:lnTo>
                  <a:lnTo>
                    <a:pt x="1510" y="268"/>
                  </a:lnTo>
                  <a:lnTo>
                    <a:pt x="1608" y="414"/>
                  </a:lnTo>
                  <a:lnTo>
                    <a:pt x="1681" y="585"/>
                  </a:lnTo>
                  <a:lnTo>
                    <a:pt x="1730" y="755"/>
                  </a:lnTo>
                  <a:lnTo>
                    <a:pt x="1754" y="950"/>
                  </a:lnTo>
                  <a:lnTo>
                    <a:pt x="1754" y="950"/>
                  </a:lnTo>
                  <a:lnTo>
                    <a:pt x="1730" y="1145"/>
                  </a:lnTo>
                  <a:lnTo>
                    <a:pt x="1681" y="1316"/>
                  </a:lnTo>
                  <a:lnTo>
                    <a:pt x="1608" y="1486"/>
                  </a:lnTo>
                  <a:lnTo>
                    <a:pt x="1510" y="1632"/>
                  </a:lnTo>
                  <a:lnTo>
                    <a:pt x="1364" y="1730"/>
                  </a:lnTo>
                  <a:lnTo>
                    <a:pt x="1218" y="1827"/>
                  </a:lnTo>
                  <a:lnTo>
                    <a:pt x="1048" y="1876"/>
                  </a:lnTo>
                  <a:lnTo>
                    <a:pt x="877" y="1900"/>
                  </a:lnTo>
                  <a:lnTo>
                    <a:pt x="877" y="1900"/>
                  </a:lnTo>
                  <a:lnTo>
                    <a:pt x="707" y="1876"/>
                  </a:lnTo>
                  <a:lnTo>
                    <a:pt x="536" y="1827"/>
                  </a:lnTo>
                  <a:lnTo>
                    <a:pt x="390" y="1730"/>
                  </a:lnTo>
                  <a:lnTo>
                    <a:pt x="244" y="1632"/>
                  </a:lnTo>
                  <a:lnTo>
                    <a:pt x="147" y="1486"/>
                  </a:lnTo>
                  <a:lnTo>
                    <a:pt x="74" y="1316"/>
                  </a:lnTo>
                  <a:lnTo>
                    <a:pt x="25" y="1145"/>
                  </a:lnTo>
                  <a:lnTo>
                    <a:pt x="0" y="950"/>
                  </a:lnTo>
                  <a:lnTo>
                    <a:pt x="0" y="950"/>
                  </a:lnTo>
                  <a:lnTo>
                    <a:pt x="25" y="755"/>
                  </a:lnTo>
                  <a:lnTo>
                    <a:pt x="74" y="585"/>
                  </a:lnTo>
                  <a:lnTo>
                    <a:pt x="147" y="414"/>
                  </a:lnTo>
                  <a:lnTo>
                    <a:pt x="244" y="268"/>
                  </a:lnTo>
                  <a:lnTo>
                    <a:pt x="390" y="171"/>
                  </a:lnTo>
                  <a:lnTo>
                    <a:pt x="536" y="73"/>
                  </a:lnTo>
                  <a:lnTo>
                    <a:pt x="707" y="25"/>
                  </a:lnTo>
                  <a:lnTo>
                    <a:pt x="877" y="0"/>
                  </a:lnTo>
                  <a:lnTo>
                    <a:pt x="877" y="0"/>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1046;p49">
              <a:extLst>
                <a:ext uri="{FF2B5EF4-FFF2-40B4-BE49-F238E27FC236}">
                  <a16:creationId xmlns:a16="http://schemas.microsoft.com/office/drawing/2014/main" id="{953C1361-C2C9-74D1-E084-193549CB3571}"/>
                </a:ext>
              </a:extLst>
            </p:cNvPr>
            <p:cNvSpPr/>
            <p:nvPr/>
          </p:nvSpPr>
          <p:spPr>
            <a:xfrm>
              <a:off x="2714000" y="2503125"/>
              <a:ext cx="43875" cy="47525"/>
            </a:xfrm>
            <a:custGeom>
              <a:avLst/>
              <a:gdLst/>
              <a:ahLst/>
              <a:cxnLst/>
              <a:rect l="l" t="t" r="r" b="b"/>
              <a:pathLst>
                <a:path w="1755" h="1901" fill="none" extrusionOk="0">
                  <a:moveTo>
                    <a:pt x="877" y="1900"/>
                  </a:moveTo>
                  <a:lnTo>
                    <a:pt x="877" y="1900"/>
                  </a:lnTo>
                  <a:lnTo>
                    <a:pt x="707" y="1876"/>
                  </a:lnTo>
                  <a:lnTo>
                    <a:pt x="536"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6" y="73"/>
                  </a:lnTo>
                  <a:lnTo>
                    <a:pt x="707" y="25"/>
                  </a:lnTo>
                  <a:lnTo>
                    <a:pt x="877" y="0"/>
                  </a:lnTo>
                  <a:lnTo>
                    <a:pt x="877" y="0"/>
                  </a:lnTo>
                  <a:lnTo>
                    <a:pt x="1048" y="25"/>
                  </a:lnTo>
                  <a:lnTo>
                    <a:pt x="1218"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8" y="1827"/>
                  </a:lnTo>
                  <a:lnTo>
                    <a:pt x="1048" y="1876"/>
                  </a:lnTo>
                  <a:lnTo>
                    <a:pt x="877" y="1900"/>
                  </a:lnTo>
                  <a:lnTo>
                    <a:pt x="877" y="1900"/>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047;p49">
              <a:extLst>
                <a:ext uri="{FF2B5EF4-FFF2-40B4-BE49-F238E27FC236}">
                  <a16:creationId xmlns:a16="http://schemas.microsoft.com/office/drawing/2014/main" id="{C9E103D7-378D-677A-26A3-A28AECEE5E16}"/>
                </a:ext>
              </a:extLst>
            </p:cNvPr>
            <p:cNvSpPr/>
            <p:nvPr/>
          </p:nvSpPr>
          <p:spPr>
            <a:xfrm>
              <a:off x="2810200" y="2595675"/>
              <a:ext cx="99875" cy="31075"/>
            </a:xfrm>
            <a:custGeom>
              <a:avLst/>
              <a:gdLst/>
              <a:ahLst/>
              <a:cxnLst/>
              <a:rect l="l" t="t" r="r" b="b"/>
              <a:pathLst>
                <a:path w="3995" h="1243" fill="none" extrusionOk="0">
                  <a:moveTo>
                    <a:pt x="1" y="1242"/>
                  </a:moveTo>
                  <a:lnTo>
                    <a:pt x="3995" y="0"/>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772D0411-8FF8-C540-84AE-DBA0703D368C}"/>
              </a:ext>
            </a:extLst>
          </p:cNvPr>
          <p:cNvSpPr>
            <a:spLocks noGrp="1"/>
          </p:cNvSpPr>
          <p:nvPr>
            <p:ph type="sldNum" sz="quarter" idx="12"/>
          </p:nvPr>
        </p:nvSpPr>
        <p:spPr/>
        <p:txBody>
          <a:bodyPr/>
          <a:lstStyle/>
          <a:p>
            <a:fld id="{5075537C-CA84-1446-933C-8E9D027F9201}" type="slidenum">
              <a:rPr lang="en-US" smtClean="0"/>
              <a:t>40</a:t>
            </a:fld>
            <a:endParaRPr lang="en-US"/>
          </a:p>
        </p:txBody>
      </p:sp>
      <p:sp>
        <p:nvSpPr>
          <p:cNvPr id="4" name="Title 1">
            <a:extLst>
              <a:ext uri="{FF2B5EF4-FFF2-40B4-BE49-F238E27FC236}">
                <a16:creationId xmlns:a16="http://schemas.microsoft.com/office/drawing/2014/main" id="{5066AA34-20EE-4A59-B343-346A8DB5667C}"/>
              </a:ext>
            </a:extLst>
          </p:cNvPr>
          <p:cNvSpPr txBox="1">
            <a:spLocks/>
          </p:cNvSpPr>
          <p:nvPr/>
        </p:nvSpPr>
        <p:spPr>
          <a:xfrm>
            <a:off x="-190061" y="460598"/>
            <a:ext cx="7886700" cy="411787"/>
          </a:xfrm>
          <a:prstGeom prst="rect">
            <a:avLst/>
          </a:prstGeom>
        </p:spPr>
        <p:txBody>
          <a:bodyPr vert="horz" lIns="68580" tIns="34290" rIns="68580" bIns="3429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pPr marL="0" lvl="0" indent="0" algn="ctr" rtl="0">
              <a:spcBef>
                <a:spcPts val="600"/>
              </a:spcBef>
              <a:spcAft>
                <a:spcPts val="0"/>
              </a:spcAft>
              <a:buNone/>
            </a:pPr>
            <a:r>
              <a:rPr lang="en-IN" sz="3200" b="1" dirty="0">
                <a:solidFill>
                  <a:schemeClr val="tx1"/>
                </a:solidFill>
                <a:latin typeface="Amatic SC" panose="00000500000000000000" pitchFamily="2" charset="-79"/>
                <a:cs typeface="Amatic SC" panose="00000500000000000000" pitchFamily="2" charset="-79"/>
              </a:rPr>
              <a:t>Pie Chart showing Launch Site with Highest Launch Success Ratio</a:t>
            </a:r>
          </a:p>
        </p:txBody>
      </p:sp>
      <p:pic>
        <p:nvPicPr>
          <p:cNvPr id="7" name="Picture 6">
            <a:extLst>
              <a:ext uri="{FF2B5EF4-FFF2-40B4-BE49-F238E27FC236}">
                <a16:creationId xmlns:a16="http://schemas.microsoft.com/office/drawing/2014/main" id="{CD595499-5DB7-7DA5-354E-22C76BBD0627}"/>
              </a:ext>
            </a:extLst>
          </p:cNvPr>
          <p:cNvPicPr>
            <a:picLocks noChangeAspect="1"/>
          </p:cNvPicPr>
          <p:nvPr/>
        </p:nvPicPr>
        <p:blipFill>
          <a:blip r:embed="rId2"/>
          <a:stretch>
            <a:fillRect/>
          </a:stretch>
        </p:blipFill>
        <p:spPr>
          <a:xfrm>
            <a:off x="3244490" y="2935375"/>
            <a:ext cx="5731510" cy="2116455"/>
          </a:xfrm>
          <a:prstGeom prst="rect">
            <a:avLst/>
          </a:prstGeom>
        </p:spPr>
      </p:pic>
      <p:pic>
        <p:nvPicPr>
          <p:cNvPr id="9" name="Picture 8">
            <a:extLst>
              <a:ext uri="{FF2B5EF4-FFF2-40B4-BE49-F238E27FC236}">
                <a16:creationId xmlns:a16="http://schemas.microsoft.com/office/drawing/2014/main" id="{F5C3E38F-C3CE-B26C-EFAE-4C6EF63F163D}"/>
              </a:ext>
            </a:extLst>
          </p:cNvPr>
          <p:cNvPicPr>
            <a:picLocks noChangeAspect="1"/>
          </p:cNvPicPr>
          <p:nvPr/>
        </p:nvPicPr>
        <p:blipFill>
          <a:blip r:embed="rId3"/>
          <a:stretch>
            <a:fillRect/>
          </a:stretch>
        </p:blipFill>
        <p:spPr>
          <a:xfrm>
            <a:off x="339050" y="1061981"/>
            <a:ext cx="6536550" cy="428086"/>
          </a:xfrm>
          <a:prstGeom prst="rect">
            <a:avLst/>
          </a:prstGeom>
        </p:spPr>
      </p:pic>
      <p:pic>
        <p:nvPicPr>
          <p:cNvPr id="10" name="Picture 9">
            <a:extLst>
              <a:ext uri="{FF2B5EF4-FFF2-40B4-BE49-F238E27FC236}">
                <a16:creationId xmlns:a16="http://schemas.microsoft.com/office/drawing/2014/main" id="{EA05BB99-0AD8-A6B1-16F3-AF79900827D3}"/>
              </a:ext>
            </a:extLst>
          </p:cNvPr>
          <p:cNvPicPr>
            <a:picLocks noChangeAspect="1"/>
          </p:cNvPicPr>
          <p:nvPr/>
        </p:nvPicPr>
        <p:blipFill>
          <a:blip r:embed="rId4"/>
          <a:stretch>
            <a:fillRect/>
          </a:stretch>
        </p:blipFill>
        <p:spPr>
          <a:xfrm>
            <a:off x="378735" y="1436634"/>
            <a:ext cx="4613395" cy="1679550"/>
          </a:xfrm>
          <a:prstGeom prst="rect">
            <a:avLst/>
          </a:prstGeom>
        </p:spPr>
      </p:pic>
    </p:spTree>
    <p:extLst>
      <p:ext uri="{BB962C8B-B14F-4D97-AF65-F5344CB8AC3E}">
        <p14:creationId xmlns:p14="http://schemas.microsoft.com/office/powerpoint/2010/main" val="222134901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772D0411-8FF8-C540-84AE-DBA0703D368C}"/>
              </a:ext>
            </a:extLst>
          </p:cNvPr>
          <p:cNvSpPr>
            <a:spLocks noGrp="1"/>
          </p:cNvSpPr>
          <p:nvPr>
            <p:ph type="sldNum" sz="quarter" idx="12"/>
          </p:nvPr>
        </p:nvSpPr>
        <p:spPr/>
        <p:txBody>
          <a:bodyPr/>
          <a:lstStyle/>
          <a:p>
            <a:fld id="{5075537C-CA84-1446-933C-8E9D027F9201}" type="slidenum">
              <a:rPr lang="en-US" smtClean="0"/>
              <a:t>41</a:t>
            </a:fld>
            <a:endParaRPr lang="en-US"/>
          </a:p>
        </p:txBody>
      </p:sp>
      <p:sp>
        <p:nvSpPr>
          <p:cNvPr id="4" name="Title 1">
            <a:extLst>
              <a:ext uri="{FF2B5EF4-FFF2-40B4-BE49-F238E27FC236}">
                <a16:creationId xmlns:a16="http://schemas.microsoft.com/office/drawing/2014/main" id="{5066AA34-20EE-4A59-B343-346A8DB5667C}"/>
              </a:ext>
            </a:extLst>
          </p:cNvPr>
          <p:cNvSpPr txBox="1">
            <a:spLocks/>
          </p:cNvSpPr>
          <p:nvPr/>
        </p:nvSpPr>
        <p:spPr>
          <a:xfrm>
            <a:off x="260568" y="641999"/>
            <a:ext cx="7886700" cy="411787"/>
          </a:xfrm>
          <a:prstGeom prst="rect">
            <a:avLst/>
          </a:prstGeom>
        </p:spPr>
        <p:txBody>
          <a:bodyPr vert="horz" lIns="68580" tIns="34290" rIns="68580" bIns="34290" rtlCol="0" anchor="ctr">
            <a:noAutofit/>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pPr marL="0" lvl="0" indent="0" rtl="0">
              <a:spcBef>
                <a:spcPts val="600"/>
              </a:spcBef>
              <a:spcAft>
                <a:spcPts val="0"/>
              </a:spcAft>
              <a:buNone/>
            </a:pPr>
            <a:r>
              <a:rPr lang="en-US" sz="2400" b="1" dirty="0">
                <a:solidFill>
                  <a:schemeClr val="tx1"/>
                </a:solidFill>
                <a:latin typeface="Amatic SC" panose="00000500000000000000" pitchFamily="2" charset="-79"/>
                <a:cs typeface="Amatic SC" panose="00000500000000000000" pitchFamily="2" charset="-79"/>
              </a:rPr>
              <a:t>Scatter plot of Payload vs Launch Outcome for all sites, with different payload selected in the range slider</a:t>
            </a:r>
          </a:p>
        </p:txBody>
      </p:sp>
      <p:pic>
        <p:nvPicPr>
          <p:cNvPr id="10" name="Picture 9">
            <a:extLst>
              <a:ext uri="{FF2B5EF4-FFF2-40B4-BE49-F238E27FC236}">
                <a16:creationId xmlns:a16="http://schemas.microsoft.com/office/drawing/2014/main" id="{92C5AFB2-A5C0-1C0C-C16D-FBF12607D154}"/>
              </a:ext>
            </a:extLst>
          </p:cNvPr>
          <p:cNvPicPr>
            <a:picLocks noChangeAspect="1"/>
          </p:cNvPicPr>
          <p:nvPr/>
        </p:nvPicPr>
        <p:blipFill>
          <a:blip r:embed="rId2"/>
          <a:stretch>
            <a:fillRect/>
          </a:stretch>
        </p:blipFill>
        <p:spPr>
          <a:xfrm>
            <a:off x="292100" y="1490066"/>
            <a:ext cx="7607300" cy="1647698"/>
          </a:xfrm>
          <a:prstGeom prst="rect">
            <a:avLst/>
          </a:prstGeom>
        </p:spPr>
      </p:pic>
      <p:pic>
        <p:nvPicPr>
          <p:cNvPr id="12" name="Picture 11">
            <a:extLst>
              <a:ext uri="{FF2B5EF4-FFF2-40B4-BE49-F238E27FC236}">
                <a16:creationId xmlns:a16="http://schemas.microsoft.com/office/drawing/2014/main" id="{2B0E3D37-2F9A-1AB4-185E-DD0913400118}"/>
              </a:ext>
            </a:extLst>
          </p:cNvPr>
          <p:cNvPicPr>
            <a:picLocks noChangeAspect="1"/>
          </p:cNvPicPr>
          <p:nvPr/>
        </p:nvPicPr>
        <p:blipFill>
          <a:blip r:embed="rId3"/>
          <a:stretch>
            <a:fillRect/>
          </a:stretch>
        </p:blipFill>
        <p:spPr>
          <a:xfrm>
            <a:off x="508438" y="3236419"/>
            <a:ext cx="7390961" cy="1657604"/>
          </a:xfrm>
          <a:prstGeom prst="rect">
            <a:avLst/>
          </a:prstGeom>
        </p:spPr>
      </p:pic>
      <p:sp>
        <p:nvSpPr>
          <p:cNvPr id="13" name="Title 1">
            <a:extLst>
              <a:ext uri="{FF2B5EF4-FFF2-40B4-BE49-F238E27FC236}">
                <a16:creationId xmlns:a16="http://schemas.microsoft.com/office/drawing/2014/main" id="{E8496DCA-1C29-8E82-516A-EA1C1D645C08}"/>
              </a:ext>
            </a:extLst>
          </p:cNvPr>
          <p:cNvSpPr txBox="1">
            <a:spLocks/>
          </p:cNvSpPr>
          <p:nvPr/>
        </p:nvSpPr>
        <p:spPr>
          <a:xfrm>
            <a:off x="2660868" y="1565005"/>
            <a:ext cx="1136432" cy="580097"/>
          </a:xfrm>
          <a:prstGeom prst="rect">
            <a:avLst/>
          </a:prstGeom>
        </p:spPr>
        <p:txBody>
          <a:bodyPr vert="horz" lIns="68580" tIns="34290" rIns="68580" bIns="34290" rtlCol="0" anchor="ctr">
            <a:noAutofit/>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pPr marL="0" lvl="0" indent="0" rtl="0">
              <a:spcBef>
                <a:spcPts val="600"/>
              </a:spcBef>
              <a:spcAft>
                <a:spcPts val="0"/>
              </a:spcAft>
              <a:buNone/>
            </a:pPr>
            <a:r>
              <a:rPr lang="en-US" sz="2400" b="1" dirty="0">
                <a:solidFill>
                  <a:schemeClr val="tx1"/>
                </a:solidFill>
                <a:latin typeface="Amatic SC" panose="00000500000000000000" pitchFamily="2" charset="-79"/>
                <a:cs typeface="Amatic SC" panose="00000500000000000000" pitchFamily="2" charset="-79"/>
              </a:rPr>
              <a:t>0-2500Kg</a:t>
            </a:r>
          </a:p>
        </p:txBody>
      </p:sp>
      <p:sp>
        <p:nvSpPr>
          <p:cNvPr id="15" name="Title 1">
            <a:extLst>
              <a:ext uri="{FF2B5EF4-FFF2-40B4-BE49-F238E27FC236}">
                <a16:creationId xmlns:a16="http://schemas.microsoft.com/office/drawing/2014/main" id="{99BEF770-EF3C-35C5-6C62-C15A82E71FFB}"/>
              </a:ext>
            </a:extLst>
          </p:cNvPr>
          <p:cNvSpPr txBox="1">
            <a:spLocks/>
          </p:cNvSpPr>
          <p:nvPr/>
        </p:nvSpPr>
        <p:spPr>
          <a:xfrm>
            <a:off x="2749768" y="3053997"/>
            <a:ext cx="1657132" cy="580097"/>
          </a:xfrm>
          <a:prstGeom prst="rect">
            <a:avLst/>
          </a:prstGeom>
        </p:spPr>
        <p:txBody>
          <a:bodyPr vert="horz" lIns="68580" tIns="34290" rIns="68580" bIns="34290" rtlCol="0" anchor="ctr">
            <a:noAutofit/>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pPr marL="0" lvl="0" indent="0" rtl="0">
              <a:spcBef>
                <a:spcPts val="600"/>
              </a:spcBef>
              <a:spcAft>
                <a:spcPts val="0"/>
              </a:spcAft>
              <a:buNone/>
            </a:pPr>
            <a:r>
              <a:rPr lang="en-US" sz="2400" b="1" dirty="0">
                <a:solidFill>
                  <a:schemeClr val="tx1"/>
                </a:solidFill>
                <a:latin typeface="Amatic SC" panose="00000500000000000000" pitchFamily="2" charset="-79"/>
                <a:cs typeface="Amatic SC" panose="00000500000000000000" pitchFamily="2" charset="-79"/>
              </a:rPr>
              <a:t>2500-5000Kg</a:t>
            </a:r>
          </a:p>
        </p:txBody>
      </p:sp>
    </p:spTree>
    <p:extLst>
      <p:ext uri="{BB962C8B-B14F-4D97-AF65-F5344CB8AC3E}">
        <p14:creationId xmlns:p14="http://schemas.microsoft.com/office/powerpoint/2010/main" val="20958724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94" name="Google Shape;294;p19"/>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42</a:t>
            </a:fld>
            <a:endParaRPr/>
          </a:p>
        </p:txBody>
      </p:sp>
      <p:sp>
        <p:nvSpPr>
          <p:cNvPr id="280" name="Google Shape;280;p19"/>
          <p:cNvSpPr txBox="1">
            <a:spLocks noGrp="1"/>
          </p:cNvSpPr>
          <p:nvPr>
            <p:ph type="ctrTitle" idx="4294967295"/>
          </p:nvPr>
        </p:nvSpPr>
        <p:spPr>
          <a:xfrm>
            <a:off x="0" y="2974975"/>
            <a:ext cx="2794000" cy="64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br>
              <a:rPr lang="en" sz="3600" b="1" dirty="0">
                <a:latin typeface="Amatic SC" panose="00000500000000000000" pitchFamily="2" charset="-79"/>
                <a:cs typeface="Amatic SC" panose="00000500000000000000" pitchFamily="2" charset="-79"/>
              </a:rPr>
            </a:br>
            <a:br>
              <a:rPr lang="en" sz="3600" b="1" dirty="0">
                <a:latin typeface="Amatic SC" panose="00000500000000000000" pitchFamily="2" charset="-79"/>
                <a:cs typeface="Amatic SC" panose="00000500000000000000" pitchFamily="2" charset="-79"/>
              </a:rPr>
            </a:br>
            <a:r>
              <a:rPr lang="en" sz="4400" b="1" dirty="0">
                <a:latin typeface="Amatic SC" panose="00000500000000000000" pitchFamily="2" charset="-79"/>
                <a:cs typeface="Amatic SC" panose="00000500000000000000" pitchFamily="2" charset="-79"/>
              </a:rPr>
              <a:t>Section 5:</a:t>
            </a:r>
            <a:br>
              <a:rPr lang="en" sz="4400" b="1" dirty="0">
                <a:latin typeface="Amatic SC" panose="00000500000000000000" pitchFamily="2" charset="-79"/>
                <a:cs typeface="Amatic SC" panose="00000500000000000000" pitchFamily="2" charset="-79"/>
              </a:rPr>
            </a:br>
            <a:r>
              <a:rPr lang="en" sz="4400" b="1" dirty="0">
                <a:latin typeface="Amatic SC" panose="00000500000000000000" pitchFamily="2" charset="-79"/>
                <a:cs typeface="Amatic SC" panose="00000500000000000000" pitchFamily="2" charset="-79"/>
              </a:rPr>
              <a:t>Predictive Analysis (Classifaction)</a:t>
            </a:r>
            <a:endParaRPr sz="4400" dirty="0"/>
          </a:p>
        </p:txBody>
      </p:sp>
      <p:grpSp>
        <p:nvGrpSpPr>
          <p:cNvPr id="282" name="Google Shape;282;p19"/>
          <p:cNvGrpSpPr/>
          <p:nvPr/>
        </p:nvGrpSpPr>
        <p:grpSpPr>
          <a:xfrm>
            <a:off x="4989430" y="480048"/>
            <a:ext cx="2688023" cy="2687984"/>
            <a:chOff x="6643075" y="3664250"/>
            <a:chExt cx="407950" cy="407975"/>
          </a:xfrm>
        </p:grpSpPr>
        <p:sp>
          <p:nvSpPr>
            <p:cNvPr id="283" name="Google Shape;283;p19"/>
            <p:cNvSpPr/>
            <p:nvPr/>
          </p:nvSpPr>
          <p:spPr>
            <a:xfrm>
              <a:off x="6794075" y="3815250"/>
              <a:ext cx="211300" cy="211300"/>
            </a:xfrm>
            <a:custGeom>
              <a:avLst/>
              <a:gdLst/>
              <a:ahLst/>
              <a:cxnLst/>
              <a:rect l="l" t="t" r="r" b="b"/>
              <a:pathLst>
                <a:path w="8452" h="8452" fill="none" extrusionOk="0">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w="381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19"/>
            <p:cNvSpPr/>
            <p:nvPr/>
          </p:nvSpPr>
          <p:spPr>
            <a:xfrm>
              <a:off x="6643075" y="3664250"/>
              <a:ext cx="407950" cy="407975"/>
            </a:xfrm>
            <a:custGeom>
              <a:avLst/>
              <a:gdLst/>
              <a:ahLst/>
              <a:cxnLst/>
              <a:rect l="l" t="t" r="r" b="b"/>
              <a:pathLst>
                <a:path w="16318" h="16319" fill="none" extrusionOk="0">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w="381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5" name="Google Shape;285;p19"/>
          <p:cNvGrpSpPr/>
          <p:nvPr/>
        </p:nvGrpSpPr>
        <p:grpSpPr>
          <a:xfrm rot="-587295">
            <a:off x="4831103" y="3518436"/>
            <a:ext cx="1105140" cy="1105077"/>
            <a:chOff x="576250" y="4319400"/>
            <a:chExt cx="442075" cy="442050"/>
          </a:xfrm>
        </p:grpSpPr>
        <p:sp>
          <p:nvSpPr>
            <p:cNvPr id="286" name="Google Shape;286;p19"/>
            <p:cNvSpPr/>
            <p:nvPr/>
          </p:nvSpPr>
          <p:spPr>
            <a:xfrm>
              <a:off x="576250" y="4319400"/>
              <a:ext cx="442075" cy="442050"/>
            </a:xfrm>
            <a:custGeom>
              <a:avLst/>
              <a:gdLst/>
              <a:ahLst/>
              <a:cxnLst/>
              <a:rect l="l" t="t" r="r" b="b"/>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solidFill>
              <a:srgbClr val="000000"/>
            </a:solidFill>
            <a:ln w="3810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19"/>
            <p:cNvSpPr/>
            <p:nvPr/>
          </p:nvSpPr>
          <p:spPr>
            <a:xfrm>
              <a:off x="595725" y="4668875"/>
              <a:ext cx="73100" cy="73100"/>
            </a:xfrm>
            <a:custGeom>
              <a:avLst/>
              <a:gdLst/>
              <a:ahLst/>
              <a:cxnLst/>
              <a:rect l="l" t="t" r="r" b="b"/>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solidFill>
              <a:srgbClr val="000000"/>
            </a:solidFill>
            <a:ln w="3810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19"/>
            <p:cNvSpPr/>
            <p:nvPr/>
          </p:nvSpPr>
          <p:spPr>
            <a:xfrm>
              <a:off x="652350" y="4711500"/>
              <a:ext cx="46925" cy="46925"/>
            </a:xfrm>
            <a:custGeom>
              <a:avLst/>
              <a:gdLst/>
              <a:ahLst/>
              <a:cxnLst/>
              <a:rect l="l" t="t" r="r" b="b"/>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solidFill>
              <a:srgbClr val="000000"/>
            </a:solidFill>
            <a:ln w="3810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19"/>
            <p:cNvSpPr/>
            <p:nvPr/>
          </p:nvSpPr>
          <p:spPr>
            <a:xfrm>
              <a:off x="579300" y="4638450"/>
              <a:ext cx="46900" cy="46900"/>
            </a:xfrm>
            <a:custGeom>
              <a:avLst/>
              <a:gdLst/>
              <a:ahLst/>
              <a:cxnLst/>
              <a:rect l="l" t="t" r="r" b="b"/>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solidFill>
              <a:srgbClr val="000000"/>
            </a:solidFill>
            <a:ln w="3810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0" name="Google Shape;290;p19"/>
          <p:cNvSpPr/>
          <p:nvPr/>
        </p:nvSpPr>
        <p:spPr>
          <a:xfrm>
            <a:off x="4346385" y="1101027"/>
            <a:ext cx="420148" cy="401173"/>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381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19"/>
          <p:cNvSpPr/>
          <p:nvPr/>
        </p:nvSpPr>
        <p:spPr>
          <a:xfrm rot="2697410">
            <a:off x="7115127" y="3154920"/>
            <a:ext cx="637798" cy="608994"/>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381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19"/>
          <p:cNvSpPr/>
          <p:nvPr/>
        </p:nvSpPr>
        <p:spPr>
          <a:xfrm>
            <a:off x="7619694" y="2807253"/>
            <a:ext cx="255471" cy="244042"/>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381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19"/>
          <p:cNvSpPr/>
          <p:nvPr/>
        </p:nvSpPr>
        <p:spPr>
          <a:xfrm rot="1279871">
            <a:off x="4055299" y="2311116"/>
            <a:ext cx="255414" cy="243985"/>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381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5775975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772D0411-8FF8-C540-84AE-DBA0703D368C}"/>
              </a:ext>
            </a:extLst>
          </p:cNvPr>
          <p:cNvSpPr>
            <a:spLocks noGrp="1"/>
          </p:cNvSpPr>
          <p:nvPr>
            <p:ph type="sldNum" sz="quarter" idx="12"/>
          </p:nvPr>
        </p:nvSpPr>
        <p:spPr/>
        <p:txBody>
          <a:bodyPr/>
          <a:lstStyle/>
          <a:p>
            <a:fld id="{5075537C-CA84-1446-933C-8E9D027F9201}" type="slidenum">
              <a:rPr lang="en-US" smtClean="0"/>
              <a:t>43</a:t>
            </a:fld>
            <a:endParaRPr lang="en-US"/>
          </a:p>
        </p:txBody>
      </p:sp>
      <p:sp>
        <p:nvSpPr>
          <p:cNvPr id="4" name="Title 1">
            <a:extLst>
              <a:ext uri="{FF2B5EF4-FFF2-40B4-BE49-F238E27FC236}">
                <a16:creationId xmlns:a16="http://schemas.microsoft.com/office/drawing/2014/main" id="{5066AA34-20EE-4A59-B343-346A8DB5667C}"/>
              </a:ext>
            </a:extLst>
          </p:cNvPr>
          <p:cNvSpPr txBox="1">
            <a:spLocks/>
          </p:cNvSpPr>
          <p:nvPr/>
        </p:nvSpPr>
        <p:spPr>
          <a:xfrm>
            <a:off x="-2183961" y="357652"/>
            <a:ext cx="7886700" cy="411787"/>
          </a:xfrm>
          <a:prstGeom prst="rect">
            <a:avLst/>
          </a:prstGeom>
        </p:spPr>
        <p:txBody>
          <a:bodyPr vert="horz" lIns="68580" tIns="34290" rIns="68580" bIns="3429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pPr marL="0" lvl="0" indent="0" algn="ctr" rtl="0">
              <a:spcBef>
                <a:spcPts val="600"/>
              </a:spcBef>
              <a:spcAft>
                <a:spcPts val="0"/>
              </a:spcAft>
              <a:buNone/>
            </a:pPr>
            <a:r>
              <a:rPr lang="en-IN" sz="3200" b="1" dirty="0">
                <a:solidFill>
                  <a:schemeClr val="tx1"/>
                </a:solidFill>
                <a:latin typeface="Amatic SC" panose="00000500000000000000" pitchFamily="2" charset="-79"/>
                <a:cs typeface="Amatic SC" panose="00000500000000000000" pitchFamily="2" charset="-79"/>
              </a:rPr>
              <a:t>Classification Accuracy</a:t>
            </a:r>
          </a:p>
        </p:txBody>
      </p:sp>
      <p:pic>
        <p:nvPicPr>
          <p:cNvPr id="7" name="Picture 6">
            <a:extLst>
              <a:ext uri="{FF2B5EF4-FFF2-40B4-BE49-F238E27FC236}">
                <a16:creationId xmlns:a16="http://schemas.microsoft.com/office/drawing/2014/main" id="{91B66CEF-8C40-CB30-4558-701259C9DADD}"/>
              </a:ext>
            </a:extLst>
          </p:cNvPr>
          <p:cNvPicPr>
            <a:picLocks noChangeAspect="1"/>
          </p:cNvPicPr>
          <p:nvPr/>
        </p:nvPicPr>
        <p:blipFill>
          <a:blip r:embed="rId2"/>
          <a:stretch>
            <a:fillRect/>
          </a:stretch>
        </p:blipFill>
        <p:spPr>
          <a:xfrm>
            <a:off x="3800914" y="563545"/>
            <a:ext cx="3803650" cy="674064"/>
          </a:xfrm>
          <a:prstGeom prst="rect">
            <a:avLst/>
          </a:prstGeom>
        </p:spPr>
      </p:pic>
      <p:pic>
        <p:nvPicPr>
          <p:cNvPr id="9" name="Picture 8">
            <a:extLst>
              <a:ext uri="{FF2B5EF4-FFF2-40B4-BE49-F238E27FC236}">
                <a16:creationId xmlns:a16="http://schemas.microsoft.com/office/drawing/2014/main" id="{CF53C184-577B-ACBF-BB65-4FBCFDC4D625}"/>
              </a:ext>
            </a:extLst>
          </p:cNvPr>
          <p:cNvPicPr>
            <a:picLocks noChangeAspect="1"/>
          </p:cNvPicPr>
          <p:nvPr/>
        </p:nvPicPr>
        <p:blipFill>
          <a:blip r:embed="rId3"/>
          <a:stretch>
            <a:fillRect/>
          </a:stretch>
        </p:blipFill>
        <p:spPr>
          <a:xfrm>
            <a:off x="482600" y="1403277"/>
            <a:ext cx="7734300" cy="3029023"/>
          </a:xfrm>
          <a:prstGeom prst="rect">
            <a:avLst/>
          </a:prstGeom>
        </p:spPr>
      </p:pic>
    </p:spTree>
    <p:extLst>
      <p:ext uri="{BB962C8B-B14F-4D97-AF65-F5344CB8AC3E}">
        <p14:creationId xmlns:p14="http://schemas.microsoft.com/office/powerpoint/2010/main" val="269389183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772D0411-8FF8-C540-84AE-DBA0703D368C}"/>
              </a:ext>
            </a:extLst>
          </p:cNvPr>
          <p:cNvSpPr>
            <a:spLocks noGrp="1"/>
          </p:cNvSpPr>
          <p:nvPr>
            <p:ph type="sldNum" sz="quarter" idx="12"/>
          </p:nvPr>
        </p:nvSpPr>
        <p:spPr/>
        <p:txBody>
          <a:bodyPr/>
          <a:lstStyle/>
          <a:p>
            <a:fld id="{5075537C-CA84-1446-933C-8E9D027F9201}" type="slidenum">
              <a:rPr lang="en-US" smtClean="0"/>
              <a:t>44</a:t>
            </a:fld>
            <a:endParaRPr lang="en-US"/>
          </a:p>
        </p:txBody>
      </p:sp>
      <p:sp>
        <p:nvSpPr>
          <p:cNvPr id="4" name="Title 1">
            <a:extLst>
              <a:ext uri="{FF2B5EF4-FFF2-40B4-BE49-F238E27FC236}">
                <a16:creationId xmlns:a16="http://schemas.microsoft.com/office/drawing/2014/main" id="{5066AA34-20EE-4A59-B343-346A8DB5667C}"/>
              </a:ext>
            </a:extLst>
          </p:cNvPr>
          <p:cNvSpPr txBox="1">
            <a:spLocks/>
          </p:cNvSpPr>
          <p:nvPr/>
        </p:nvSpPr>
        <p:spPr>
          <a:xfrm>
            <a:off x="-2488761" y="426099"/>
            <a:ext cx="7886700" cy="411787"/>
          </a:xfrm>
          <a:prstGeom prst="rect">
            <a:avLst/>
          </a:prstGeom>
        </p:spPr>
        <p:txBody>
          <a:bodyPr vert="horz" lIns="68580" tIns="34290" rIns="68580" bIns="3429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pPr marL="0" lvl="0" indent="0" algn="ctr" rtl="0">
              <a:spcBef>
                <a:spcPts val="600"/>
              </a:spcBef>
              <a:spcAft>
                <a:spcPts val="0"/>
              </a:spcAft>
              <a:buNone/>
            </a:pPr>
            <a:r>
              <a:rPr lang="en-IN" sz="3200" b="1" dirty="0">
                <a:solidFill>
                  <a:schemeClr val="tx1"/>
                </a:solidFill>
                <a:latin typeface="Amatic SC" panose="00000500000000000000" pitchFamily="2" charset="-79"/>
                <a:cs typeface="Amatic SC" panose="00000500000000000000" pitchFamily="2" charset="-79"/>
              </a:rPr>
              <a:t>Confusion Matrix</a:t>
            </a:r>
          </a:p>
        </p:txBody>
      </p:sp>
      <p:sp>
        <p:nvSpPr>
          <p:cNvPr id="3" name="Title 1">
            <a:extLst>
              <a:ext uri="{FF2B5EF4-FFF2-40B4-BE49-F238E27FC236}">
                <a16:creationId xmlns:a16="http://schemas.microsoft.com/office/drawing/2014/main" id="{74DAE8C3-F3C5-7D97-E8A0-20A186920572}"/>
              </a:ext>
            </a:extLst>
          </p:cNvPr>
          <p:cNvSpPr txBox="1">
            <a:spLocks/>
          </p:cNvSpPr>
          <p:nvPr/>
        </p:nvSpPr>
        <p:spPr>
          <a:xfrm>
            <a:off x="629089" y="2523588"/>
            <a:ext cx="1651000" cy="411787"/>
          </a:xfrm>
          <a:prstGeom prst="rect">
            <a:avLst/>
          </a:prstGeom>
        </p:spPr>
        <p:txBody>
          <a:bodyPr vert="horz" lIns="68580" tIns="34290" rIns="68580" bIns="34290" rtlCol="0" anchor="ctr">
            <a:noAutofit/>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pPr marL="0" lvl="0" indent="0" algn="just" rtl="0">
              <a:spcBef>
                <a:spcPts val="600"/>
              </a:spcBef>
              <a:spcAft>
                <a:spcPts val="0"/>
              </a:spcAft>
              <a:buNone/>
            </a:pPr>
            <a:r>
              <a:rPr lang="en-US" sz="1800" b="1" dirty="0">
                <a:solidFill>
                  <a:schemeClr val="tx1"/>
                </a:solidFill>
                <a:latin typeface="Amatic SC" panose="00000500000000000000" pitchFamily="2" charset="-79"/>
                <a:cs typeface="Amatic SC" panose="00000500000000000000" pitchFamily="2" charset="-79"/>
              </a:rPr>
              <a:t>The confusion matrix for the decision tree classifier shows that the classifier can distinguish between the different classes. The major problem is the false positives .i.e., unsuccessful landing marked as successful landing by the classifier.</a:t>
            </a:r>
          </a:p>
        </p:txBody>
      </p:sp>
      <p:pic>
        <p:nvPicPr>
          <p:cNvPr id="7" name="Picture 6">
            <a:extLst>
              <a:ext uri="{FF2B5EF4-FFF2-40B4-BE49-F238E27FC236}">
                <a16:creationId xmlns:a16="http://schemas.microsoft.com/office/drawing/2014/main" id="{E29B29E7-492D-C3AB-4C7A-3129F317E250}"/>
              </a:ext>
            </a:extLst>
          </p:cNvPr>
          <p:cNvPicPr>
            <a:picLocks noChangeAspect="1"/>
          </p:cNvPicPr>
          <p:nvPr/>
        </p:nvPicPr>
        <p:blipFill>
          <a:blip r:embed="rId2"/>
          <a:stretch>
            <a:fillRect/>
          </a:stretch>
        </p:blipFill>
        <p:spPr>
          <a:xfrm>
            <a:off x="2668018" y="205312"/>
            <a:ext cx="5814564" cy="4938188"/>
          </a:xfrm>
          <a:prstGeom prst="rect">
            <a:avLst/>
          </a:prstGeom>
        </p:spPr>
      </p:pic>
    </p:spTree>
    <p:extLst>
      <p:ext uri="{BB962C8B-B14F-4D97-AF65-F5344CB8AC3E}">
        <p14:creationId xmlns:p14="http://schemas.microsoft.com/office/powerpoint/2010/main" val="250539909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772D0411-8FF8-C540-84AE-DBA0703D368C}"/>
              </a:ext>
            </a:extLst>
          </p:cNvPr>
          <p:cNvSpPr>
            <a:spLocks noGrp="1"/>
          </p:cNvSpPr>
          <p:nvPr>
            <p:ph type="sldNum" sz="quarter" idx="12"/>
          </p:nvPr>
        </p:nvSpPr>
        <p:spPr/>
        <p:txBody>
          <a:bodyPr/>
          <a:lstStyle/>
          <a:p>
            <a:fld id="{5075537C-CA84-1446-933C-8E9D027F9201}" type="slidenum">
              <a:rPr lang="en-US" smtClean="0"/>
              <a:t>45</a:t>
            </a:fld>
            <a:endParaRPr lang="en-US"/>
          </a:p>
        </p:txBody>
      </p:sp>
      <p:sp>
        <p:nvSpPr>
          <p:cNvPr id="4" name="Title 1">
            <a:extLst>
              <a:ext uri="{FF2B5EF4-FFF2-40B4-BE49-F238E27FC236}">
                <a16:creationId xmlns:a16="http://schemas.microsoft.com/office/drawing/2014/main" id="{5066AA34-20EE-4A59-B343-346A8DB5667C}"/>
              </a:ext>
            </a:extLst>
          </p:cNvPr>
          <p:cNvSpPr txBox="1">
            <a:spLocks/>
          </p:cNvSpPr>
          <p:nvPr/>
        </p:nvSpPr>
        <p:spPr>
          <a:xfrm>
            <a:off x="-2564961" y="565799"/>
            <a:ext cx="7886700" cy="411787"/>
          </a:xfrm>
          <a:prstGeom prst="rect">
            <a:avLst/>
          </a:prstGeom>
        </p:spPr>
        <p:txBody>
          <a:bodyPr vert="horz" lIns="68580" tIns="34290" rIns="68580" bIns="3429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pPr marL="0" lvl="0" indent="0" algn="ctr" rtl="0">
              <a:spcBef>
                <a:spcPts val="600"/>
              </a:spcBef>
              <a:spcAft>
                <a:spcPts val="0"/>
              </a:spcAft>
              <a:buNone/>
            </a:pPr>
            <a:r>
              <a:rPr lang="en-IN" sz="3200" b="1" dirty="0">
                <a:solidFill>
                  <a:schemeClr val="tx1"/>
                </a:solidFill>
                <a:latin typeface="Amatic SC" panose="00000500000000000000" pitchFamily="2" charset="-79"/>
                <a:cs typeface="Amatic SC" panose="00000500000000000000" pitchFamily="2" charset="-79"/>
              </a:rPr>
              <a:t>Conclusion</a:t>
            </a:r>
          </a:p>
        </p:txBody>
      </p:sp>
      <p:sp>
        <p:nvSpPr>
          <p:cNvPr id="3" name="Title 1">
            <a:extLst>
              <a:ext uri="{FF2B5EF4-FFF2-40B4-BE49-F238E27FC236}">
                <a16:creationId xmlns:a16="http://schemas.microsoft.com/office/drawing/2014/main" id="{74DAE8C3-F3C5-7D97-E8A0-20A186920572}"/>
              </a:ext>
            </a:extLst>
          </p:cNvPr>
          <p:cNvSpPr txBox="1">
            <a:spLocks/>
          </p:cNvSpPr>
          <p:nvPr/>
        </p:nvSpPr>
        <p:spPr>
          <a:xfrm>
            <a:off x="628650" y="1605737"/>
            <a:ext cx="7886700" cy="2287625"/>
          </a:xfrm>
          <a:prstGeom prst="rect">
            <a:avLst/>
          </a:prstGeom>
        </p:spPr>
        <p:txBody>
          <a:bodyPr vert="horz" lIns="68580" tIns="34290" rIns="68580" bIns="34290" rtlCol="0" anchor="ctr">
            <a:noAutofit/>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pPr marL="0" lvl="0" indent="0" rtl="0">
              <a:spcBef>
                <a:spcPts val="600"/>
              </a:spcBef>
              <a:spcAft>
                <a:spcPts val="0"/>
              </a:spcAft>
              <a:buNone/>
            </a:pPr>
            <a:r>
              <a:rPr lang="en-US" sz="2400" b="1" dirty="0">
                <a:solidFill>
                  <a:schemeClr val="tx1"/>
                </a:solidFill>
                <a:latin typeface="Amatic SC" panose="00000500000000000000" pitchFamily="2" charset="-79"/>
                <a:cs typeface="Amatic SC" panose="00000500000000000000" pitchFamily="2" charset="-79"/>
              </a:rPr>
              <a:t>We can conclude that:</a:t>
            </a:r>
          </a:p>
          <a:p>
            <a:pPr marL="342900" lvl="0" indent="-342900" rtl="0">
              <a:spcBef>
                <a:spcPts val="600"/>
              </a:spcBef>
              <a:spcAft>
                <a:spcPts val="0"/>
              </a:spcAft>
              <a:buFont typeface="Arial" panose="020B0604020202020204" pitchFamily="34" charset="0"/>
              <a:buChar char="•"/>
            </a:pPr>
            <a:r>
              <a:rPr lang="en-US" sz="2400" b="1" dirty="0">
                <a:solidFill>
                  <a:schemeClr val="tx1"/>
                </a:solidFill>
                <a:latin typeface="Amatic SC" panose="00000500000000000000" pitchFamily="2" charset="-79"/>
                <a:cs typeface="Amatic SC" panose="00000500000000000000" pitchFamily="2" charset="-79"/>
              </a:rPr>
              <a:t>The larger the flight amount at a launch site, the greater the success rate at a launch site.</a:t>
            </a:r>
          </a:p>
          <a:p>
            <a:pPr marL="342900" lvl="0" indent="-342900" rtl="0">
              <a:spcBef>
                <a:spcPts val="600"/>
              </a:spcBef>
              <a:spcAft>
                <a:spcPts val="0"/>
              </a:spcAft>
              <a:buFont typeface="Arial" panose="020B0604020202020204" pitchFamily="34" charset="0"/>
              <a:buChar char="•"/>
            </a:pPr>
            <a:r>
              <a:rPr lang="en-US" sz="2400" b="1" dirty="0">
                <a:solidFill>
                  <a:schemeClr val="tx1"/>
                </a:solidFill>
                <a:latin typeface="Amatic SC" panose="00000500000000000000" pitchFamily="2" charset="-79"/>
                <a:cs typeface="Amatic SC" panose="00000500000000000000" pitchFamily="2" charset="-79"/>
              </a:rPr>
              <a:t>Launch success rate started to increase in 2013 till 2020.</a:t>
            </a:r>
          </a:p>
          <a:p>
            <a:pPr marL="342900" lvl="0" indent="-342900" rtl="0">
              <a:spcBef>
                <a:spcPts val="600"/>
              </a:spcBef>
              <a:spcAft>
                <a:spcPts val="0"/>
              </a:spcAft>
              <a:buFont typeface="Arial" panose="020B0604020202020204" pitchFamily="34" charset="0"/>
              <a:buChar char="•"/>
            </a:pPr>
            <a:r>
              <a:rPr lang="en-US" sz="2400" b="1" dirty="0">
                <a:solidFill>
                  <a:schemeClr val="tx1"/>
                </a:solidFill>
                <a:latin typeface="Amatic SC" panose="00000500000000000000" pitchFamily="2" charset="-79"/>
                <a:cs typeface="Amatic SC" panose="00000500000000000000" pitchFamily="2" charset="-79"/>
              </a:rPr>
              <a:t>Orbits ES-L1, GEO, HEO, SSO, VLEO had the most success rate.</a:t>
            </a:r>
          </a:p>
          <a:p>
            <a:pPr marL="342900" lvl="0" indent="-342900" rtl="0">
              <a:spcBef>
                <a:spcPts val="600"/>
              </a:spcBef>
              <a:spcAft>
                <a:spcPts val="0"/>
              </a:spcAft>
              <a:buFont typeface="Arial" panose="020B0604020202020204" pitchFamily="34" charset="0"/>
              <a:buChar char="•"/>
            </a:pPr>
            <a:r>
              <a:rPr lang="en-US" sz="2400" b="1" dirty="0">
                <a:solidFill>
                  <a:schemeClr val="tx1"/>
                </a:solidFill>
                <a:latin typeface="Amatic SC" panose="00000500000000000000" pitchFamily="2" charset="-79"/>
                <a:cs typeface="Amatic SC" panose="00000500000000000000" pitchFamily="2" charset="-79"/>
              </a:rPr>
              <a:t>KSC LC-39A had the most successful launches of any sites.</a:t>
            </a:r>
          </a:p>
          <a:p>
            <a:pPr marL="342900" lvl="0" indent="-342900" rtl="0">
              <a:spcBef>
                <a:spcPts val="600"/>
              </a:spcBef>
              <a:spcAft>
                <a:spcPts val="0"/>
              </a:spcAft>
              <a:buFont typeface="Arial" panose="020B0604020202020204" pitchFamily="34" charset="0"/>
              <a:buChar char="•"/>
            </a:pPr>
            <a:r>
              <a:rPr lang="en-US" sz="2400" b="1" dirty="0">
                <a:solidFill>
                  <a:schemeClr val="tx1"/>
                </a:solidFill>
                <a:latin typeface="Amatic SC" panose="00000500000000000000" pitchFamily="2" charset="-79"/>
                <a:cs typeface="Amatic SC" panose="00000500000000000000" pitchFamily="2" charset="-79"/>
              </a:rPr>
              <a:t>The Decision tree classifier is the best machine learning algorithm for this task.</a:t>
            </a:r>
          </a:p>
        </p:txBody>
      </p:sp>
    </p:spTree>
    <p:extLst>
      <p:ext uri="{BB962C8B-B14F-4D97-AF65-F5344CB8AC3E}">
        <p14:creationId xmlns:p14="http://schemas.microsoft.com/office/powerpoint/2010/main" val="211901592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94" name="Google Shape;294;p19"/>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46</a:t>
            </a:fld>
            <a:endParaRPr/>
          </a:p>
        </p:txBody>
      </p:sp>
      <p:sp>
        <p:nvSpPr>
          <p:cNvPr id="280" name="Google Shape;280;p19"/>
          <p:cNvSpPr txBox="1">
            <a:spLocks noGrp="1"/>
          </p:cNvSpPr>
          <p:nvPr>
            <p:ph type="ctrTitle" idx="4294967295"/>
          </p:nvPr>
        </p:nvSpPr>
        <p:spPr>
          <a:xfrm>
            <a:off x="0" y="2974975"/>
            <a:ext cx="2794000" cy="64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br>
              <a:rPr lang="en" sz="3600" b="1" dirty="0">
                <a:latin typeface="Amatic SC" panose="00000500000000000000" pitchFamily="2" charset="-79"/>
                <a:cs typeface="Amatic SC" panose="00000500000000000000" pitchFamily="2" charset="-79"/>
              </a:rPr>
            </a:br>
            <a:br>
              <a:rPr lang="en" sz="3600" b="1" dirty="0">
                <a:latin typeface="Amatic SC" panose="00000500000000000000" pitchFamily="2" charset="-79"/>
                <a:cs typeface="Amatic SC" panose="00000500000000000000" pitchFamily="2" charset="-79"/>
              </a:rPr>
            </a:br>
            <a:r>
              <a:rPr lang="en" sz="4400" b="1" dirty="0">
                <a:latin typeface="Amatic SC" panose="00000500000000000000" pitchFamily="2" charset="-79"/>
                <a:cs typeface="Amatic SC" panose="00000500000000000000" pitchFamily="2" charset="-79"/>
              </a:rPr>
              <a:t>Section 6:</a:t>
            </a:r>
            <a:br>
              <a:rPr lang="en" sz="4400" b="1" dirty="0">
                <a:latin typeface="Amatic SC" panose="00000500000000000000" pitchFamily="2" charset="-79"/>
                <a:cs typeface="Amatic SC" panose="00000500000000000000" pitchFamily="2" charset="-79"/>
              </a:rPr>
            </a:br>
            <a:r>
              <a:rPr lang="en" sz="4400" b="1" dirty="0">
                <a:latin typeface="Amatic SC" panose="00000500000000000000" pitchFamily="2" charset="-79"/>
                <a:cs typeface="Amatic SC" panose="00000500000000000000" pitchFamily="2" charset="-79"/>
              </a:rPr>
              <a:t>Appendix</a:t>
            </a:r>
            <a:endParaRPr sz="4400" dirty="0"/>
          </a:p>
        </p:txBody>
      </p:sp>
      <p:grpSp>
        <p:nvGrpSpPr>
          <p:cNvPr id="282" name="Google Shape;282;p19"/>
          <p:cNvGrpSpPr/>
          <p:nvPr/>
        </p:nvGrpSpPr>
        <p:grpSpPr>
          <a:xfrm>
            <a:off x="4989430" y="480048"/>
            <a:ext cx="2688023" cy="2687984"/>
            <a:chOff x="6643075" y="3664250"/>
            <a:chExt cx="407950" cy="407975"/>
          </a:xfrm>
        </p:grpSpPr>
        <p:sp>
          <p:nvSpPr>
            <p:cNvPr id="283" name="Google Shape;283;p19"/>
            <p:cNvSpPr/>
            <p:nvPr/>
          </p:nvSpPr>
          <p:spPr>
            <a:xfrm>
              <a:off x="6794075" y="3815250"/>
              <a:ext cx="211300" cy="211300"/>
            </a:xfrm>
            <a:custGeom>
              <a:avLst/>
              <a:gdLst/>
              <a:ahLst/>
              <a:cxnLst/>
              <a:rect l="l" t="t" r="r" b="b"/>
              <a:pathLst>
                <a:path w="8452" h="8452" fill="none" extrusionOk="0">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w="381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19"/>
            <p:cNvSpPr/>
            <p:nvPr/>
          </p:nvSpPr>
          <p:spPr>
            <a:xfrm>
              <a:off x="6643075" y="3664250"/>
              <a:ext cx="407950" cy="407975"/>
            </a:xfrm>
            <a:custGeom>
              <a:avLst/>
              <a:gdLst/>
              <a:ahLst/>
              <a:cxnLst/>
              <a:rect l="l" t="t" r="r" b="b"/>
              <a:pathLst>
                <a:path w="16318" h="16319" fill="none" extrusionOk="0">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w="381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5" name="Google Shape;285;p19"/>
          <p:cNvGrpSpPr/>
          <p:nvPr/>
        </p:nvGrpSpPr>
        <p:grpSpPr>
          <a:xfrm rot="-587295">
            <a:off x="4831103" y="3518436"/>
            <a:ext cx="1105140" cy="1105077"/>
            <a:chOff x="576250" y="4319400"/>
            <a:chExt cx="442075" cy="442050"/>
          </a:xfrm>
        </p:grpSpPr>
        <p:sp>
          <p:nvSpPr>
            <p:cNvPr id="286" name="Google Shape;286;p19"/>
            <p:cNvSpPr/>
            <p:nvPr/>
          </p:nvSpPr>
          <p:spPr>
            <a:xfrm>
              <a:off x="576250" y="4319400"/>
              <a:ext cx="442075" cy="442050"/>
            </a:xfrm>
            <a:custGeom>
              <a:avLst/>
              <a:gdLst/>
              <a:ahLst/>
              <a:cxnLst/>
              <a:rect l="l" t="t" r="r" b="b"/>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solidFill>
              <a:srgbClr val="000000"/>
            </a:solidFill>
            <a:ln w="3810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19"/>
            <p:cNvSpPr/>
            <p:nvPr/>
          </p:nvSpPr>
          <p:spPr>
            <a:xfrm>
              <a:off x="595725" y="4668875"/>
              <a:ext cx="73100" cy="73100"/>
            </a:xfrm>
            <a:custGeom>
              <a:avLst/>
              <a:gdLst/>
              <a:ahLst/>
              <a:cxnLst/>
              <a:rect l="l" t="t" r="r" b="b"/>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solidFill>
              <a:srgbClr val="000000"/>
            </a:solidFill>
            <a:ln w="3810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19"/>
            <p:cNvSpPr/>
            <p:nvPr/>
          </p:nvSpPr>
          <p:spPr>
            <a:xfrm>
              <a:off x="652350" y="4711500"/>
              <a:ext cx="46925" cy="46925"/>
            </a:xfrm>
            <a:custGeom>
              <a:avLst/>
              <a:gdLst/>
              <a:ahLst/>
              <a:cxnLst/>
              <a:rect l="l" t="t" r="r" b="b"/>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solidFill>
              <a:srgbClr val="000000"/>
            </a:solidFill>
            <a:ln w="3810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19"/>
            <p:cNvSpPr/>
            <p:nvPr/>
          </p:nvSpPr>
          <p:spPr>
            <a:xfrm>
              <a:off x="579300" y="4638450"/>
              <a:ext cx="46900" cy="46900"/>
            </a:xfrm>
            <a:custGeom>
              <a:avLst/>
              <a:gdLst/>
              <a:ahLst/>
              <a:cxnLst/>
              <a:rect l="l" t="t" r="r" b="b"/>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solidFill>
              <a:srgbClr val="000000"/>
            </a:solidFill>
            <a:ln w="3810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0" name="Google Shape;290;p19"/>
          <p:cNvSpPr/>
          <p:nvPr/>
        </p:nvSpPr>
        <p:spPr>
          <a:xfrm>
            <a:off x="4346385" y="1101027"/>
            <a:ext cx="420148" cy="401173"/>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381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19"/>
          <p:cNvSpPr/>
          <p:nvPr/>
        </p:nvSpPr>
        <p:spPr>
          <a:xfrm rot="2697410">
            <a:off x="7115127" y="3154920"/>
            <a:ext cx="637798" cy="608994"/>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381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19"/>
          <p:cNvSpPr/>
          <p:nvPr/>
        </p:nvSpPr>
        <p:spPr>
          <a:xfrm>
            <a:off x="7619694" y="2807253"/>
            <a:ext cx="255471" cy="244042"/>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381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19"/>
          <p:cNvSpPr/>
          <p:nvPr/>
        </p:nvSpPr>
        <p:spPr>
          <a:xfrm rot="1279871">
            <a:off x="4055299" y="2311116"/>
            <a:ext cx="255414" cy="243985"/>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381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2618212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772D0411-8FF8-C540-84AE-DBA0703D368C}"/>
              </a:ext>
            </a:extLst>
          </p:cNvPr>
          <p:cNvSpPr>
            <a:spLocks noGrp="1"/>
          </p:cNvSpPr>
          <p:nvPr>
            <p:ph type="sldNum" sz="quarter" idx="12"/>
          </p:nvPr>
        </p:nvSpPr>
        <p:spPr/>
        <p:txBody>
          <a:bodyPr/>
          <a:lstStyle/>
          <a:p>
            <a:fld id="{5075537C-CA84-1446-933C-8E9D027F9201}" type="slidenum">
              <a:rPr lang="en-US" smtClean="0"/>
              <a:t>47</a:t>
            </a:fld>
            <a:endParaRPr lang="en-US"/>
          </a:p>
        </p:txBody>
      </p:sp>
      <p:sp>
        <p:nvSpPr>
          <p:cNvPr id="4" name="Title 1">
            <a:extLst>
              <a:ext uri="{FF2B5EF4-FFF2-40B4-BE49-F238E27FC236}">
                <a16:creationId xmlns:a16="http://schemas.microsoft.com/office/drawing/2014/main" id="{5066AA34-20EE-4A59-B343-346A8DB5667C}"/>
              </a:ext>
            </a:extLst>
          </p:cNvPr>
          <p:cNvSpPr txBox="1">
            <a:spLocks/>
          </p:cNvSpPr>
          <p:nvPr/>
        </p:nvSpPr>
        <p:spPr>
          <a:xfrm>
            <a:off x="-190061" y="460598"/>
            <a:ext cx="7886700" cy="411787"/>
          </a:xfrm>
          <a:prstGeom prst="rect">
            <a:avLst/>
          </a:prstGeom>
        </p:spPr>
        <p:txBody>
          <a:bodyPr vert="horz" lIns="68580" tIns="34290" rIns="68580" bIns="3429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pPr marL="0" lvl="0" indent="0" algn="ctr" rtl="0">
              <a:spcBef>
                <a:spcPts val="600"/>
              </a:spcBef>
              <a:spcAft>
                <a:spcPts val="0"/>
              </a:spcAft>
              <a:buNone/>
            </a:pPr>
            <a:r>
              <a:rPr lang="en-IN" sz="3200" b="1" dirty="0">
                <a:solidFill>
                  <a:schemeClr val="tx1"/>
                </a:solidFill>
                <a:latin typeface="Amatic SC" panose="00000500000000000000" pitchFamily="2" charset="-79"/>
                <a:cs typeface="Amatic SC" panose="00000500000000000000" pitchFamily="2" charset="-79"/>
              </a:rPr>
              <a:t>Pie Chart showing Launch Site with Other Launch Success Ratio</a:t>
            </a:r>
          </a:p>
        </p:txBody>
      </p:sp>
      <p:pic>
        <p:nvPicPr>
          <p:cNvPr id="7" name="Picture 6">
            <a:extLst>
              <a:ext uri="{FF2B5EF4-FFF2-40B4-BE49-F238E27FC236}">
                <a16:creationId xmlns:a16="http://schemas.microsoft.com/office/drawing/2014/main" id="{CD595499-5DB7-7DA5-354E-22C76BBD0627}"/>
              </a:ext>
            </a:extLst>
          </p:cNvPr>
          <p:cNvPicPr>
            <a:picLocks noChangeAspect="1"/>
          </p:cNvPicPr>
          <p:nvPr/>
        </p:nvPicPr>
        <p:blipFill>
          <a:blip r:embed="rId2"/>
          <a:stretch>
            <a:fillRect/>
          </a:stretch>
        </p:blipFill>
        <p:spPr>
          <a:xfrm>
            <a:off x="283281" y="936721"/>
            <a:ext cx="5731510" cy="2116455"/>
          </a:xfrm>
          <a:prstGeom prst="rect">
            <a:avLst/>
          </a:prstGeom>
        </p:spPr>
      </p:pic>
      <p:pic>
        <p:nvPicPr>
          <p:cNvPr id="5" name="Picture 4">
            <a:extLst>
              <a:ext uri="{FF2B5EF4-FFF2-40B4-BE49-F238E27FC236}">
                <a16:creationId xmlns:a16="http://schemas.microsoft.com/office/drawing/2014/main" id="{87A7D0AC-8261-7F0E-572D-D8F85E610AC7}"/>
              </a:ext>
            </a:extLst>
          </p:cNvPr>
          <p:cNvPicPr>
            <a:picLocks noChangeAspect="1"/>
          </p:cNvPicPr>
          <p:nvPr/>
        </p:nvPicPr>
        <p:blipFill>
          <a:blip r:embed="rId3"/>
          <a:stretch>
            <a:fillRect/>
          </a:stretch>
        </p:blipFill>
        <p:spPr>
          <a:xfrm>
            <a:off x="4238707" y="928057"/>
            <a:ext cx="4389500" cy="2133785"/>
          </a:xfrm>
          <a:prstGeom prst="rect">
            <a:avLst/>
          </a:prstGeom>
        </p:spPr>
      </p:pic>
      <p:pic>
        <p:nvPicPr>
          <p:cNvPr id="11" name="Picture 10">
            <a:extLst>
              <a:ext uri="{FF2B5EF4-FFF2-40B4-BE49-F238E27FC236}">
                <a16:creationId xmlns:a16="http://schemas.microsoft.com/office/drawing/2014/main" id="{35C344B5-32BB-EAAD-1B2D-A9B1FCCB352F}"/>
              </a:ext>
            </a:extLst>
          </p:cNvPr>
          <p:cNvPicPr>
            <a:picLocks noChangeAspect="1"/>
          </p:cNvPicPr>
          <p:nvPr/>
        </p:nvPicPr>
        <p:blipFill>
          <a:blip r:embed="rId4"/>
          <a:stretch>
            <a:fillRect/>
          </a:stretch>
        </p:blipFill>
        <p:spPr>
          <a:xfrm>
            <a:off x="1517424" y="3126178"/>
            <a:ext cx="5082980" cy="2017322"/>
          </a:xfrm>
          <a:prstGeom prst="rect">
            <a:avLst/>
          </a:prstGeom>
        </p:spPr>
      </p:pic>
    </p:spTree>
    <p:extLst>
      <p:ext uri="{BB962C8B-B14F-4D97-AF65-F5344CB8AC3E}">
        <p14:creationId xmlns:p14="http://schemas.microsoft.com/office/powerpoint/2010/main" val="304315604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772D0411-8FF8-C540-84AE-DBA0703D368C}"/>
              </a:ext>
            </a:extLst>
          </p:cNvPr>
          <p:cNvSpPr>
            <a:spLocks noGrp="1"/>
          </p:cNvSpPr>
          <p:nvPr>
            <p:ph type="sldNum" sz="quarter" idx="12"/>
          </p:nvPr>
        </p:nvSpPr>
        <p:spPr/>
        <p:txBody>
          <a:bodyPr/>
          <a:lstStyle/>
          <a:p>
            <a:fld id="{5075537C-CA84-1446-933C-8E9D027F9201}" type="slidenum">
              <a:rPr lang="en-US" smtClean="0"/>
              <a:t>48</a:t>
            </a:fld>
            <a:endParaRPr lang="en-US" dirty="0"/>
          </a:p>
        </p:txBody>
      </p:sp>
      <p:sp>
        <p:nvSpPr>
          <p:cNvPr id="4" name="Title 1">
            <a:extLst>
              <a:ext uri="{FF2B5EF4-FFF2-40B4-BE49-F238E27FC236}">
                <a16:creationId xmlns:a16="http://schemas.microsoft.com/office/drawing/2014/main" id="{5066AA34-20EE-4A59-B343-346A8DB5667C}"/>
              </a:ext>
            </a:extLst>
          </p:cNvPr>
          <p:cNvSpPr txBox="1">
            <a:spLocks/>
          </p:cNvSpPr>
          <p:nvPr/>
        </p:nvSpPr>
        <p:spPr>
          <a:xfrm>
            <a:off x="-1428750" y="353918"/>
            <a:ext cx="7886700" cy="411787"/>
          </a:xfrm>
          <a:prstGeom prst="rect">
            <a:avLst/>
          </a:prstGeom>
        </p:spPr>
        <p:txBody>
          <a:bodyPr vert="horz" lIns="68580" tIns="34290" rIns="68580" bIns="3429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pPr marL="0" lvl="0" indent="0" algn="ctr" rtl="0">
              <a:spcBef>
                <a:spcPts val="600"/>
              </a:spcBef>
              <a:spcAft>
                <a:spcPts val="0"/>
              </a:spcAft>
              <a:buNone/>
            </a:pPr>
            <a:r>
              <a:rPr lang="en-IN" sz="3200" b="1" dirty="0">
                <a:solidFill>
                  <a:schemeClr val="tx1"/>
                </a:solidFill>
                <a:latin typeface="Amatic SC" panose="00000500000000000000" pitchFamily="2" charset="-79"/>
                <a:cs typeface="Amatic SC" panose="00000500000000000000" pitchFamily="2" charset="-79"/>
              </a:rPr>
              <a:t>Credits and Acknowledgments</a:t>
            </a:r>
          </a:p>
        </p:txBody>
      </p:sp>
      <p:sp>
        <p:nvSpPr>
          <p:cNvPr id="2" name="Title 1">
            <a:extLst>
              <a:ext uri="{FF2B5EF4-FFF2-40B4-BE49-F238E27FC236}">
                <a16:creationId xmlns:a16="http://schemas.microsoft.com/office/drawing/2014/main" id="{CC937B80-36B5-5FBE-0780-1A9DEB1CCB6A}"/>
              </a:ext>
            </a:extLst>
          </p:cNvPr>
          <p:cNvSpPr txBox="1">
            <a:spLocks/>
          </p:cNvSpPr>
          <p:nvPr/>
        </p:nvSpPr>
        <p:spPr>
          <a:xfrm>
            <a:off x="199235" y="983456"/>
            <a:ext cx="5349240" cy="4232898"/>
          </a:xfrm>
          <a:prstGeom prst="rect">
            <a:avLst/>
          </a:prstGeom>
        </p:spPr>
        <p:txBody>
          <a:bodyPr vert="horz" lIns="68580" tIns="34290" rIns="68580" bIns="34290" rtlCol="0" anchor="ctr">
            <a:normAutofit lnSpcReduction="1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pPr marL="457200" lvl="0" indent="-457200" rtl="0">
              <a:spcBef>
                <a:spcPts val="600"/>
              </a:spcBef>
              <a:spcAft>
                <a:spcPts val="0"/>
              </a:spcAft>
              <a:buFont typeface="Arial" panose="020B0604020202020204" pitchFamily="34" charset="0"/>
              <a:buChar char="•"/>
            </a:pPr>
            <a:r>
              <a:rPr lang="en-IN" sz="1800" b="1" dirty="0">
                <a:solidFill>
                  <a:schemeClr val="tx1"/>
                </a:solidFill>
                <a:latin typeface="Amatic SC" panose="00000500000000000000" pitchFamily="2" charset="-79"/>
                <a:cs typeface="Amatic SC" panose="00000500000000000000" pitchFamily="2" charset="-79"/>
              </a:rPr>
              <a:t>Primary Instructors</a:t>
            </a:r>
          </a:p>
          <a:p>
            <a:pPr marL="0" lvl="0" indent="0" rtl="0">
              <a:spcBef>
                <a:spcPts val="600"/>
              </a:spcBef>
              <a:spcAft>
                <a:spcPts val="0"/>
              </a:spcAft>
              <a:buNone/>
            </a:pPr>
            <a:r>
              <a:rPr lang="en-IN" sz="1800" b="1" dirty="0">
                <a:solidFill>
                  <a:schemeClr val="tx1"/>
                </a:solidFill>
                <a:latin typeface="Amatic SC" panose="00000500000000000000" pitchFamily="2" charset="-79"/>
                <a:cs typeface="Amatic SC" panose="00000500000000000000" pitchFamily="2" charset="-79"/>
              </a:rPr>
              <a:t>	-Joseph </a:t>
            </a:r>
            <a:r>
              <a:rPr lang="en-IN" sz="1800" b="1" dirty="0" err="1">
                <a:solidFill>
                  <a:schemeClr val="tx1"/>
                </a:solidFill>
                <a:latin typeface="Amatic SC" panose="00000500000000000000" pitchFamily="2" charset="-79"/>
                <a:cs typeface="Amatic SC" panose="00000500000000000000" pitchFamily="2" charset="-79"/>
              </a:rPr>
              <a:t>Santarcangelo</a:t>
            </a:r>
            <a:endParaRPr lang="en-IN" sz="1800" b="1" dirty="0">
              <a:solidFill>
                <a:schemeClr val="tx1"/>
              </a:solidFill>
              <a:latin typeface="Amatic SC" panose="00000500000000000000" pitchFamily="2" charset="-79"/>
              <a:cs typeface="Amatic SC" panose="00000500000000000000" pitchFamily="2" charset="-79"/>
            </a:endParaRPr>
          </a:p>
          <a:p>
            <a:pPr marL="0" lvl="0" indent="0" rtl="0">
              <a:spcBef>
                <a:spcPts val="600"/>
              </a:spcBef>
              <a:spcAft>
                <a:spcPts val="0"/>
              </a:spcAft>
              <a:buNone/>
            </a:pPr>
            <a:r>
              <a:rPr lang="en-IN" sz="1800" b="1" dirty="0">
                <a:solidFill>
                  <a:schemeClr val="tx1"/>
                </a:solidFill>
                <a:latin typeface="Amatic SC" panose="00000500000000000000" pitchFamily="2" charset="-79"/>
                <a:cs typeface="Amatic SC" panose="00000500000000000000" pitchFamily="2" charset="-79"/>
              </a:rPr>
              <a:t>	-Yan Luo</a:t>
            </a:r>
          </a:p>
          <a:p>
            <a:pPr marL="285750" lvl="0" indent="-285750" rtl="0">
              <a:spcBef>
                <a:spcPts val="600"/>
              </a:spcBef>
              <a:spcAft>
                <a:spcPts val="0"/>
              </a:spcAft>
              <a:buFont typeface="Arial" panose="020B0604020202020204" pitchFamily="34" charset="0"/>
              <a:buChar char="•"/>
            </a:pPr>
            <a:r>
              <a:rPr lang="en-IN" sz="1800" b="1" dirty="0">
                <a:solidFill>
                  <a:schemeClr val="tx1"/>
                </a:solidFill>
                <a:latin typeface="Amatic SC" panose="00000500000000000000" pitchFamily="2" charset="-79"/>
                <a:cs typeface="Amatic SC" panose="00000500000000000000" pitchFamily="2" charset="-79"/>
              </a:rPr>
              <a:t>   Other Contributors &amp; Staff </a:t>
            </a:r>
          </a:p>
          <a:p>
            <a:pPr marL="0" lvl="0" indent="0" rtl="0">
              <a:spcBef>
                <a:spcPts val="600"/>
              </a:spcBef>
              <a:spcAft>
                <a:spcPts val="0"/>
              </a:spcAft>
              <a:buNone/>
            </a:pPr>
            <a:r>
              <a:rPr lang="en-IN" sz="1800" b="1" dirty="0">
                <a:solidFill>
                  <a:schemeClr val="tx1"/>
                </a:solidFill>
                <a:latin typeface="Amatic SC" panose="00000500000000000000" pitchFamily="2" charset="-79"/>
                <a:cs typeface="Amatic SC" panose="00000500000000000000" pitchFamily="2" charset="-79"/>
              </a:rPr>
              <a:t>	-Project Lead: </a:t>
            </a:r>
            <a:r>
              <a:rPr lang="en-IN" sz="1800" b="1" dirty="0" err="1">
                <a:solidFill>
                  <a:schemeClr val="tx1"/>
                </a:solidFill>
                <a:latin typeface="Amatic SC" panose="00000500000000000000" pitchFamily="2" charset="-79"/>
                <a:cs typeface="Amatic SC" panose="00000500000000000000" pitchFamily="2" charset="-79"/>
              </a:rPr>
              <a:t>Rav</a:t>
            </a:r>
            <a:r>
              <a:rPr lang="en-IN" sz="1800" b="1" dirty="0">
                <a:solidFill>
                  <a:schemeClr val="tx1"/>
                </a:solidFill>
                <a:latin typeface="Amatic SC" panose="00000500000000000000" pitchFamily="2" charset="-79"/>
                <a:cs typeface="Amatic SC" panose="00000500000000000000" pitchFamily="2" charset="-79"/>
              </a:rPr>
              <a:t> Ahuja</a:t>
            </a:r>
          </a:p>
          <a:p>
            <a:pPr marL="0" lvl="0" indent="0" rtl="0">
              <a:spcBef>
                <a:spcPts val="600"/>
              </a:spcBef>
              <a:spcAft>
                <a:spcPts val="0"/>
              </a:spcAft>
              <a:buNone/>
            </a:pPr>
            <a:r>
              <a:rPr lang="en-IN" sz="1800" b="1" dirty="0">
                <a:solidFill>
                  <a:schemeClr val="tx1"/>
                </a:solidFill>
                <a:latin typeface="Amatic SC" panose="00000500000000000000" pitchFamily="2" charset="-79"/>
                <a:cs typeface="Amatic SC" panose="00000500000000000000" pitchFamily="2" charset="-79"/>
              </a:rPr>
              <a:t>	-Instructional Designer: Lakshmi Holla</a:t>
            </a:r>
          </a:p>
          <a:p>
            <a:pPr marL="0" lvl="0" indent="0" rtl="0">
              <a:spcBef>
                <a:spcPts val="600"/>
              </a:spcBef>
              <a:spcAft>
                <a:spcPts val="0"/>
              </a:spcAft>
              <a:buNone/>
            </a:pPr>
            <a:r>
              <a:rPr lang="en-IN" sz="1800" b="1" dirty="0">
                <a:solidFill>
                  <a:schemeClr val="tx1"/>
                </a:solidFill>
                <a:latin typeface="Amatic SC" panose="00000500000000000000" pitchFamily="2" charset="-79"/>
                <a:cs typeface="Amatic SC" panose="00000500000000000000" pitchFamily="2" charset="-79"/>
              </a:rPr>
              <a:t>	-Lab Authors: Joseph </a:t>
            </a:r>
            <a:r>
              <a:rPr lang="en-IN" sz="1800" b="1" dirty="0" err="1">
                <a:solidFill>
                  <a:schemeClr val="tx1"/>
                </a:solidFill>
                <a:latin typeface="Amatic SC" panose="00000500000000000000" pitchFamily="2" charset="-79"/>
                <a:cs typeface="Amatic SC" panose="00000500000000000000" pitchFamily="2" charset="-79"/>
              </a:rPr>
              <a:t>Santarcangelo</a:t>
            </a:r>
            <a:r>
              <a:rPr lang="en-IN" sz="1800" b="1" dirty="0">
                <a:solidFill>
                  <a:schemeClr val="tx1"/>
                </a:solidFill>
                <a:latin typeface="Amatic SC" panose="00000500000000000000" pitchFamily="2" charset="-79"/>
                <a:cs typeface="Amatic SC" panose="00000500000000000000" pitchFamily="2" charset="-79"/>
              </a:rPr>
              <a:t>, Yan Luo, Azim </a:t>
            </a:r>
            <a:r>
              <a:rPr lang="en-IN" sz="1800" b="1" dirty="0" err="1">
                <a:solidFill>
                  <a:schemeClr val="tx1"/>
                </a:solidFill>
                <a:latin typeface="Amatic SC" panose="00000500000000000000" pitchFamily="2" charset="-79"/>
                <a:cs typeface="Amatic SC" panose="00000500000000000000" pitchFamily="2" charset="-79"/>
              </a:rPr>
              <a:t>Hirjani</a:t>
            </a:r>
            <a:r>
              <a:rPr lang="en-IN" sz="1800" b="1" dirty="0">
                <a:solidFill>
                  <a:schemeClr val="tx1"/>
                </a:solidFill>
                <a:latin typeface="Amatic SC" panose="00000500000000000000" pitchFamily="2" charset="-79"/>
                <a:cs typeface="Amatic SC" panose="00000500000000000000" pitchFamily="2" charset="-79"/>
              </a:rPr>
              <a:t>, 	-Lakshmi Holla</a:t>
            </a:r>
          </a:p>
          <a:p>
            <a:pPr lvl="0" rtl="0">
              <a:spcBef>
                <a:spcPts val="600"/>
              </a:spcBef>
              <a:spcAft>
                <a:spcPts val="0"/>
              </a:spcAft>
            </a:pPr>
            <a:r>
              <a:rPr lang="en-IN" sz="1800" b="1" dirty="0">
                <a:solidFill>
                  <a:schemeClr val="tx1"/>
                </a:solidFill>
                <a:latin typeface="Amatic SC" panose="00000500000000000000" pitchFamily="2" charset="-79"/>
                <a:cs typeface="Amatic SC" panose="00000500000000000000" pitchFamily="2" charset="-79"/>
              </a:rPr>
              <a:t>	-Technical Advisor: Yan Luo</a:t>
            </a:r>
          </a:p>
          <a:p>
            <a:pPr marL="285750" lvl="0" indent="-285750" rtl="0">
              <a:spcBef>
                <a:spcPts val="600"/>
              </a:spcBef>
              <a:spcAft>
                <a:spcPts val="0"/>
              </a:spcAft>
              <a:buFont typeface="Arial" panose="020B0604020202020204" pitchFamily="34" charset="0"/>
              <a:buChar char="•"/>
            </a:pPr>
            <a:r>
              <a:rPr lang="en-IN" sz="1800" b="1" dirty="0">
                <a:solidFill>
                  <a:schemeClr val="tx1"/>
                </a:solidFill>
                <a:latin typeface="Amatic SC" panose="00000500000000000000" pitchFamily="2" charset="-79"/>
                <a:cs typeface="Amatic SC" panose="00000500000000000000" pitchFamily="2" charset="-79"/>
              </a:rPr>
              <a:t>Teaching Assistants and Forum Moderators</a:t>
            </a:r>
          </a:p>
          <a:p>
            <a:pPr lvl="0" rtl="0">
              <a:spcBef>
                <a:spcPts val="600"/>
              </a:spcBef>
              <a:spcAft>
                <a:spcPts val="0"/>
              </a:spcAft>
            </a:pPr>
            <a:r>
              <a:rPr lang="en-IN" sz="1800" b="1" dirty="0">
                <a:solidFill>
                  <a:schemeClr val="tx1"/>
                </a:solidFill>
                <a:latin typeface="Amatic SC" panose="00000500000000000000" pitchFamily="2" charset="-79"/>
                <a:cs typeface="Amatic SC" panose="00000500000000000000" pitchFamily="2" charset="-79"/>
              </a:rPr>
              <a:t>	-Malika Singla</a:t>
            </a:r>
          </a:p>
          <a:p>
            <a:pPr lvl="0" rtl="0">
              <a:spcBef>
                <a:spcPts val="600"/>
              </a:spcBef>
              <a:spcAft>
                <a:spcPts val="0"/>
              </a:spcAft>
            </a:pPr>
            <a:r>
              <a:rPr lang="en-IN" sz="1800" b="1" dirty="0">
                <a:solidFill>
                  <a:schemeClr val="tx1"/>
                </a:solidFill>
                <a:latin typeface="Amatic SC" panose="00000500000000000000" pitchFamily="2" charset="-79"/>
                <a:cs typeface="Amatic SC" panose="00000500000000000000" pitchFamily="2" charset="-79"/>
              </a:rPr>
              <a:t>	-</a:t>
            </a:r>
            <a:r>
              <a:rPr lang="en-IN" sz="1800" b="1" dirty="0" err="1">
                <a:solidFill>
                  <a:schemeClr val="tx1"/>
                </a:solidFill>
                <a:latin typeface="Amatic SC" panose="00000500000000000000" pitchFamily="2" charset="-79"/>
                <a:cs typeface="Amatic SC" panose="00000500000000000000" pitchFamily="2" charset="-79"/>
              </a:rPr>
              <a:t>Duvvana</a:t>
            </a:r>
            <a:r>
              <a:rPr lang="en-IN" sz="1800" b="1" dirty="0">
                <a:solidFill>
                  <a:schemeClr val="tx1"/>
                </a:solidFill>
                <a:latin typeface="Amatic SC" panose="00000500000000000000" pitchFamily="2" charset="-79"/>
                <a:cs typeface="Amatic SC" panose="00000500000000000000" pitchFamily="2" charset="-79"/>
              </a:rPr>
              <a:t> </a:t>
            </a:r>
            <a:r>
              <a:rPr lang="en-IN" sz="1800" b="1" dirty="0" err="1">
                <a:solidFill>
                  <a:schemeClr val="tx1"/>
                </a:solidFill>
                <a:latin typeface="Amatic SC" panose="00000500000000000000" pitchFamily="2" charset="-79"/>
                <a:cs typeface="Amatic SC" panose="00000500000000000000" pitchFamily="2" charset="-79"/>
              </a:rPr>
              <a:t>Mrutyunjaya</a:t>
            </a:r>
            <a:r>
              <a:rPr lang="en-IN" sz="1800" b="1" dirty="0">
                <a:solidFill>
                  <a:schemeClr val="tx1"/>
                </a:solidFill>
                <a:latin typeface="Amatic SC" panose="00000500000000000000" pitchFamily="2" charset="-79"/>
                <a:cs typeface="Amatic SC" panose="00000500000000000000" pitchFamily="2" charset="-79"/>
              </a:rPr>
              <a:t> Naidu</a:t>
            </a:r>
          </a:p>
          <a:p>
            <a:pPr lvl="0" rtl="0">
              <a:spcBef>
                <a:spcPts val="600"/>
              </a:spcBef>
              <a:spcAft>
                <a:spcPts val="0"/>
              </a:spcAft>
            </a:pPr>
            <a:r>
              <a:rPr lang="en-IN" sz="1800" b="1" dirty="0">
                <a:solidFill>
                  <a:schemeClr val="tx1"/>
                </a:solidFill>
                <a:latin typeface="Amatic SC" panose="00000500000000000000" pitchFamily="2" charset="-79"/>
                <a:cs typeface="Amatic SC" panose="00000500000000000000" pitchFamily="2" charset="-79"/>
              </a:rPr>
              <a:t>	-Lakshmi Holla</a:t>
            </a:r>
          </a:p>
          <a:p>
            <a:pPr lvl="0" rtl="0">
              <a:spcBef>
                <a:spcPts val="600"/>
              </a:spcBef>
              <a:spcAft>
                <a:spcPts val="0"/>
              </a:spcAft>
            </a:pPr>
            <a:r>
              <a:rPr lang="en-IN" sz="1800" b="1" dirty="0">
                <a:solidFill>
                  <a:schemeClr val="tx1"/>
                </a:solidFill>
                <a:latin typeface="Amatic SC" panose="00000500000000000000" pitchFamily="2" charset="-79"/>
                <a:cs typeface="Amatic SC" panose="00000500000000000000" pitchFamily="2" charset="-79"/>
              </a:rPr>
              <a:t>	-Anita Verma</a:t>
            </a:r>
          </a:p>
          <a:p>
            <a:pPr marL="285750" lvl="0" indent="-285750" rtl="0">
              <a:spcBef>
                <a:spcPts val="600"/>
              </a:spcBef>
              <a:spcAft>
                <a:spcPts val="0"/>
              </a:spcAft>
              <a:buFont typeface="Arial" panose="020B0604020202020204" pitchFamily="34" charset="0"/>
              <a:buChar char="•"/>
            </a:pPr>
            <a:endParaRPr lang="en-IN" sz="1800" b="1" dirty="0">
              <a:solidFill>
                <a:schemeClr val="tx1"/>
              </a:solidFill>
              <a:latin typeface="Amatic SC" panose="00000500000000000000" pitchFamily="2" charset="-79"/>
              <a:cs typeface="Amatic SC" panose="00000500000000000000" pitchFamily="2" charset="-79"/>
            </a:endParaRPr>
          </a:p>
        </p:txBody>
      </p:sp>
      <p:sp>
        <p:nvSpPr>
          <p:cNvPr id="3" name="Title 1">
            <a:extLst>
              <a:ext uri="{FF2B5EF4-FFF2-40B4-BE49-F238E27FC236}">
                <a16:creationId xmlns:a16="http://schemas.microsoft.com/office/drawing/2014/main" id="{6C0F06BC-6C73-0E16-BF0F-AE4F2FA21A93}"/>
              </a:ext>
            </a:extLst>
          </p:cNvPr>
          <p:cNvSpPr txBox="1">
            <a:spLocks/>
          </p:cNvSpPr>
          <p:nvPr/>
        </p:nvSpPr>
        <p:spPr>
          <a:xfrm>
            <a:off x="3794760" y="-925041"/>
            <a:ext cx="5349240" cy="5619855"/>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pPr marL="457200" lvl="0" indent="-457200" rtl="0">
              <a:spcBef>
                <a:spcPts val="600"/>
              </a:spcBef>
              <a:spcAft>
                <a:spcPts val="0"/>
              </a:spcAft>
              <a:buFont typeface="Arial" panose="020B0604020202020204" pitchFamily="34" charset="0"/>
              <a:buChar char="•"/>
            </a:pPr>
            <a:r>
              <a:rPr lang="en-IN" sz="1800" b="1" dirty="0">
                <a:solidFill>
                  <a:schemeClr val="tx1"/>
                </a:solidFill>
                <a:latin typeface="Amatic SC" panose="00000500000000000000" pitchFamily="2" charset="-79"/>
                <a:cs typeface="Amatic SC" panose="00000500000000000000" pitchFamily="2" charset="-79"/>
              </a:rPr>
              <a:t>Production Team</a:t>
            </a:r>
          </a:p>
          <a:p>
            <a:pPr lvl="0" rtl="0">
              <a:spcBef>
                <a:spcPts val="600"/>
              </a:spcBef>
              <a:spcAft>
                <a:spcPts val="0"/>
              </a:spcAft>
            </a:pPr>
            <a:r>
              <a:rPr lang="en-IN" sz="1800" b="1" dirty="0">
                <a:solidFill>
                  <a:schemeClr val="tx1"/>
                </a:solidFill>
                <a:latin typeface="Amatic SC" panose="00000500000000000000" pitchFamily="2" charset="-79"/>
                <a:cs typeface="Amatic SC" panose="00000500000000000000" pitchFamily="2" charset="-79"/>
              </a:rPr>
              <a:t>	-Publishing: Grace Barker, Rachael Jones</a:t>
            </a:r>
          </a:p>
          <a:p>
            <a:pPr lvl="0" rtl="0">
              <a:spcBef>
                <a:spcPts val="600"/>
              </a:spcBef>
              <a:spcAft>
                <a:spcPts val="0"/>
              </a:spcAft>
            </a:pPr>
            <a:r>
              <a:rPr lang="en-IN" sz="1800" b="1" dirty="0">
                <a:solidFill>
                  <a:schemeClr val="tx1"/>
                </a:solidFill>
                <a:latin typeface="Amatic SC" panose="00000500000000000000" pitchFamily="2" charset="-79"/>
                <a:cs typeface="Amatic SC" panose="00000500000000000000" pitchFamily="2" charset="-79"/>
              </a:rPr>
              <a:t>	-Project Coordinators: Kathleen Bergner</a:t>
            </a:r>
          </a:p>
          <a:p>
            <a:pPr lvl="0" rtl="0">
              <a:spcBef>
                <a:spcPts val="600"/>
              </a:spcBef>
              <a:spcAft>
                <a:spcPts val="0"/>
              </a:spcAft>
            </a:pPr>
            <a:r>
              <a:rPr lang="en-IN" sz="1800" b="1" dirty="0">
                <a:solidFill>
                  <a:schemeClr val="tx1"/>
                </a:solidFill>
                <a:latin typeface="Amatic SC" panose="00000500000000000000" pitchFamily="2" charset="-79"/>
                <a:cs typeface="Amatic SC" panose="00000500000000000000" pitchFamily="2" charset="-79"/>
              </a:rPr>
              <a:t>	-Narration: Bella West</a:t>
            </a:r>
          </a:p>
          <a:p>
            <a:pPr lvl="0" rtl="0">
              <a:spcBef>
                <a:spcPts val="600"/>
              </a:spcBef>
              <a:spcAft>
                <a:spcPts val="0"/>
              </a:spcAft>
            </a:pPr>
            <a:r>
              <a:rPr lang="en-IN" sz="1800" b="1" dirty="0">
                <a:solidFill>
                  <a:schemeClr val="tx1"/>
                </a:solidFill>
                <a:latin typeface="Amatic SC" panose="00000500000000000000" pitchFamily="2" charset="-79"/>
                <a:cs typeface="Amatic SC" panose="00000500000000000000" pitchFamily="2" charset="-79"/>
              </a:rPr>
              <a:t>	-Video Production: </a:t>
            </a:r>
            <a:r>
              <a:rPr lang="en-IN" sz="1800" b="1" dirty="0" err="1">
                <a:solidFill>
                  <a:schemeClr val="tx1"/>
                </a:solidFill>
                <a:latin typeface="Amatic SC" panose="00000500000000000000" pitchFamily="2" charset="-79"/>
                <a:cs typeface="Amatic SC" panose="00000500000000000000" pitchFamily="2" charset="-79"/>
              </a:rPr>
              <a:t>Simer</a:t>
            </a:r>
            <a:r>
              <a:rPr lang="en-IN" sz="1800" b="1" dirty="0">
                <a:solidFill>
                  <a:schemeClr val="tx1"/>
                </a:solidFill>
                <a:latin typeface="Amatic SC" panose="00000500000000000000" pitchFamily="2" charset="-79"/>
                <a:cs typeface="Amatic SC" panose="00000500000000000000" pitchFamily="2" charset="-79"/>
              </a:rPr>
              <a:t> Preet, Lauren Hall, Hunter Bay, Tanya 	-Singh, Om Singh</a:t>
            </a:r>
          </a:p>
          <a:p>
            <a:pPr lvl="0" rtl="0">
              <a:spcBef>
                <a:spcPts val="600"/>
              </a:spcBef>
              <a:spcAft>
                <a:spcPts val="0"/>
              </a:spcAft>
            </a:pPr>
            <a:endParaRPr lang="en-IN" sz="1800" b="1" dirty="0">
              <a:solidFill>
                <a:schemeClr val="tx1"/>
              </a:solidFill>
              <a:latin typeface="Amatic SC" panose="00000500000000000000" pitchFamily="2" charset="-79"/>
              <a:cs typeface="Amatic SC" panose="00000500000000000000" pitchFamily="2" charset="-79"/>
            </a:endParaRPr>
          </a:p>
        </p:txBody>
      </p:sp>
    </p:spTree>
    <p:extLst>
      <p:ext uri="{BB962C8B-B14F-4D97-AF65-F5344CB8AC3E}">
        <p14:creationId xmlns:p14="http://schemas.microsoft.com/office/powerpoint/2010/main" val="37055987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495"/>
        <p:cNvGrpSpPr/>
        <p:nvPr/>
      </p:nvGrpSpPr>
      <p:grpSpPr>
        <a:xfrm>
          <a:off x="0" y="0"/>
          <a:ext cx="0" cy="0"/>
          <a:chOff x="0" y="0"/>
          <a:chExt cx="0" cy="0"/>
        </a:xfrm>
      </p:grpSpPr>
      <p:sp>
        <p:nvSpPr>
          <p:cNvPr id="499" name="Google Shape;499;p35"/>
          <p:cNvSpPr txBox="1">
            <a:spLocks noGrp="1"/>
          </p:cNvSpPr>
          <p:nvPr>
            <p:ph type="sldNum" sz="quarter"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49</a:t>
            </a:fld>
            <a:endParaRPr/>
          </a:p>
        </p:txBody>
      </p:sp>
      <p:sp>
        <p:nvSpPr>
          <p:cNvPr id="496" name="Google Shape;496;p35"/>
          <p:cNvSpPr txBox="1">
            <a:spLocks noGrp="1"/>
          </p:cNvSpPr>
          <p:nvPr>
            <p:ph type="ctrTitle" idx="4294967295"/>
          </p:nvPr>
        </p:nvSpPr>
        <p:spPr>
          <a:xfrm>
            <a:off x="0" y="3151188"/>
            <a:ext cx="4864100" cy="1160462"/>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12000" dirty="0">
                <a:latin typeface="Amatic SC" panose="00000500000000000000" pitchFamily="2" charset="-79"/>
                <a:cs typeface="Amatic SC" panose="00000500000000000000" pitchFamily="2" charset="-79"/>
              </a:rPr>
              <a:t>THANKS You!</a:t>
            </a:r>
            <a:endParaRPr sz="12000" dirty="0">
              <a:latin typeface="Amatic SC" panose="00000500000000000000" pitchFamily="2" charset="-79"/>
              <a:cs typeface="Amatic SC" panose="00000500000000000000" pitchFamily="2" charset="-79"/>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94" name="Google Shape;294;p19"/>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5</a:t>
            </a:fld>
            <a:endParaRPr/>
          </a:p>
        </p:txBody>
      </p:sp>
      <p:sp>
        <p:nvSpPr>
          <p:cNvPr id="280" name="Google Shape;280;p19"/>
          <p:cNvSpPr txBox="1">
            <a:spLocks noGrp="1"/>
          </p:cNvSpPr>
          <p:nvPr>
            <p:ph type="ctrTitle" idx="4294967295"/>
          </p:nvPr>
        </p:nvSpPr>
        <p:spPr>
          <a:xfrm>
            <a:off x="0" y="2433638"/>
            <a:ext cx="2228850" cy="64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br>
              <a:rPr lang="en" sz="3600" b="1" dirty="0">
                <a:latin typeface="Amatic SC" panose="00000500000000000000" pitchFamily="2" charset="-79"/>
                <a:cs typeface="Amatic SC" panose="00000500000000000000" pitchFamily="2" charset="-79"/>
              </a:rPr>
            </a:br>
            <a:br>
              <a:rPr lang="en" sz="3600" b="1" dirty="0">
                <a:latin typeface="Amatic SC" panose="00000500000000000000" pitchFamily="2" charset="-79"/>
                <a:cs typeface="Amatic SC" panose="00000500000000000000" pitchFamily="2" charset="-79"/>
              </a:rPr>
            </a:br>
            <a:r>
              <a:rPr lang="en" sz="4400" b="1" dirty="0">
                <a:latin typeface="Amatic SC" panose="00000500000000000000" pitchFamily="2" charset="-79"/>
                <a:cs typeface="Amatic SC" panose="00000500000000000000" pitchFamily="2" charset="-79"/>
              </a:rPr>
              <a:t>Section 1:</a:t>
            </a:r>
            <a:br>
              <a:rPr lang="en" sz="4400" b="1" dirty="0">
                <a:latin typeface="Amatic SC" panose="00000500000000000000" pitchFamily="2" charset="-79"/>
                <a:cs typeface="Amatic SC" panose="00000500000000000000" pitchFamily="2" charset="-79"/>
              </a:rPr>
            </a:br>
            <a:r>
              <a:rPr lang="en" sz="4400" b="1" dirty="0">
                <a:latin typeface="Amatic SC" panose="00000500000000000000" pitchFamily="2" charset="-79"/>
                <a:cs typeface="Amatic SC" panose="00000500000000000000" pitchFamily="2" charset="-79"/>
              </a:rPr>
              <a:t>Methodology</a:t>
            </a:r>
            <a:endParaRPr sz="4400" dirty="0"/>
          </a:p>
        </p:txBody>
      </p:sp>
      <p:grpSp>
        <p:nvGrpSpPr>
          <p:cNvPr id="282" name="Google Shape;282;p19"/>
          <p:cNvGrpSpPr/>
          <p:nvPr/>
        </p:nvGrpSpPr>
        <p:grpSpPr>
          <a:xfrm>
            <a:off x="4989430" y="480048"/>
            <a:ext cx="2688023" cy="2687984"/>
            <a:chOff x="6643075" y="3664250"/>
            <a:chExt cx="407950" cy="407975"/>
          </a:xfrm>
        </p:grpSpPr>
        <p:sp>
          <p:nvSpPr>
            <p:cNvPr id="283" name="Google Shape;283;p19"/>
            <p:cNvSpPr/>
            <p:nvPr/>
          </p:nvSpPr>
          <p:spPr>
            <a:xfrm>
              <a:off x="6794075" y="3815250"/>
              <a:ext cx="211300" cy="211300"/>
            </a:xfrm>
            <a:custGeom>
              <a:avLst/>
              <a:gdLst/>
              <a:ahLst/>
              <a:cxnLst/>
              <a:rect l="l" t="t" r="r" b="b"/>
              <a:pathLst>
                <a:path w="8452" h="8452" fill="none" extrusionOk="0">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w="381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19"/>
            <p:cNvSpPr/>
            <p:nvPr/>
          </p:nvSpPr>
          <p:spPr>
            <a:xfrm>
              <a:off x="6643075" y="3664250"/>
              <a:ext cx="407950" cy="407975"/>
            </a:xfrm>
            <a:custGeom>
              <a:avLst/>
              <a:gdLst/>
              <a:ahLst/>
              <a:cxnLst/>
              <a:rect l="l" t="t" r="r" b="b"/>
              <a:pathLst>
                <a:path w="16318" h="16319" fill="none" extrusionOk="0">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w="381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5" name="Google Shape;285;p19"/>
          <p:cNvGrpSpPr/>
          <p:nvPr/>
        </p:nvGrpSpPr>
        <p:grpSpPr>
          <a:xfrm rot="-587295">
            <a:off x="4831103" y="3518436"/>
            <a:ext cx="1105140" cy="1105077"/>
            <a:chOff x="576250" y="4319400"/>
            <a:chExt cx="442075" cy="442050"/>
          </a:xfrm>
        </p:grpSpPr>
        <p:sp>
          <p:nvSpPr>
            <p:cNvPr id="286" name="Google Shape;286;p19"/>
            <p:cNvSpPr/>
            <p:nvPr/>
          </p:nvSpPr>
          <p:spPr>
            <a:xfrm>
              <a:off x="576250" y="4319400"/>
              <a:ext cx="442075" cy="442050"/>
            </a:xfrm>
            <a:custGeom>
              <a:avLst/>
              <a:gdLst/>
              <a:ahLst/>
              <a:cxnLst/>
              <a:rect l="l" t="t" r="r" b="b"/>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solidFill>
              <a:srgbClr val="000000"/>
            </a:solidFill>
            <a:ln w="3810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19"/>
            <p:cNvSpPr/>
            <p:nvPr/>
          </p:nvSpPr>
          <p:spPr>
            <a:xfrm>
              <a:off x="595725" y="4668875"/>
              <a:ext cx="73100" cy="73100"/>
            </a:xfrm>
            <a:custGeom>
              <a:avLst/>
              <a:gdLst/>
              <a:ahLst/>
              <a:cxnLst/>
              <a:rect l="l" t="t" r="r" b="b"/>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solidFill>
              <a:srgbClr val="000000"/>
            </a:solidFill>
            <a:ln w="3810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19"/>
            <p:cNvSpPr/>
            <p:nvPr/>
          </p:nvSpPr>
          <p:spPr>
            <a:xfrm>
              <a:off x="652350" y="4711500"/>
              <a:ext cx="46925" cy="46925"/>
            </a:xfrm>
            <a:custGeom>
              <a:avLst/>
              <a:gdLst/>
              <a:ahLst/>
              <a:cxnLst/>
              <a:rect l="l" t="t" r="r" b="b"/>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solidFill>
              <a:srgbClr val="000000"/>
            </a:solidFill>
            <a:ln w="3810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19"/>
            <p:cNvSpPr/>
            <p:nvPr/>
          </p:nvSpPr>
          <p:spPr>
            <a:xfrm>
              <a:off x="579300" y="4638450"/>
              <a:ext cx="46900" cy="46900"/>
            </a:xfrm>
            <a:custGeom>
              <a:avLst/>
              <a:gdLst/>
              <a:ahLst/>
              <a:cxnLst/>
              <a:rect l="l" t="t" r="r" b="b"/>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solidFill>
              <a:srgbClr val="000000"/>
            </a:solidFill>
            <a:ln w="3810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0" name="Google Shape;290;p19"/>
          <p:cNvSpPr/>
          <p:nvPr/>
        </p:nvSpPr>
        <p:spPr>
          <a:xfrm>
            <a:off x="4346385" y="1101027"/>
            <a:ext cx="420148" cy="401173"/>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381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19"/>
          <p:cNvSpPr/>
          <p:nvPr/>
        </p:nvSpPr>
        <p:spPr>
          <a:xfrm rot="2697410">
            <a:off x="7115127" y="3154920"/>
            <a:ext cx="637798" cy="608994"/>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381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19"/>
          <p:cNvSpPr/>
          <p:nvPr/>
        </p:nvSpPr>
        <p:spPr>
          <a:xfrm>
            <a:off x="7619694" y="2807253"/>
            <a:ext cx="255471" cy="244042"/>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381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19"/>
          <p:cNvSpPr/>
          <p:nvPr/>
        </p:nvSpPr>
        <p:spPr>
          <a:xfrm rot="1279871">
            <a:off x="4055299" y="2311116"/>
            <a:ext cx="255414" cy="243985"/>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381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17"/>
          <p:cNvSpPr txBox="1">
            <a:spLocks noGrp="1"/>
          </p:cNvSpPr>
          <p:nvPr>
            <p:ph type="ctrTitle"/>
          </p:nvPr>
        </p:nvSpPr>
        <p:spPr>
          <a:xfrm>
            <a:off x="-424707" y="-8600"/>
            <a:ext cx="5225298"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endParaRPr lang="en-IN" dirty="0"/>
          </a:p>
          <a:p>
            <a:pPr marL="0" lvl="0" indent="0" algn="ctr" rtl="0">
              <a:spcBef>
                <a:spcPts val="0"/>
              </a:spcBef>
              <a:spcAft>
                <a:spcPts val="0"/>
              </a:spcAft>
              <a:buNone/>
            </a:pPr>
            <a:r>
              <a:rPr lang="en-IN" b="1" dirty="0">
                <a:latin typeface="Amatic SC" panose="00000500000000000000" pitchFamily="2" charset="-79"/>
                <a:cs typeface="Amatic SC" panose="00000500000000000000" pitchFamily="2" charset="-79"/>
              </a:rPr>
              <a:t>Methodology</a:t>
            </a:r>
          </a:p>
        </p:txBody>
      </p:sp>
      <p:sp>
        <p:nvSpPr>
          <p:cNvPr id="7" name="TextBox 6">
            <a:extLst>
              <a:ext uri="{FF2B5EF4-FFF2-40B4-BE49-F238E27FC236}">
                <a16:creationId xmlns:a16="http://schemas.microsoft.com/office/drawing/2014/main" id="{F4333005-2FF4-AFF1-0580-3ABD864F038B}"/>
              </a:ext>
            </a:extLst>
          </p:cNvPr>
          <p:cNvSpPr txBox="1"/>
          <p:nvPr/>
        </p:nvSpPr>
        <p:spPr>
          <a:xfrm>
            <a:off x="728980" y="1151200"/>
            <a:ext cx="7322820" cy="1942391"/>
          </a:xfrm>
          <a:prstGeom prst="rect">
            <a:avLst/>
          </a:prstGeom>
          <a:noFill/>
        </p:spPr>
        <p:txBody>
          <a:bodyPr wrap="square">
            <a:spAutoFit/>
          </a:bodyPr>
          <a:lstStyle/>
          <a:p>
            <a:pPr lvl="0" algn="just">
              <a:lnSpc>
                <a:spcPct val="107000"/>
              </a:lnSpc>
              <a:buClr>
                <a:schemeClr val="bg1"/>
              </a:buClr>
              <a:buSzPts val="1400"/>
            </a:pPr>
            <a:r>
              <a:rPr lang="en-IN" sz="2400" b="1" dirty="0">
                <a:solidFill>
                  <a:schemeClr val="bg1"/>
                </a:solidFill>
                <a:effectLst/>
                <a:latin typeface="Amatic SC" panose="00000500000000000000" pitchFamily="2" charset="-79"/>
                <a:ea typeface="Calibri" panose="020F0502020204030204" pitchFamily="34" charset="0"/>
                <a:cs typeface="Amatic SC" panose="00000500000000000000" pitchFamily="2" charset="-79"/>
              </a:rPr>
              <a:t>1. Data collection methodology:</a:t>
            </a:r>
          </a:p>
          <a:p>
            <a:pPr lvl="0" algn="just">
              <a:lnSpc>
                <a:spcPct val="107000"/>
              </a:lnSpc>
              <a:buClr>
                <a:schemeClr val="bg1"/>
              </a:buClr>
              <a:buSzPts val="1400"/>
            </a:pPr>
            <a:r>
              <a:rPr lang="en-IN" sz="2400" b="1" dirty="0">
                <a:solidFill>
                  <a:schemeClr val="bg1"/>
                </a:solidFill>
                <a:effectLst/>
                <a:latin typeface="Amatic SC" panose="00000500000000000000" pitchFamily="2" charset="-79"/>
                <a:ea typeface="Calibri" panose="020F0502020204030204" pitchFamily="34" charset="0"/>
                <a:cs typeface="Amatic SC" panose="00000500000000000000" pitchFamily="2" charset="-79"/>
              </a:rPr>
              <a:t>	</a:t>
            </a:r>
            <a:r>
              <a:rPr lang="en-IN" sz="1800" b="1" dirty="0">
                <a:solidFill>
                  <a:schemeClr val="bg1"/>
                </a:solidFill>
                <a:effectLst/>
                <a:latin typeface="Amatic SC" panose="00000500000000000000" pitchFamily="2" charset="-79"/>
                <a:ea typeface="Calibri" panose="020F0502020204030204" pitchFamily="34" charset="0"/>
                <a:cs typeface="Amatic SC" panose="00000500000000000000" pitchFamily="2" charset="-79"/>
              </a:rPr>
              <a:t>Data was collected using SpaceX API and web scraping from Wikipedia. </a:t>
            </a:r>
          </a:p>
          <a:p>
            <a:pPr lvl="0" algn="just">
              <a:lnSpc>
                <a:spcPct val="107000"/>
              </a:lnSpc>
              <a:buClr>
                <a:schemeClr val="bg1"/>
              </a:buClr>
              <a:buSzPts val="1400"/>
            </a:pPr>
            <a:r>
              <a:rPr lang="en-IN" sz="2400" b="1" dirty="0">
                <a:solidFill>
                  <a:schemeClr val="bg1"/>
                </a:solidFill>
                <a:effectLst/>
                <a:latin typeface="Amatic SC" panose="00000500000000000000" pitchFamily="2" charset="-79"/>
                <a:ea typeface="Calibri" panose="020F0502020204030204" pitchFamily="34" charset="0"/>
                <a:cs typeface="Amatic SC" panose="00000500000000000000" pitchFamily="2" charset="-79"/>
              </a:rPr>
              <a:t>2. Perform data wrangling:</a:t>
            </a:r>
          </a:p>
          <a:p>
            <a:pPr lvl="0" algn="just">
              <a:lnSpc>
                <a:spcPct val="107000"/>
              </a:lnSpc>
              <a:buClr>
                <a:schemeClr val="bg1"/>
              </a:buClr>
              <a:buSzPts val="1400"/>
            </a:pPr>
            <a:r>
              <a:rPr lang="en-IN" sz="1800" b="1" dirty="0">
                <a:solidFill>
                  <a:schemeClr val="bg1"/>
                </a:solidFill>
                <a:effectLst/>
                <a:latin typeface="Amatic SC" panose="00000500000000000000" pitchFamily="2" charset="-79"/>
                <a:ea typeface="Calibri" panose="020F0502020204030204" pitchFamily="34" charset="0"/>
                <a:cs typeface="Amatic SC" panose="00000500000000000000" pitchFamily="2" charset="-79"/>
              </a:rPr>
              <a:t>	One-hot encoding was applied to categorical features</a:t>
            </a:r>
          </a:p>
          <a:p>
            <a:pPr lvl="0" algn="just">
              <a:lnSpc>
                <a:spcPct val="107000"/>
              </a:lnSpc>
              <a:buClr>
                <a:schemeClr val="bg1"/>
              </a:buClr>
              <a:buSzPts val="1400"/>
            </a:pPr>
            <a:r>
              <a:rPr lang="en-IN" sz="2400" b="1" dirty="0">
                <a:solidFill>
                  <a:schemeClr val="bg1"/>
                </a:solidFill>
                <a:effectLst/>
                <a:latin typeface="Amatic SC" panose="00000500000000000000" pitchFamily="2" charset="-79"/>
                <a:ea typeface="Calibri" panose="020F0502020204030204" pitchFamily="34" charset="0"/>
                <a:cs typeface="Amatic SC" panose="00000500000000000000" pitchFamily="2" charset="-79"/>
              </a:rPr>
              <a:t>3. Perform exploratory data analysis (EDA) using visualization and SQL.</a:t>
            </a:r>
          </a:p>
        </p:txBody>
      </p:sp>
      <p:sp>
        <p:nvSpPr>
          <p:cNvPr id="9" name="TextBox 8">
            <a:extLst>
              <a:ext uri="{FF2B5EF4-FFF2-40B4-BE49-F238E27FC236}">
                <a16:creationId xmlns:a16="http://schemas.microsoft.com/office/drawing/2014/main" id="{C508C142-55C1-D955-E6D4-F4D989C085E4}"/>
              </a:ext>
            </a:extLst>
          </p:cNvPr>
          <p:cNvSpPr txBox="1"/>
          <p:nvPr/>
        </p:nvSpPr>
        <p:spPr>
          <a:xfrm>
            <a:off x="2743200" y="3238072"/>
            <a:ext cx="6231128" cy="1646028"/>
          </a:xfrm>
          <a:prstGeom prst="rect">
            <a:avLst/>
          </a:prstGeom>
          <a:noFill/>
        </p:spPr>
        <p:txBody>
          <a:bodyPr wrap="square">
            <a:spAutoFit/>
          </a:bodyPr>
          <a:lstStyle/>
          <a:p>
            <a:pPr lvl="0" algn="just">
              <a:lnSpc>
                <a:spcPct val="107000"/>
              </a:lnSpc>
              <a:buClr>
                <a:schemeClr val="bg1"/>
              </a:buClr>
              <a:buSzPts val="1400"/>
            </a:pPr>
            <a:r>
              <a:rPr lang="en-IN" sz="2400" b="1" dirty="0">
                <a:solidFill>
                  <a:schemeClr val="bg1"/>
                </a:solidFill>
                <a:effectLst/>
                <a:latin typeface="Amatic SC" panose="00000500000000000000" pitchFamily="2" charset="-79"/>
                <a:ea typeface="Calibri" panose="020F0502020204030204" pitchFamily="34" charset="0"/>
                <a:cs typeface="Amatic SC" panose="00000500000000000000" pitchFamily="2" charset="-79"/>
              </a:rPr>
              <a:t>4.Perform interactive visual analytics using Folium           and </a:t>
            </a:r>
            <a:r>
              <a:rPr lang="en-IN" sz="2400" b="1" dirty="0" err="1">
                <a:solidFill>
                  <a:schemeClr val="bg1"/>
                </a:solidFill>
                <a:effectLst/>
                <a:latin typeface="Amatic SC" panose="00000500000000000000" pitchFamily="2" charset="-79"/>
                <a:ea typeface="Calibri" panose="020F0502020204030204" pitchFamily="34" charset="0"/>
                <a:cs typeface="Amatic SC" panose="00000500000000000000" pitchFamily="2" charset="-79"/>
              </a:rPr>
              <a:t>Plotly</a:t>
            </a:r>
            <a:r>
              <a:rPr lang="en-IN" sz="2400" b="1" dirty="0">
                <a:solidFill>
                  <a:schemeClr val="bg1"/>
                </a:solidFill>
                <a:effectLst/>
                <a:latin typeface="Amatic SC" panose="00000500000000000000" pitchFamily="2" charset="-79"/>
                <a:ea typeface="Calibri" panose="020F0502020204030204" pitchFamily="34" charset="0"/>
                <a:cs typeface="Amatic SC" panose="00000500000000000000" pitchFamily="2" charset="-79"/>
              </a:rPr>
              <a:t> Dash</a:t>
            </a:r>
          </a:p>
          <a:p>
            <a:pPr lvl="0" algn="just">
              <a:lnSpc>
                <a:spcPct val="107000"/>
              </a:lnSpc>
              <a:buClr>
                <a:schemeClr val="bg1"/>
              </a:buClr>
              <a:buSzPts val="1400"/>
            </a:pPr>
            <a:r>
              <a:rPr lang="en-IN" sz="2400" b="1" dirty="0">
                <a:solidFill>
                  <a:schemeClr val="bg1"/>
                </a:solidFill>
                <a:effectLst/>
                <a:latin typeface="Amatic SC" panose="00000500000000000000" pitchFamily="2" charset="-79"/>
                <a:ea typeface="Calibri" panose="020F0502020204030204" pitchFamily="34" charset="0"/>
                <a:cs typeface="Amatic SC" panose="00000500000000000000" pitchFamily="2" charset="-79"/>
              </a:rPr>
              <a:t>5. Perform predictive analysis using classification models</a:t>
            </a:r>
          </a:p>
          <a:p>
            <a:pPr lvl="0" algn="just">
              <a:lnSpc>
                <a:spcPct val="107000"/>
              </a:lnSpc>
              <a:buClr>
                <a:schemeClr val="bg1"/>
              </a:buClr>
              <a:buSzPts val="1400"/>
            </a:pPr>
            <a:r>
              <a:rPr lang="en-IN" sz="2400" b="1" dirty="0">
                <a:solidFill>
                  <a:schemeClr val="bg1"/>
                </a:solidFill>
                <a:effectLst/>
                <a:latin typeface="Amatic SC" panose="00000500000000000000" pitchFamily="2" charset="-79"/>
                <a:ea typeface="Calibri" panose="020F0502020204030204" pitchFamily="34" charset="0"/>
                <a:cs typeface="Amatic SC" panose="00000500000000000000" pitchFamily="2" charset="-79"/>
              </a:rPr>
              <a:t>How to build, tune, evaluate classification models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3" name="Google Shape;263;p16"/>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7</a:t>
            </a:fld>
            <a:endParaRPr/>
          </a:p>
        </p:txBody>
      </p:sp>
      <p:sp>
        <p:nvSpPr>
          <p:cNvPr id="261" name="Google Shape;261;p16"/>
          <p:cNvSpPr txBox="1">
            <a:spLocks noGrp="1"/>
          </p:cNvSpPr>
          <p:nvPr>
            <p:ph type="title"/>
          </p:nvPr>
        </p:nvSpPr>
        <p:spPr>
          <a:xfrm>
            <a:off x="554736" y="451554"/>
            <a:ext cx="51387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600" b="1" dirty="0">
                <a:latin typeface="Amatic SC" panose="00000500000000000000" pitchFamily="2" charset="-79"/>
                <a:cs typeface="Amatic SC" panose="00000500000000000000" pitchFamily="2" charset="-79"/>
              </a:rPr>
              <a:t>Data Collection</a:t>
            </a:r>
            <a:endParaRPr sz="3600" b="1" dirty="0">
              <a:latin typeface="Amatic SC" panose="00000500000000000000" pitchFamily="2" charset="-79"/>
              <a:cs typeface="Amatic SC" panose="00000500000000000000" pitchFamily="2" charset="-79"/>
            </a:endParaRPr>
          </a:p>
        </p:txBody>
      </p:sp>
      <p:sp>
        <p:nvSpPr>
          <p:cNvPr id="262" name="Google Shape;262;p16"/>
          <p:cNvSpPr txBox="1">
            <a:spLocks noGrp="1"/>
          </p:cNvSpPr>
          <p:nvPr>
            <p:ph type="body" idx="1"/>
          </p:nvPr>
        </p:nvSpPr>
        <p:spPr>
          <a:xfrm>
            <a:off x="124721" y="1345029"/>
            <a:ext cx="5998729" cy="3180900"/>
          </a:xfrm>
          <a:prstGeom prst="rect">
            <a:avLst/>
          </a:prstGeom>
        </p:spPr>
        <p:txBody>
          <a:bodyPr spcFirstLastPara="1" wrap="square" lIns="91425" tIns="91425" rIns="91425" bIns="91425" anchor="t" anchorCtr="0">
            <a:noAutofit/>
          </a:bodyPr>
          <a:lstStyle/>
          <a:p>
            <a:pPr marL="76200" indent="0">
              <a:buNone/>
            </a:pPr>
            <a:r>
              <a:rPr lang="en-US" b="1" dirty="0">
                <a:solidFill>
                  <a:srgbClr val="000000"/>
                </a:solidFill>
                <a:effectLst/>
                <a:latin typeface="Amatic SC" panose="00000500000000000000" pitchFamily="2" charset="-79"/>
                <a:ea typeface="Calibri" panose="020F0502020204030204" pitchFamily="34" charset="0"/>
                <a:cs typeface="Amatic SC" panose="00000500000000000000" pitchFamily="2" charset="-79"/>
              </a:rPr>
              <a:t>The data was collected using various methods</a:t>
            </a:r>
          </a:p>
          <a:p>
            <a:r>
              <a:rPr lang="en-US" sz="1800" b="1" dirty="0">
                <a:solidFill>
                  <a:srgbClr val="000000"/>
                </a:solidFill>
                <a:effectLst/>
                <a:latin typeface="Amatic SC" panose="00000500000000000000" pitchFamily="2" charset="-79"/>
                <a:ea typeface="Calibri" panose="020F0502020204030204" pitchFamily="34" charset="0"/>
                <a:cs typeface="Amatic SC" panose="00000500000000000000" pitchFamily="2" charset="-79"/>
              </a:rPr>
              <a:t>Data collection was done using get request to the SpaceX API.</a:t>
            </a:r>
          </a:p>
          <a:p>
            <a:r>
              <a:rPr lang="en-US" sz="1800" b="1" dirty="0">
                <a:solidFill>
                  <a:srgbClr val="000000"/>
                </a:solidFill>
                <a:effectLst/>
                <a:latin typeface="Amatic SC" panose="00000500000000000000" pitchFamily="2" charset="-79"/>
                <a:ea typeface="Calibri" panose="020F0502020204030204" pitchFamily="34" charset="0"/>
                <a:cs typeface="Amatic SC" panose="00000500000000000000" pitchFamily="2" charset="-79"/>
              </a:rPr>
              <a:t>Next, we decoded the response content as a </a:t>
            </a:r>
            <a:r>
              <a:rPr lang="en-US" sz="1800" b="1" dirty="0" err="1">
                <a:solidFill>
                  <a:srgbClr val="000000"/>
                </a:solidFill>
                <a:effectLst/>
                <a:latin typeface="Amatic SC" panose="00000500000000000000" pitchFamily="2" charset="-79"/>
                <a:ea typeface="Calibri" panose="020F0502020204030204" pitchFamily="34" charset="0"/>
                <a:cs typeface="Amatic SC" panose="00000500000000000000" pitchFamily="2" charset="-79"/>
              </a:rPr>
              <a:t>Json</a:t>
            </a:r>
            <a:r>
              <a:rPr lang="en-US" sz="1800" b="1" dirty="0">
                <a:solidFill>
                  <a:srgbClr val="000000"/>
                </a:solidFill>
                <a:effectLst/>
                <a:latin typeface="Amatic SC" panose="00000500000000000000" pitchFamily="2" charset="-79"/>
                <a:ea typeface="Calibri" panose="020F0502020204030204" pitchFamily="34" charset="0"/>
                <a:cs typeface="Amatic SC" panose="00000500000000000000" pitchFamily="2" charset="-79"/>
              </a:rPr>
              <a:t> using .</a:t>
            </a:r>
            <a:r>
              <a:rPr lang="en-US" sz="1800" b="1" dirty="0" err="1">
                <a:solidFill>
                  <a:srgbClr val="000000"/>
                </a:solidFill>
                <a:effectLst/>
                <a:latin typeface="Amatic SC" panose="00000500000000000000" pitchFamily="2" charset="-79"/>
                <a:ea typeface="Calibri" panose="020F0502020204030204" pitchFamily="34" charset="0"/>
                <a:cs typeface="Amatic SC" panose="00000500000000000000" pitchFamily="2" charset="-79"/>
              </a:rPr>
              <a:t>json</a:t>
            </a:r>
            <a:r>
              <a:rPr lang="en-US" sz="1800" b="1" dirty="0">
                <a:solidFill>
                  <a:srgbClr val="000000"/>
                </a:solidFill>
                <a:effectLst/>
                <a:latin typeface="Amatic SC" panose="00000500000000000000" pitchFamily="2" charset="-79"/>
                <a:ea typeface="Calibri" panose="020F0502020204030204" pitchFamily="34" charset="0"/>
                <a:cs typeface="Amatic SC" panose="00000500000000000000" pitchFamily="2" charset="-79"/>
              </a:rPr>
              <a:t>() function call and turn it into a pandas </a:t>
            </a:r>
            <a:r>
              <a:rPr lang="en-US" sz="1800" b="1" dirty="0" err="1">
                <a:solidFill>
                  <a:srgbClr val="000000"/>
                </a:solidFill>
                <a:effectLst/>
                <a:latin typeface="Amatic SC" panose="00000500000000000000" pitchFamily="2" charset="-79"/>
                <a:ea typeface="Calibri" panose="020F0502020204030204" pitchFamily="34" charset="0"/>
                <a:cs typeface="Amatic SC" panose="00000500000000000000" pitchFamily="2" charset="-79"/>
              </a:rPr>
              <a:t>dataframe</a:t>
            </a:r>
            <a:r>
              <a:rPr lang="en-US" sz="1800" b="1" dirty="0">
                <a:solidFill>
                  <a:srgbClr val="000000"/>
                </a:solidFill>
                <a:effectLst/>
                <a:latin typeface="Amatic SC" panose="00000500000000000000" pitchFamily="2" charset="-79"/>
                <a:ea typeface="Calibri" panose="020F0502020204030204" pitchFamily="34" charset="0"/>
                <a:cs typeface="Amatic SC" panose="00000500000000000000" pitchFamily="2" charset="-79"/>
              </a:rPr>
              <a:t> using .</a:t>
            </a:r>
            <a:r>
              <a:rPr lang="en-US" sz="1800" b="1" dirty="0" err="1">
                <a:solidFill>
                  <a:srgbClr val="000000"/>
                </a:solidFill>
                <a:effectLst/>
                <a:latin typeface="Amatic SC" panose="00000500000000000000" pitchFamily="2" charset="-79"/>
                <a:ea typeface="Calibri" panose="020F0502020204030204" pitchFamily="34" charset="0"/>
                <a:cs typeface="Amatic SC" panose="00000500000000000000" pitchFamily="2" charset="-79"/>
              </a:rPr>
              <a:t>json_normalize</a:t>
            </a:r>
            <a:r>
              <a:rPr lang="en-US" sz="1800" b="1" dirty="0">
                <a:solidFill>
                  <a:srgbClr val="000000"/>
                </a:solidFill>
                <a:effectLst/>
                <a:latin typeface="Amatic SC" panose="00000500000000000000" pitchFamily="2" charset="-79"/>
                <a:ea typeface="Calibri" panose="020F0502020204030204" pitchFamily="34" charset="0"/>
                <a:cs typeface="Amatic SC" panose="00000500000000000000" pitchFamily="2" charset="-79"/>
              </a:rPr>
              <a:t>().</a:t>
            </a:r>
          </a:p>
          <a:p>
            <a:r>
              <a:rPr lang="en-US" sz="1800" b="1" dirty="0">
                <a:solidFill>
                  <a:srgbClr val="000000"/>
                </a:solidFill>
                <a:effectLst/>
                <a:latin typeface="Amatic SC" panose="00000500000000000000" pitchFamily="2" charset="-79"/>
                <a:ea typeface="Calibri" panose="020F0502020204030204" pitchFamily="34" charset="0"/>
                <a:cs typeface="Amatic SC" panose="00000500000000000000" pitchFamily="2" charset="-79"/>
              </a:rPr>
              <a:t>We then cleaned the data, checked for missing values and fill in missing values where necessary.</a:t>
            </a:r>
          </a:p>
          <a:p>
            <a:r>
              <a:rPr lang="en-US" sz="1800" b="1" dirty="0">
                <a:solidFill>
                  <a:srgbClr val="000000"/>
                </a:solidFill>
                <a:effectLst/>
                <a:latin typeface="Amatic SC" panose="00000500000000000000" pitchFamily="2" charset="-79"/>
                <a:ea typeface="Calibri" panose="020F0502020204030204" pitchFamily="34" charset="0"/>
                <a:cs typeface="Amatic SC" panose="00000500000000000000" pitchFamily="2" charset="-79"/>
              </a:rPr>
              <a:t>In addition, we performed web scraping from Wikipedia for Falcon 9 launch records with </a:t>
            </a:r>
            <a:r>
              <a:rPr lang="en-US" sz="1800" b="1" dirty="0" err="1">
                <a:solidFill>
                  <a:srgbClr val="000000"/>
                </a:solidFill>
                <a:effectLst/>
                <a:latin typeface="Amatic SC" panose="00000500000000000000" pitchFamily="2" charset="-79"/>
                <a:ea typeface="Calibri" panose="020F0502020204030204" pitchFamily="34" charset="0"/>
                <a:cs typeface="Amatic SC" panose="00000500000000000000" pitchFamily="2" charset="-79"/>
              </a:rPr>
              <a:t>BeautifulSoup</a:t>
            </a:r>
            <a:r>
              <a:rPr lang="en-US" sz="1800" b="1" dirty="0">
                <a:solidFill>
                  <a:srgbClr val="000000"/>
                </a:solidFill>
                <a:effectLst/>
                <a:latin typeface="Amatic SC" panose="00000500000000000000" pitchFamily="2" charset="-79"/>
                <a:ea typeface="Calibri" panose="020F0502020204030204" pitchFamily="34" charset="0"/>
                <a:cs typeface="Amatic SC" panose="00000500000000000000" pitchFamily="2" charset="-79"/>
              </a:rPr>
              <a:t>. </a:t>
            </a:r>
          </a:p>
          <a:p>
            <a:r>
              <a:rPr lang="en-US" sz="1800" b="1" dirty="0">
                <a:solidFill>
                  <a:srgbClr val="000000"/>
                </a:solidFill>
                <a:effectLst/>
                <a:latin typeface="Amatic SC" panose="00000500000000000000" pitchFamily="2" charset="-79"/>
                <a:ea typeface="Calibri" panose="020F0502020204030204" pitchFamily="34" charset="0"/>
                <a:cs typeface="Amatic SC" panose="00000500000000000000" pitchFamily="2" charset="-79"/>
              </a:rPr>
              <a:t>The objective was to extract the launch records as HTML table, parse the table and convert it to a pandas </a:t>
            </a:r>
            <a:r>
              <a:rPr lang="en-US" sz="1800" b="1" dirty="0" err="1">
                <a:solidFill>
                  <a:srgbClr val="000000"/>
                </a:solidFill>
                <a:effectLst/>
                <a:latin typeface="Amatic SC" panose="00000500000000000000" pitchFamily="2" charset="-79"/>
                <a:ea typeface="Calibri" panose="020F0502020204030204" pitchFamily="34" charset="0"/>
                <a:cs typeface="Amatic SC" panose="00000500000000000000" pitchFamily="2" charset="-79"/>
              </a:rPr>
              <a:t>dataframe</a:t>
            </a:r>
            <a:r>
              <a:rPr lang="en-US" sz="1800" b="1" dirty="0">
                <a:solidFill>
                  <a:srgbClr val="000000"/>
                </a:solidFill>
                <a:effectLst/>
                <a:latin typeface="Amatic SC" panose="00000500000000000000" pitchFamily="2" charset="-79"/>
                <a:ea typeface="Calibri" panose="020F0502020204030204" pitchFamily="34" charset="0"/>
                <a:cs typeface="Amatic SC" panose="00000500000000000000" pitchFamily="2" charset="-79"/>
              </a:rPr>
              <a:t> for future analysis</a:t>
            </a:r>
            <a:r>
              <a:rPr lang="en-US" b="1" dirty="0">
                <a:solidFill>
                  <a:srgbClr val="000000"/>
                </a:solidFill>
                <a:effectLst/>
                <a:latin typeface="Amatic SC" panose="00000500000000000000" pitchFamily="2" charset="-79"/>
                <a:ea typeface="Calibri" panose="020F0502020204030204" pitchFamily="34" charset="0"/>
                <a:cs typeface="Amatic SC" panose="00000500000000000000" pitchFamily="2" charset="-79"/>
              </a:rPr>
              <a:t>.</a:t>
            </a:r>
          </a:p>
          <a:p>
            <a:pPr marL="76200" indent="0">
              <a:buNone/>
            </a:pPr>
            <a:endParaRPr dirty="0"/>
          </a:p>
        </p:txBody>
      </p:sp>
      <p:grpSp>
        <p:nvGrpSpPr>
          <p:cNvPr id="2" name="Google Shape;1043;p49">
            <a:extLst>
              <a:ext uri="{FF2B5EF4-FFF2-40B4-BE49-F238E27FC236}">
                <a16:creationId xmlns:a16="http://schemas.microsoft.com/office/drawing/2014/main" id="{D11597A4-942F-CF36-A7AB-22EAA37826DA}"/>
              </a:ext>
            </a:extLst>
          </p:cNvPr>
          <p:cNvGrpSpPr/>
          <p:nvPr/>
        </p:nvGrpSpPr>
        <p:grpSpPr>
          <a:xfrm>
            <a:off x="6333120" y="4525929"/>
            <a:ext cx="290150" cy="290150"/>
            <a:chOff x="2623275" y="2333250"/>
            <a:chExt cx="381175" cy="381175"/>
          </a:xfrm>
        </p:grpSpPr>
        <p:sp>
          <p:nvSpPr>
            <p:cNvPr id="3" name="Google Shape;1044;p49">
              <a:extLst>
                <a:ext uri="{FF2B5EF4-FFF2-40B4-BE49-F238E27FC236}">
                  <a16:creationId xmlns:a16="http://schemas.microsoft.com/office/drawing/2014/main" id="{9EB12680-B7F9-1076-44BA-8BE9B4362111}"/>
                </a:ext>
              </a:extLst>
            </p:cNvPr>
            <p:cNvSpPr/>
            <p:nvPr/>
          </p:nvSpPr>
          <p:spPr>
            <a:xfrm>
              <a:off x="2623275" y="2333250"/>
              <a:ext cx="381175" cy="381175"/>
            </a:xfrm>
            <a:custGeom>
              <a:avLst/>
              <a:gdLst/>
              <a:ahLst/>
              <a:cxnLst/>
              <a:rect l="l" t="t" r="r" b="b"/>
              <a:pathLst>
                <a:path w="15247" h="15247" fill="none" extrusionOk="0">
                  <a:moveTo>
                    <a:pt x="7624" y="0"/>
                  </a:moveTo>
                  <a:lnTo>
                    <a:pt x="7624" y="0"/>
                  </a:lnTo>
                  <a:lnTo>
                    <a:pt x="7234" y="0"/>
                  </a:lnTo>
                  <a:lnTo>
                    <a:pt x="6844" y="49"/>
                  </a:lnTo>
                  <a:lnTo>
                    <a:pt x="6455" y="98"/>
                  </a:lnTo>
                  <a:lnTo>
                    <a:pt x="6089" y="147"/>
                  </a:lnTo>
                  <a:lnTo>
                    <a:pt x="5724" y="244"/>
                  </a:lnTo>
                  <a:lnTo>
                    <a:pt x="5359" y="341"/>
                  </a:lnTo>
                  <a:lnTo>
                    <a:pt x="4994" y="463"/>
                  </a:lnTo>
                  <a:lnTo>
                    <a:pt x="4653" y="609"/>
                  </a:lnTo>
                  <a:lnTo>
                    <a:pt x="4312" y="755"/>
                  </a:lnTo>
                  <a:lnTo>
                    <a:pt x="3995" y="926"/>
                  </a:lnTo>
                  <a:lnTo>
                    <a:pt x="3678" y="1096"/>
                  </a:lnTo>
                  <a:lnTo>
                    <a:pt x="3362" y="1291"/>
                  </a:lnTo>
                  <a:lnTo>
                    <a:pt x="3069" y="1510"/>
                  </a:lnTo>
                  <a:lnTo>
                    <a:pt x="2777" y="1730"/>
                  </a:lnTo>
                  <a:lnTo>
                    <a:pt x="2509" y="1973"/>
                  </a:lnTo>
                  <a:lnTo>
                    <a:pt x="2241" y="2241"/>
                  </a:lnTo>
                  <a:lnTo>
                    <a:pt x="1973" y="2509"/>
                  </a:lnTo>
                  <a:lnTo>
                    <a:pt x="1730" y="2777"/>
                  </a:lnTo>
                  <a:lnTo>
                    <a:pt x="1511" y="3069"/>
                  </a:lnTo>
                  <a:lnTo>
                    <a:pt x="1292" y="3361"/>
                  </a:lnTo>
                  <a:lnTo>
                    <a:pt x="1097" y="3678"/>
                  </a:lnTo>
                  <a:lnTo>
                    <a:pt x="926" y="3995"/>
                  </a:lnTo>
                  <a:lnTo>
                    <a:pt x="756" y="4311"/>
                  </a:lnTo>
                  <a:lnTo>
                    <a:pt x="610" y="4652"/>
                  </a:lnTo>
                  <a:lnTo>
                    <a:pt x="463" y="4993"/>
                  </a:lnTo>
                  <a:lnTo>
                    <a:pt x="342" y="5358"/>
                  </a:lnTo>
                  <a:lnTo>
                    <a:pt x="244" y="5724"/>
                  </a:lnTo>
                  <a:lnTo>
                    <a:pt x="147" y="6089"/>
                  </a:lnTo>
                  <a:lnTo>
                    <a:pt x="98" y="6454"/>
                  </a:lnTo>
                  <a:lnTo>
                    <a:pt x="49" y="6844"/>
                  </a:lnTo>
                  <a:lnTo>
                    <a:pt x="1" y="7234"/>
                  </a:lnTo>
                  <a:lnTo>
                    <a:pt x="1" y="7623"/>
                  </a:lnTo>
                  <a:lnTo>
                    <a:pt x="1" y="7623"/>
                  </a:lnTo>
                  <a:lnTo>
                    <a:pt x="1" y="8013"/>
                  </a:lnTo>
                  <a:lnTo>
                    <a:pt x="49" y="8403"/>
                  </a:lnTo>
                  <a:lnTo>
                    <a:pt x="98" y="8793"/>
                  </a:lnTo>
                  <a:lnTo>
                    <a:pt x="147" y="9158"/>
                  </a:lnTo>
                  <a:lnTo>
                    <a:pt x="244" y="9523"/>
                  </a:lnTo>
                  <a:lnTo>
                    <a:pt x="342" y="9889"/>
                  </a:lnTo>
                  <a:lnTo>
                    <a:pt x="463" y="10254"/>
                  </a:lnTo>
                  <a:lnTo>
                    <a:pt x="610" y="10595"/>
                  </a:lnTo>
                  <a:lnTo>
                    <a:pt x="756" y="10936"/>
                  </a:lnTo>
                  <a:lnTo>
                    <a:pt x="926" y="11252"/>
                  </a:lnTo>
                  <a:lnTo>
                    <a:pt x="1097" y="11569"/>
                  </a:lnTo>
                  <a:lnTo>
                    <a:pt x="1292" y="11886"/>
                  </a:lnTo>
                  <a:lnTo>
                    <a:pt x="1511" y="12178"/>
                  </a:lnTo>
                  <a:lnTo>
                    <a:pt x="1730" y="12470"/>
                  </a:lnTo>
                  <a:lnTo>
                    <a:pt x="1973" y="12738"/>
                  </a:lnTo>
                  <a:lnTo>
                    <a:pt x="2241" y="13006"/>
                  </a:lnTo>
                  <a:lnTo>
                    <a:pt x="2509" y="13274"/>
                  </a:lnTo>
                  <a:lnTo>
                    <a:pt x="2777" y="13517"/>
                  </a:lnTo>
                  <a:lnTo>
                    <a:pt x="3069" y="13737"/>
                  </a:lnTo>
                  <a:lnTo>
                    <a:pt x="3362" y="13956"/>
                  </a:lnTo>
                  <a:lnTo>
                    <a:pt x="3678" y="14151"/>
                  </a:lnTo>
                  <a:lnTo>
                    <a:pt x="3995" y="14321"/>
                  </a:lnTo>
                  <a:lnTo>
                    <a:pt x="4312" y="14492"/>
                  </a:lnTo>
                  <a:lnTo>
                    <a:pt x="4653" y="14638"/>
                  </a:lnTo>
                  <a:lnTo>
                    <a:pt x="4994" y="14784"/>
                  </a:lnTo>
                  <a:lnTo>
                    <a:pt x="5359" y="14906"/>
                  </a:lnTo>
                  <a:lnTo>
                    <a:pt x="5724" y="15003"/>
                  </a:lnTo>
                  <a:lnTo>
                    <a:pt x="6089" y="15100"/>
                  </a:lnTo>
                  <a:lnTo>
                    <a:pt x="6455" y="15149"/>
                  </a:lnTo>
                  <a:lnTo>
                    <a:pt x="6844" y="15198"/>
                  </a:lnTo>
                  <a:lnTo>
                    <a:pt x="7234" y="15247"/>
                  </a:lnTo>
                  <a:lnTo>
                    <a:pt x="7624" y="15247"/>
                  </a:lnTo>
                  <a:lnTo>
                    <a:pt x="7624" y="15247"/>
                  </a:lnTo>
                  <a:lnTo>
                    <a:pt x="8014" y="15247"/>
                  </a:lnTo>
                  <a:lnTo>
                    <a:pt x="8403" y="15198"/>
                  </a:lnTo>
                  <a:lnTo>
                    <a:pt x="8793" y="15149"/>
                  </a:lnTo>
                  <a:lnTo>
                    <a:pt x="9158" y="15100"/>
                  </a:lnTo>
                  <a:lnTo>
                    <a:pt x="9524" y="15003"/>
                  </a:lnTo>
                  <a:lnTo>
                    <a:pt x="9889" y="14906"/>
                  </a:lnTo>
                  <a:lnTo>
                    <a:pt x="10254" y="14784"/>
                  </a:lnTo>
                  <a:lnTo>
                    <a:pt x="10595" y="14638"/>
                  </a:lnTo>
                  <a:lnTo>
                    <a:pt x="10936" y="14492"/>
                  </a:lnTo>
                  <a:lnTo>
                    <a:pt x="11253" y="14321"/>
                  </a:lnTo>
                  <a:lnTo>
                    <a:pt x="11569" y="14151"/>
                  </a:lnTo>
                  <a:lnTo>
                    <a:pt x="11886" y="13956"/>
                  </a:lnTo>
                  <a:lnTo>
                    <a:pt x="12178" y="13737"/>
                  </a:lnTo>
                  <a:lnTo>
                    <a:pt x="12470" y="13517"/>
                  </a:lnTo>
                  <a:lnTo>
                    <a:pt x="12738" y="13274"/>
                  </a:lnTo>
                  <a:lnTo>
                    <a:pt x="13006" y="13006"/>
                  </a:lnTo>
                  <a:lnTo>
                    <a:pt x="13274" y="12738"/>
                  </a:lnTo>
                  <a:lnTo>
                    <a:pt x="13518" y="12470"/>
                  </a:lnTo>
                  <a:lnTo>
                    <a:pt x="13737" y="12178"/>
                  </a:lnTo>
                  <a:lnTo>
                    <a:pt x="13956" y="11886"/>
                  </a:lnTo>
                  <a:lnTo>
                    <a:pt x="14151" y="11569"/>
                  </a:lnTo>
                  <a:lnTo>
                    <a:pt x="14321" y="11252"/>
                  </a:lnTo>
                  <a:lnTo>
                    <a:pt x="14492" y="10936"/>
                  </a:lnTo>
                  <a:lnTo>
                    <a:pt x="14638" y="10595"/>
                  </a:lnTo>
                  <a:lnTo>
                    <a:pt x="14784" y="10254"/>
                  </a:lnTo>
                  <a:lnTo>
                    <a:pt x="14906" y="9889"/>
                  </a:lnTo>
                  <a:lnTo>
                    <a:pt x="15003" y="9523"/>
                  </a:lnTo>
                  <a:lnTo>
                    <a:pt x="15101" y="9158"/>
                  </a:lnTo>
                  <a:lnTo>
                    <a:pt x="15150" y="8793"/>
                  </a:lnTo>
                  <a:lnTo>
                    <a:pt x="15198" y="8403"/>
                  </a:lnTo>
                  <a:lnTo>
                    <a:pt x="15247" y="8013"/>
                  </a:lnTo>
                  <a:lnTo>
                    <a:pt x="15247" y="7623"/>
                  </a:lnTo>
                  <a:lnTo>
                    <a:pt x="15247" y="7623"/>
                  </a:lnTo>
                  <a:lnTo>
                    <a:pt x="15247" y="7234"/>
                  </a:lnTo>
                  <a:lnTo>
                    <a:pt x="15198" y="6844"/>
                  </a:lnTo>
                  <a:lnTo>
                    <a:pt x="15150" y="6454"/>
                  </a:lnTo>
                  <a:lnTo>
                    <a:pt x="15101" y="6089"/>
                  </a:lnTo>
                  <a:lnTo>
                    <a:pt x="15003" y="5724"/>
                  </a:lnTo>
                  <a:lnTo>
                    <a:pt x="14906" y="5358"/>
                  </a:lnTo>
                  <a:lnTo>
                    <a:pt x="14784" y="4993"/>
                  </a:lnTo>
                  <a:lnTo>
                    <a:pt x="14638" y="4652"/>
                  </a:lnTo>
                  <a:lnTo>
                    <a:pt x="14492" y="4311"/>
                  </a:lnTo>
                  <a:lnTo>
                    <a:pt x="14321" y="3995"/>
                  </a:lnTo>
                  <a:lnTo>
                    <a:pt x="14151" y="3678"/>
                  </a:lnTo>
                  <a:lnTo>
                    <a:pt x="13956" y="3361"/>
                  </a:lnTo>
                  <a:lnTo>
                    <a:pt x="13737" y="3069"/>
                  </a:lnTo>
                  <a:lnTo>
                    <a:pt x="13518" y="2777"/>
                  </a:lnTo>
                  <a:lnTo>
                    <a:pt x="13274" y="2509"/>
                  </a:lnTo>
                  <a:lnTo>
                    <a:pt x="13006" y="2241"/>
                  </a:lnTo>
                  <a:lnTo>
                    <a:pt x="12738" y="1973"/>
                  </a:lnTo>
                  <a:lnTo>
                    <a:pt x="12470" y="1730"/>
                  </a:lnTo>
                  <a:lnTo>
                    <a:pt x="12178" y="1510"/>
                  </a:lnTo>
                  <a:lnTo>
                    <a:pt x="11886" y="1291"/>
                  </a:lnTo>
                  <a:lnTo>
                    <a:pt x="11569" y="1096"/>
                  </a:lnTo>
                  <a:lnTo>
                    <a:pt x="11253" y="926"/>
                  </a:lnTo>
                  <a:lnTo>
                    <a:pt x="10936" y="755"/>
                  </a:lnTo>
                  <a:lnTo>
                    <a:pt x="10595" y="609"/>
                  </a:lnTo>
                  <a:lnTo>
                    <a:pt x="10254" y="463"/>
                  </a:lnTo>
                  <a:lnTo>
                    <a:pt x="9889" y="341"/>
                  </a:lnTo>
                  <a:lnTo>
                    <a:pt x="9524" y="244"/>
                  </a:lnTo>
                  <a:lnTo>
                    <a:pt x="9158" y="147"/>
                  </a:lnTo>
                  <a:lnTo>
                    <a:pt x="8793" y="98"/>
                  </a:lnTo>
                  <a:lnTo>
                    <a:pt x="8403" y="49"/>
                  </a:lnTo>
                  <a:lnTo>
                    <a:pt x="8014" y="0"/>
                  </a:lnTo>
                  <a:lnTo>
                    <a:pt x="7624" y="0"/>
                  </a:lnTo>
                  <a:lnTo>
                    <a:pt x="7624" y="0"/>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1045;p49">
              <a:extLst>
                <a:ext uri="{FF2B5EF4-FFF2-40B4-BE49-F238E27FC236}">
                  <a16:creationId xmlns:a16="http://schemas.microsoft.com/office/drawing/2014/main" id="{8675F509-5DAC-F089-0BB2-16669C23C516}"/>
                </a:ext>
              </a:extLst>
            </p:cNvPr>
            <p:cNvSpPr/>
            <p:nvPr/>
          </p:nvSpPr>
          <p:spPr>
            <a:xfrm>
              <a:off x="2869875" y="2503125"/>
              <a:ext cx="43875" cy="47525"/>
            </a:xfrm>
            <a:custGeom>
              <a:avLst/>
              <a:gdLst/>
              <a:ahLst/>
              <a:cxnLst/>
              <a:rect l="l" t="t" r="r" b="b"/>
              <a:pathLst>
                <a:path w="1755" h="1901" fill="none" extrusionOk="0">
                  <a:moveTo>
                    <a:pt x="877" y="0"/>
                  </a:moveTo>
                  <a:lnTo>
                    <a:pt x="877" y="0"/>
                  </a:lnTo>
                  <a:lnTo>
                    <a:pt x="1048" y="25"/>
                  </a:lnTo>
                  <a:lnTo>
                    <a:pt x="1218" y="73"/>
                  </a:lnTo>
                  <a:lnTo>
                    <a:pt x="1364" y="171"/>
                  </a:lnTo>
                  <a:lnTo>
                    <a:pt x="1510" y="268"/>
                  </a:lnTo>
                  <a:lnTo>
                    <a:pt x="1608" y="414"/>
                  </a:lnTo>
                  <a:lnTo>
                    <a:pt x="1681" y="585"/>
                  </a:lnTo>
                  <a:lnTo>
                    <a:pt x="1730" y="755"/>
                  </a:lnTo>
                  <a:lnTo>
                    <a:pt x="1754" y="950"/>
                  </a:lnTo>
                  <a:lnTo>
                    <a:pt x="1754" y="950"/>
                  </a:lnTo>
                  <a:lnTo>
                    <a:pt x="1730" y="1145"/>
                  </a:lnTo>
                  <a:lnTo>
                    <a:pt x="1681" y="1316"/>
                  </a:lnTo>
                  <a:lnTo>
                    <a:pt x="1608" y="1486"/>
                  </a:lnTo>
                  <a:lnTo>
                    <a:pt x="1510" y="1632"/>
                  </a:lnTo>
                  <a:lnTo>
                    <a:pt x="1364" y="1730"/>
                  </a:lnTo>
                  <a:lnTo>
                    <a:pt x="1218" y="1827"/>
                  </a:lnTo>
                  <a:lnTo>
                    <a:pt x="1048" y="1876"/>
                  </a:lnTo>
                  <a:lnTo>
                    <a:pt x="877" y="1900"/>
                  </a:lnTo>
                  <a:lnTo>
                    <a:pt x="877" y="1900"/>
                  </a:lnTo>
                  <a:lnTo>
                    <a:pt x="707" y="1876"/>
                  </a:lnTo>
                  <a:lnTo>
                    <a:pt x="536" y="1827"/>
                  </a:lnTo>
                  <a:lnTo>
                    <a:pt x="390" y="1730"/>
                  </a:lnTo>
                  <a:lnTo>
                    <a:pt x="244" y="1632"/>
                  </a:lnTo>
                  <a:lnTo>
                    <a:pt x="147" y="1486"/>
                  </a:lnTo>
                  <a:lnTo>
                    <a:pt x="74" y="1316"/>
                  </a:lnTo>
                  <a:lnTo>
                    <a:pt x="25" y="1145"/>
                  </a:lnTo>
                  <a:lnTo>
                    <a:pt x="0" y="950"/>
                  </a:lnTo>
                  <a:lnTo>
                    <a:pt x="0" y="950"/>
                  </a:lnTo>
                  <a:lnTo>
                    <a:pt x="25" y="755"/>
                  </a:lnTo>
                  <a:lnTo>
                    <a:pt x="74" y="585"/>
                  </a:lnTo>
                  <a:lnTo>
                    <a:pt x="147" y="414"/>
                  </a:lnTo>
                  <a:lnTo>
                    <a:pt x="244" y="268"/>
                  </a:lnTo>
                  <a:lnTo>
                    <a:pt x="390" y="171"/>
                  </a:lnTo>
                  <a:lnTo>
                    <a:pt x="536" y="73"/>
                  </a:lnTo>
                  <a:lnTo>
                    <a:pt x="707" y="25"/>
                  </a:lnTo>
                  <a:lnTo>
                    <a:pt x="877" y="0"/>
                  </a:lnTo>
                  <a:lnTo>
                    <a:pt x="877" y="0"/>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1046;p49">
              <a:extLst>
                <a:ext uri="{FF2B5EF4-FFF2-40B4-BE49-F238E27FC236}">
                  <a16:creationId xmlns:a16="http://schemas.microsoft.com/office/drawing/2014/main" id="{953C1361-C2C9-74D1-E084-193549CB3571}"/>
                </a:ext>
              </a:extLst>
            </p:cNvPr>
            <p:cNvSpPr/>
            <p:nvPr/>
          </p:nvSpPr>
          <p:spPr>
            <a:xfrm>
              <a:off x="2714000" y="2503125"/>
              <a:ext cx="43875" cy="47525"/>
            </a:xfrm>
            <a:custGeom>
              <a:avLst/>
              <a:gdLst/>
              <a:ahLst/>
              <a:cxnLst/>
              <a:rect l="l" t="t" r="r" b="b"/>
              <a:pathLst>
                <a:path w="1755" h="1901" fill="none" extrusionOk="0">
                  <a:moveTo>
                    <a:pt x="877" y="1900"/>
                  </a:moveTo>
                  <a:lnTo>
                    <a:pt x="877" y="1900"/>
                  </a:lnTo>
                  <a:lnTo>
                    <a:pt x="707" y="1876"/>
                  </a:lnTo>
                  <a:lnTo>
                    <a:pt x="536"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6" y="73"/>
                  </a:lnTo>
                  <a:lnTo>
                    <a:pt x="707" y="25"/>
                  </a:lnTo>
                  <a:lnTo>
                    <a:pt x="877" y="0"/>
                  </a:lnTo>
                  <a:lnTo>
                    <a:pt x="877" y="0"/>
                  </a:lnTo>
                  <a:lnTo>
                    <a:pt x="1048" y="25"/>
                  </a:lnTo>
                  <a:lnTo>
                    <a:pt x="1218"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8" y="1827"/>
                  </a:lnTo>
                  <a:lnTo>
                    <a:pt x="1048" y="1876"/>
                  </a:lnTo>
                  <a:lnTo>
                    <a:pt x="877" y="1900"/>
                  </a:lnTo>
                  <a:lnTo>
                    <a:pt x="877" y="1900"/>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047;p49">
              <a:extLst>
                <a:ext uri="{FF2B5EF4-FFF2-40B4-BE49-F238E27FC236}">
                  <a16:creationId xmlns:a16="http://schemas.microsoft.com/office/drawing/2014/main" id="{C9E103D7-378D-677A-26A3-A28AECEE5E16}"/>
                </a:ext>
              </a:extLst>
            </p:cNvPr>
            <p:cNvSpPr/>
            <p:nvPr/>
          </p:nvSpPr>
          <p:spPr>
            <a:xfrm>
              <a:off x="2810200" y="2595675"/>
              <a:ext cx="99875" cy="31075"/>
            </a:xfrm>
            <a:custGeom>
              <a:avLst/>
              <a:gdLst/>
              <a:ahLst/>
              <a:cxnLst/>
              <a:rect l="l" t="t" r="r" b="b"/>
              <a:pathLst>
                <a:path w="3995" h="1243" fill="none" extrusionOk="0">
                  <a:moveTo>
                    <a:pt x="1" y="1242"/>
                  </a:moveTo>
                  <a:lnTo>
                    <a:pt x="3995" y="0"/>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4864908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772D0411-8FF8-C540-84AE-DBA0703D368C}"/>
              </a:ext>
            </a:extLst>
          </p:cNvPr>
          <p:cNvSpPr>
            <a:spLocks noGrp="1"/>
          </p:cNvSpPr>
          <p:nvPr>
            <p:ph type="sldNum" sz="quarter" idx="12"/>
          </p:nvPr>
        </p:nvSpPr>
        <p:spPr/>
        <p:txBody>
          <a:bodyPr/>
          <a:lstStyle/>
          <a:p>
            <a:fld id="{5075537C-CA84-1446-933C-8E9D027F9201}" type="slidenum">
              <a:rPr lang="en-US" smtClean="0"/>
              <a:t>8</a:t>
            </a:fld>
            <a:endParaRPr lang="en-US"/>
          </a:p>
        </p:txBody>
      </p:sp>
      <p:sp>
        <p:nvSpPr>
          <p:cNvPr id="4" name="Title 1">
            <a:extLst>
              <a:ext uri="{FF2B5EF4-FFF2-40B4-BE49-F238E27FC236}">
                <a16:creationId xmlns:a16="http://schemas.microsoft.com/office/drawing/2014/main" id="{5066AA34-20EE-4A59-B343-346A8DB5667C}"/>
              </a:ext>
            </a:extLst>
          </p:cNvPr>
          <p:cNvSpPr txBox="1">
            <a:spLocks/>
          </p:cNvSpPr>
          <p:nvPr/>
        </p:nvSpPr>
        <p:spPr>
          <a:xfrm>
            <a:off x="-1386244" y="417993"/>
            <a:ext cx="7886700" cy="411787"/>
          </a:xfrm>
          <a:prstGeom prst="rect">
            <a:avLst/>
          </a:prstGeom>
        </p:spPr>
        <p:txBody>
          <a:bodyPr vert="horz" lIns="68580" tIns="34290" rIns="68580" bIns="3429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pPr marL="0" lvl="0" indent="0" algn="ctr" rtl="0">
              <a:spcBef>
                <a:spcPts val="600"/>
              </a:spcBef>
              <a:spcAft>
                <a:spcPts val="0"/>
              </a:spcAft>
              <a:buNone/>
            </a:pPr>
            <a:r>
              <a:rPr lang="en-IN" sz="3200" b="1" dirty="0">
                <a:solidFill>
                  <a:schemeClr val="tx1"/>
                </a:solidFill>
                <a:latin typeface="Amatic SC" panose="00000500000000000000" pitchFamily="2" charset="-79"/>
                <a:cs typeface="Amatic SC" panose="00000500000000000000" pitchFamily="2" charset="-79"/>
              </a:rPr>
              <a:t>Data Collection – Using SpaceX API</a:t>
            </a:r>
          </a:p>
        </p:txBody>
      </p:sp>
      <p:pic>
        <p:nvPicPr>
          <p:cNvPr id="9" name="Picture 8">
            <a:extLst>
              <a:ext uri="{FF2B5EF4-FFF2-40B4-BE49-F238E27FC236}">
                <a16:creationId xmlns:a16="http://schemas.microsoft.com/office/drawing/2014/main" id="{61E4AF22-EFED-4B80-BCDB-9BE50C288589}"/>
              </a:ext>
            </a:extLst>
          </p:cNvPr>
          <p:cNvPicPr>
            <a:picLocks noChangeAspect="1"/>
          </p:cNvPicPr>
          <p:nvPr/>
        </p:nvPicPr>
        <p:blipFill>
          <a:blip r:embed="rId2"/>
          <a:stretch>
            <a:fillRect/>
          </a:stretch>
        </p:blipFill>
        <p:spPr>
          <a:xfrm>
            <a:off x="4888884" y="1124316"/>
            <a:ext cx="3645955" cy="3395297"/>
          </a:xfrm>
          <a:prstGeom prst="rect">
            <a:avLst/>
          </a:prstGeom>
        </p:spPr>
      </p:pic>
      <p:sp>
        <p:nvSpPr>
          <p:cNvPr id="2" name="Google Shape;262;p16">
            <a:extLst>
              <a:ext uri="{FF2B5EF4-FFF2-40B4-BE49-F238E27FC236}">
                <a16:creationId xmlns:a16="http://schemas.microsoft.com/office/drawing/2014/main" id="{22B650BD-60E8-AEAA-7742-3BE2531819AA}"/>
              </a:ext>
            </a:extLst>
          </p:cNvPr>
          <p:cNvSpPr txBox="1">
            <a:spLocks/>
          </p:cNvSpPr>
          <p:nvPr/>
        </p:nvSpPr>
        <p:spPr>
          <a:xfrm>
            <a:off x="542211" y="1231514"/>
            <a:ext cx="4029790" cy="31809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800" b="1" dirty="0">
                <a:solidFill>
                  <a:schemeClr val="tx1"/>
                </a:solidFill>
                <a:latin typeface="Amatic SC" panose="00000500000000000000" pitchFamily="2" charset="-79"/>
                <a:ea typeface="Calibri" panose="020F0502020204030204" pitchFamily="34" charset="0"/>
                <a:cs typeface="Amatic SC" panose="00000500000000000000" pitchFamily="2" charset="-79"/>
              </a:rPr>
              <a:t>We used the get request to the SpaceX API to collect data, clean the requested data and did some basic data wrangling and formatting.</a:t>
            </a:r>
          </a:p>
          <a:p>
            <a:endParaRPr lang="en-US" sz="1800" b="1" dirty="0">
              <a:solidFill>
                <a:schemeClr val="tx1"/>
              </a:solidFill>
              <a:latin typeface="Amatic SC" panose="00000500000000000000" pitchFamily="2" charset="-79"/>
              <a:ea typeface="Calibri" panose="020F0502020204030204" pitchFamily="34" charset="0"/>
              <a:cs typeface="Amatic SC" panose="00000500000000000000" pitchFamily="2" charset="-79"/>
            </a:endParaRPr>
          </a:p>
          <a:p>
            <a:r>
              <a:rPr lang="en-US" sz="1800" b="1" dirty="0">
                <a:solidFill>
                  <a:schemeClr val="tx1"/>
                </a:solidFill>
                <a:latin typeface="Amatic SC" panose="00000500000000000000" pitchFamily="2" charset="-79"/>
                <a:ea typeface="Calibri" panose="020F0502020204030204" pitchFamily="34" charset="0"/>
                <a:cs typeface="Amatic SC" panose="00000500000000000000" pitchFamily="2" charset="-79"/>
              </a:rPr>
              <a:t>The Link to the notebook is:</a:t>
            </a:r>
          </a:p>
          <a:p>
            <a:r>
              <a:rPr lang="en-US" sz="1800" b="1" dirty="0">
                <a:solidFill>
                  <a:schemeClr val="accent1">
                    <a:lumMod val="50000"/>
                  </a:schemeClr>
                </a:solidFill>
                <a:latin typeface="Amatic SC" panose="00000500000000000000" pitchFamily="2" charset="-79"/>
                <a:ea typeface="Calibri" panose="020F0502020204030204" pitchFamily="34" charset="0"/>
                <a:cs typeface="Amatic SC" panose="00000500000000000000" pitchFamily="2" charset="-79"/>
                <a:hlinkClick r:id="rId3">
                  <a:extLst>
                    <a:ext uri="{A12FA001-AC4F-418D-AE19-62706E023703}">
                      <ahyp:hlinkClr xmlns:ahyp="http://schemas.microsoft.com/office/drawing/2018/hyperlinkcolor" val="tx"/>
                    </a:ext>
                  </a:extLst>
                </a:hlinkClick>
              </a:rPr>
              <a:t>https://github.com/RealSteel1974/Space-Y-by-Allon-Musk-and-Onkar-Pawar/blob/main/jupyter-labs-spacex-data-collection-api.ipynb</a:t>
            </a:r>
            <a:endParaRPr lang="en-US" sz="1800" b="1" dirty="0">
              <a:solidFill>
                <a:schemeClr val="accent1">
                  <a:lumMod val="50000"/>
                </a:schemeClr>
              </a:solidFill>
              <a:latin typeface="Amatic SC" panose="00000500000000000000" pitchFamily="2" charset="-79"/>
              <a:ea typeface="Calibri" panose="020F0502020204030204" pitchFamily="34" charset="0"/>
              <a:cs typeface="Amatic SC" panose="00000500000000000000" pitchFamily="2" charset="-79"/>
            </a:endParaRPr>
          </a:p>
          <a:p>
            <a:endParaRPr lang="en-US" sz="1800" b="1" dirty="0">
              <a:solidFill>
                <a:schemeClr val="bg1"/>
              </a:solidFill>
              <a:latin typeface="Amatic SC" panose="00000500000000000000" pitchFamily="2" charset="-79"/>
              <a:cs typeface="Amatic SC" panose="00000500000000000000" pitchFamily="2" charset="-79"/>
            </a:endParaRPr>
          </a:p>
          <a:p>
            <a:endParaRPr lang="en-US" sz="1800" dirty="0"/>
          </a:p>
        </p:txBody>
      </p:sp>
      <p:pic>
        <p:nvPicPr>
          <p:cNvPr id="3" name="Picture 2">
            <a:extLst>
              <a:ext uri="{FF2B5EF4-FFF2-40B4-BE49-F238E27FC236}">
                <a16:creationId xmlns:a16="http://schemas.microsoft.com/office/drawing/2014/main" id="{035D6237-B8F5-E567-325F-59E73095F330}"/>
              </a:ext>
            </a:extLst>
          </p:cNvPr>
          <p:cNvPicPr>
            <a:picLocks noChangeAspect="1"/>
          </p:cNvPicPr>
          <p:nvPr/>
        </p:nvPicPr>
        <p:blipFill>
          <a:blip r:embed="rId4"/>
          <a:stretch>
            <a:fillRect/>
          </a:stretch>
        </p:blipFill>
        <p:spPr>
          <a:xfrm>
            <a:off x="4778210" y="289362"/>
            <a:ext cx="4029790" cy="4564776"/>
          </a:xfrm>
          <a:prstGeom prst="rect">
            <a:avLst/>
          </a:prstGeom>
        </p:spPr>
      </p:pic>
    </p:spTree>
    <p:extLst>
      <p:ext uri="{BB962C8B-B14F-4D97-AF65-F5344CB8AC3E}">
        <p14:creationId xmlns:p14="http://schemas.microsoft.com/office/powerpoint/2010/main" val="9752182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772D0411-8FF8-C540-84AE-DBA0703D368C}"/>
              </a:ext>
            </a:extLst>
          </p:cNvPr>
          <p:cNvSpPr>
            <a:spLocks noGrp="1"/>
          </p:cNvSpPr>
          <p:nvPr>
            <p:ph type="sldNum" sz="quarter" idx="12"/>
          </p:nvPr>
        </p:nvSpPr>
        <p:spPr/>
        <p:txBody>
          <a:bodyPr/>
          <a:lstStyle/>
          <a:p>
            <a:fld id="{5075537C-CA84-1446-933C-8E9D027F9201}" type="slidenum">
              <a:rPr lang="en-US" smtClean="0"/>
              <a:t>9</a:t>
            </a:fld>
            <a:endParaRPr lang="en-US"/>
          </a:p>
        </p:txBody>
      </p:sp>
      <p:sp>
        <p:nvSpPr>
          <p:cNvPr id="4" name="Title 1">
            <a:extLst>
              <a:ext uri="{FF2B5EF4-FFF2-40B4-BE49-F238E27FC236}">
                <a16:creationId xmlns:a16="http://schemas.microsoft.com/office/drawing/2014/main" id="{5066AA34-20EE-4A59-B343-346A8DB5667C}"/>
              </a:ext>
            </a:extLst>
          </p:cNvPr>
          <p:cNvSpPr txBox="1">
            <a:spLocks/>
          </p:cNvSpPr>
          <p:nvPr/>
        </p:nvSpPr>
        <p:spPr>
          <a:xfrm>
            <a:off x="-1345761" y="417993"/>
            <a:ext cx="7886700" cy="411787"/>
          </a:xfrm>
          <a:prstGeom prst="rect">
            <a:avLst/>
          </a:prstGeom>
        </p:spPr>
        <p:txBody>
          <a:bodyPr vert="horz" lIns="68580" tIns="34290" rIns="68580" bIns="3429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pPr marL="0" lvl="0" indent="0" algn="ctr" rtl="0">
              <a:spcBef>
                <a:spcPts val="600"/>
              </a:spcBef>
              <a:spcAft>
                <a:spcPts val="0"/>
              </a:spcAft>
              <a:buNone/>
            </a:pPr>
            <a:r>
              <a:rPr lang="en-IN" sz="3200" b="1" dirty="0">
                <a:solidFill>
                  <a:schemeClr val="tx1"/>
                </a:solidFill>
                <a:latin typeface="Amatic SC" panose="00000500000000000000" pitchFamily="2" charset="-79"/>
                <a:cs typeface="Amatic SC" panose="00000500000000000000" pitchFamily="2" charset="-79"/>
              </a:rPr>
              <a:t>Data Collection – Scraping</a:t>
            </a:r>
          </a:p>
        </p:txBody>
      </p:sp>
      <p:sp>
        <p:nvSpPr>
          <p:cNvPr id="2" name="Google Shape;262;p16">
            <a:extLst>
              <a:ext uri="{FF2B5EF4-FFF2-40B4-BE49-F238E27FC236}">
                <a16:creationId xmlns:a16="http://schemas.microsoft.com/office/drawing/2014/main" id="{22B650BD-60E8-AEAA-7742-3BE2531819AA}"/>
              </a:ext>
            </a:extLst>
          </p:cNvPr>
          <p:cNvSpPr txBox="1">
            <a:spLocks/>
          </p:cNvSpPr>
          <p:nvPr/>
        </p:nvSpPr>
        <p:spPr>
          <a:xfrm>
            <a:off x="542211" y="1231514"/>
            <a:ext cx="4029790" cy="31809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buFont typeface="Arial" panose="020B0604020202020204" pitchFamily="34" charset="0"/>
              <a:buChar char="•"/>
            </a:pPr>
            <a:r>
              <a:rPr lang="en-US" sz="1800" b="1" dirty="0">
                <a:solidFill>
                  <a:schemeClr val="tx1"/>
                </a:solidFill>
                <a:latin typeface="Amatic SC" panose="00000500000000000000" pitchFamily="2" charset="-79"/>
                <a:ea typeface="Calibri" panose="020F0502020204030204" pitchFamily="34" charset="0"/>
                <a:cs typeface="Amatic SC" panose="00000500000000000000" pitchFamily="2" charset="-79"/>
              </a:rPr>
              <a:t>We applied web scrapping to </a:t>
            </a:r>
            <a:r>
              <a:rPr lang="en-US" sz="1800" b="1" dirty="0" err="1">
                <a:solidFill>
                  <a:schemeClr val="tx1"/>
                </a:solidFill>
                <a:latin typeface="Amatic SC" panose="00000500000000000000" pitchFamily="2" charset="-79"/>
                <a:ea typeface="Calibri" panose="020F0502020204030204" pitchFamily="34" charset="0"/>
                <a:cs typeface="Amatic SC" panose="00000500000000000000" pitchFamily="2" charset="-79"/>
              </a:rPr>
              <a:t>webscrap</a:t>
            </a:r>
            <a:r>
              <a:rPr lang="en-US" sz="1800" b="1" dirty="0">
                <a:solidFill>
                  <a:schemeClr val="tx1"/>
                </a:solidFill>
                <a:latin typeface="Amatic SC" panose="00000500000000000000" pitchFamily="2" charset="-79"/>
                <a:ea typeface="Calibri" panose="020F0502020204030204" pitchFamily="34" charset="0"/>
                <a:cs typeface="Amatic SC" panose="00000500000000000000" pitchFamily="2" charset="-79"/>
              </a:rPr>
              <a:t> Falcon 9 launch records with </a:t>
            </a:r>
            <a:r>
              <a:rPr lang="en-US" sz="1800" b="1" dirty="0" err="1">
                <a:solidFill>
                  <a:schemeClr val="tx1"/>
                </a:solidFill>
                <a:latin typeface="Amatic SC" panose="00000500000000000000" pitchFamily="2" charset="-79"/>
                <a:ea typeface="Calibri" panose="020F0502020204030204" pitchFamily="34" charset="0"/>
                <a:cs typeface="Amatic SC" panose="00000500000000000000" pitchFamily="2" charset="-79"/>
              </a:rPr>
              <a:t>BeautifulSoup</a:t>
            </a:r>
            <a:r>
              <a:rPr lang="en-US" sz="1800" b="1" dirty="0">
                <a:solidFill>
                  <a:schemeClr val="tx1"/>
                </a:solidFill>
                <a:latin typeface="Amatic SC" panose="00000500000000000000" pitchFamily="2" charset="-79"/>
                <a:ea typeface="Calibri" panose="020F0502020204030204" pitchFamily="34" charset="0"/>
                <a:cs typeface="Amatic SC" panose="00000500000000000000" pitchFamily="2" charset="-79"/>
              </a:rPr>
              <a:t> </a:t>
            </a:r>
          </a:p>
          <a:p>
            <a:pPr marL="285750" indent="-285750">
              <a:buFont typeface="Arial" panose="020B0604020202020204" pitchFamily="34" charset="0"/>
              <a:buChar char="•"/>
            </a:pPr>
            <a:r>
              <a:rPr lang="en-US" sz="1800" b="1" dirty="0">
                <a:solidFill>
                  <a:schemeClr val="tx1"/>
                </a:solidFill>
                <a:latin typeface="Amatic SC" panose="00000500000000000000" pitchFamily="2" charset="-79"/>
                <a:ea typeface="Calibri" panose="020F0502020204030204" pitchFamily="34" charset="0"/>
                <a:cs typeface="Amatic SC" panose="00000500000000000000" pitchFamily="2" charset="-79"/>
              </a:rPr>
              <a:t>We parsed the table and converted it into a pandas </a:t>
            </a:r>
            <a:r>
              <a:rPr lang="en-US" sz="1800" b="1" dirty="0" err="1">
                <a:solidFill>
                  <a:schemeClr val="tx1"/>
                </a:solidFill>
                <a:latin typeface="Amatic SC" panose="00000500000000000000" pitchFamily="2" charset="-79"/>
                <a:ea typeface="Calibri" panose="020F0502020204030204" pitchFamily="34" charset="0"/>
                <a:cs typeface="Amatic SC" panose="00000500000000000000" pitchFamily="2" charset="-79"/>
              </a:rPr>
              <a:t>dataframe</a:t>
            </a:r>
            <a:r>
              <a:rPr lang="en-US" sz="1800" b="1" dirty="0">
                <a:solidFill>
                  <a:schemeClr val="tx1"/>
                </a:solidFill>
                <a:latin typeface="Amatic SC" panose="00000500000000000000" pitchFamily="2" charset="-79"/>
                <a:ea typeface="Calibri" panose="020F0502020204030204" pitchFamily="34" charset="0"/>
                <a:cs typeface="Amatic SC" panose="00000500000000000000" pitchFamily="2" charset="-79"/>
              </a:rPr>
              <a:t>.</a:t>
            </a:r>
          </a:p>
          <a:p>
            <a:pPr marL="285750" indent="-285750">
              <a:buFont typeface="Arial" panose="020B0604020202020204" pitchFamily="34" charset="0"/>
              <a:buChar char="•"/>
            </a:pPr>
            <a:r>
              <a:rPr lang="en-US" sz="1800" b="1" dirty="0">
                <a:solidFill>
                  <a:schemeClr val="tx1"/>
                </a:solidFill>
                <a:latin typeface="Amatic SC" panose="00000500000000000000" pitchFamily="2" charset="-79"/>
                <a:ea typeface="Calibri" panose="020F0502020204030204" pitchFamily="34" charset="0"/>
                <a:cs typeface="Amatic SC" panose="00000500000000000000" pitchFamily="2" charset="-79"/>
              </a:rPr>
              <a:t>The link to the notebook is </a:t>
            </a:r>
            <a:r>
              <a:rPr lang="en-US" sz="1800" b="1" dirty="0">
                <a:solidFill>
                  <a:schemeClr val="accent1">
                    <a:lumMod val="50000"/>
                  </a:schemeClr>
                </a:solidFill>
                <a:latin typeface="Amatic SC" panose="00000500000000000000" pitchFamily="2" charset="-79"/>
                <a:ea typeface="Calibri" panose="020F0502020204030204" pitchFamily="34" charset="0"/>
                <a:cs typeface="Amatic SC" panose="00000500000000000000" pitchFamily="2" charset="-79"/>
                <a:hlinkClick r:id="rId2">
                  <a:extLst>
                    <a:ext uri="{A12FA001-AC4F-418D-AE19-62706E023703}">
                      <ahyp:hlinkClr xmlns:ahyp="http://schemas.microsoft.com/office/drawing/2018/hyperlinkcolor" val="tx"/>
                    </a:ext>
                  </a:extLst>
                </a:hlinkClick>
              </a:rPr>
              <a:t>https://github.com/RealSteel1974/Space-Y-by-Allon-Musk-and-Onkar-Pawar/blob/main/jupyter-labs-webscraping.ipynb</a:t>
            </a:r>
            <a:endParaRPr lang="en-US" sz="1800" b="1" dirty="0">
              <a:solidFill>
                <a:schemeClr val="accent1">
                  <a:lumMod val="50000"/>
                </a:schemeClr>
              </a:solidFill>
              <a:latin typeface="Amatic SC" panose="00000500000000000000" pitchFamily="2" charset="-79"/>
              <a:cs typeface="Amatic SC" panose="00000500000000000000" pitchFamily="2" charset="-79"/>
            </a:endParaRPr>
          </a:p>
          <a:p>
            <a:endParaRPr lang="en-US" sz="1800" dirty="0"/>
          </a:p>
        </p:txBody>
      </p:sp>
      <p:pic>
        <p:nvPicPr>
          <p:cNvPr id="10" name="Picture 9">
            <a:extLst>
              <a:ext uri="{FF2B5EF4-FFF2-40B4-BE49-F238E27FC236}">
                <a16:creationId xmlns:a16="http://schemas.microsoft.com/office/drawing/2014/main" id="{AAC16B0E-3B10-F3EB-6B5B-D4A8082C7C80}"/>
              </a:ext>
            </a:extLst>
          </p:cNvPr>
          <p:cNvPicPr>
            <a:picLocks noChangeAspect="1"/>
          </p:cNvPicPr>
          <p:nvPr/>
        </p:nvPicPr>
        <p:blipFill>
          <a:blip r:embed="rId3"/>
          <a:stretch>
            <a:fillRect/>
          </a:stretch>
        </p:blipFill>
        <p:spPr>
          <a:xfrm>
            <a:off x="4737100" y="567516"/>
            <a:ext cx="3864689" cy="4008467"/>
          </a:xfrm>
          <a:prstGeom prst="rect">
            <a:avLst/>
          </a:prstGeom>
        </p:spPr>
      </p:pic>
    </p:spTree>
    <p:extLst>
      <p:ext uri="{BB962C8B-B14F-4D97-AF65-F5344CB8AC3E}">
        <p14:creationId xmlns:p14="http://schemas.microsoft.com/office/powerpoint/2010/main" val="280316088"/>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Slice</Template>
  <TotalTime>1590</TotalTime>
  <Words>1999</Words>
  <Application>Microsoft Office PowerPoint</Application>
  <PresentationFormat>On-screen Show (16:9)</PresentationFormat>
  <Paragraphs>227</Paragraphs>
  <Slides>49</Slides>
  <Notes>16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49</vt:i4>
      </vt:variant>
    </vt:vector>
  </HeadingPairs>
  <TitlesOfParts>
    <vt:vector size="56" baseType="lpstr">
      <vt:lpstr>Arial</vt:lpstr>
      <vt:lpstr>Wingdings 3</vt:lpstr>
      <vt:lpstr>Agency FB</vt:lpstr>
      <vt:lpstr>Abadi</vt:lpstr>
      <vt:lpstr>Century Gothic</vt:lpstr>
      <vt:lpstr>Amatic SC</vt:lpstr>
      <vt:lpstr>Slice</vt:lpstr>
      <vt:lpstr>Space Y:  Eliminating Space X</vt:lpstr>
      <vt:lpstr>TABLE OF CONTENTS</vt:lpstr>
      <vt:lpstr>Executive Summary</vt:lpstr>
      <vt:lpstr>Introduction</vt:lpstr>
      <vt:lpstr>  Section 1: Methodology</vt:lpstr>
      <vt:lpstr> Methodology</vt:lpstr>
      <vt:lpstr>Data Collection</vt:lpstr>
      <vt:lpstr>PowerPoint Presentation</vt:lpstr>
      <vt:lpstr>PowerPoint Presentation</vt:lpstr>
      <vt:lpstr>PowerPoint Presentation</vt:lpstr>
      <vt:lpstr>PowerPoint Presentation</vt:lpstr>
      <vt:lpstr>PowerPoint Presentation</vt:lpstr>
      <vt:lpstr>PowerPoint Presentation</vt:lpstr>
      <vt:lpstr>Build a Dashboard with Plotly Dash</vt:lpstr>
      <vt:lpstr>Predictive Analysis (Classification)</vt:lpstr>
      <vt:lpstr>PowerPoint Presentation</vt:lpstr>
      <vt:lpstr>  Section 2: Insights drawn from EDA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Section 3: Launch Sites Proximities Analysis</vt:lpstr>
      <vt:lpstr>PowerPoint Presentation</vt:lpstr>
      <vt:lpstr>PowerPoint Presentation</vt:lpstr>
      <vt:lpstr>PowerPoint Presentation</vt:lpstr>
      <vt:lpstr>  Section 4: Build a Dashboard with Plotly Dash</vt:lpstr>
      <vt:lpstr>PowerPoint Presentation</vt:lpstr>
      <vt:lpstr>PowerPoint Presentation</vt:lpstr>
      <vt:lpstr>PowerPoint Presentation</vt:lpstr>
      <vt:lpstr>  Section 5: Predictive Analysis (Classifaction)</vt:lpstr>
      <vt:lpstr>PowerPoint Presentation</vt:lpstr>
      <vt:lpstr>PowerPoint Presentation</vt:lpstr>
      <vt:lpstr>PowerPoint Presentation</vt:lpstr>
      <vt:lpstr>  Section 6: Appendix</vt:lpstr>
      <vt:lpstr>PowerPoint Presentation</vt:lpstr>
      <vt:lpstr>PowerPoint Presentation</vt:lpstr>
      <vt:lpstr>THANKS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EDITH: Employee Depression  Detection System</dc:title>
  <dc:creator>Onkar Pawar</dc:creator>
  <cp:lastModifiedBy>Onkar</cp:lastModifiedBy>
  <cp:revision>94</cp:revision>
  <dcterms:modified xsi:type="dcterms:W3CDTF">2023-05-02T14:53:42Z</dcterms:modified>
</cp:coreProperties>
</file>