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0" r:id="rId4"/>
    <p:sldId id="257" r:id="rId5"/>
    <p:sldId id="269" r:id="rId6"/>
    <p:sldId id="270" r:id="rId7"/>
    <p:sldId id="266" r:id="rId8"/>
    <p:sldId id="268" r:id="rId9"/>
    <p:sldId id="271" r:id="rId10"/>
    <p:sldId id="273" r:id="rId11"/>
    <p:sldId id="272" r:id="rId12"/>
    <p:sldId id="276" r:id="rId13"/>
    <p:sldId id="274" r:id="rId14"/>
    <p:sldId id="275" r:id="rId15"/>
    <p:sldId id="278" r:id="rId16"/>
    <p:sldId id="279" r:id="rId17"/>
    <p:sldId id="280" r:id="rId18"/>
    <p:sldId id="281" r:id="rId19"/>
    <p:sldId id="285" r:id="rId20"/>
    <p:sldId id="282" r:id="rId21"/>
    <p:sldId id="283" r:id="rId22"/>
    <p:sldId id="284" r:id="rId23"/>
    <p:sldId id="286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9D9"/>
    <a:srgbClr val="FFA1A1"/>
    <a:srgbClr val="FE0000"/>
    <a:srgbClr val="FF9000"/>
    <a:srgbClr val="0808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63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6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7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2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74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13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5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DA88-1650-44A5-B48D-CFE175CF8A9E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E58F-E4F2-4315-8D55-905BDD6DE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4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eruvia.fr/index.php/big-tuto-xn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media" Target="../media/media4.wav"/><Relationship Id="rId7" Type="http://schemas.openxmlformats.org/officeDocument/2006/relationships/image" Target="../media/image39.png"/><Relationship Id="rId2" Type="http://schemas.openxmlformats.org/officeDocument/2006/relationships/video" Target="../media/media3.gif"/><Relationship Id="rId1" Type="http://schemas.microsoft.com/office/2007/relationships/media" Target="../media/media3.gif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4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0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cmandebu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75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ObjECTIF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28655" y="928614"/>
            <a:ext cx="10804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>
                <a:latin typeface="Manaspace" panose="02000009000000000000" pitchFamily="49" charset="0"/>
              </a:rPr>
              <a:t>Fonctionalites</a:t>
            </a:r>
            <a:r>
              <a:rPr lang="fr-FR" u="sng" dirty="0" smtClean="0">
                <a:latin typeface="Manaspace" panose="02000009000000000000" pitchFamily="49" charset="0"/>
              </a:rPr>
              <a:t> </a:t>
            </a:r>
            <a:r>
              <a:rPr lang="fr-FR" dirty="0" smtClean="0">
                <a:latin typeface="Manaspace" panose="02000009000000000000" pitchFamily="49" charset="0"/>
              </a:rPr>
              <a:t>:</a:t>
            </a:r>
            <a:br>
              <a:rPr lang="fr-FR" dirty="0" smtClean="0">
                <a:latin typeface="Manaspace" panose="02000009000000000000" pitchFamily="49" charset="0"/>
              </a:rPr>
            </a:br>
            <a:endParaRPr lang="fr-FR" dirty="0" smtClean="0">
              <a:latin typeface="Manaspace" panose="02000009000000000000" pitchFamily="49" charset="0"/>
            </a:endParaRPr>
          </a:p>
          <a:p>
            <a:endParaRPr lang="fr-FR" dirty="0">
              <a:latin typeface="Manaspace" panose="02000009000000000000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fr-FR" dirty="0" err="1" smtClean="0">
                <a:latin typeface="Manaspace" panose="02000009000000000000" pitchFamily="49" charset="0"/>
              </a:rPr>
              <a:t>Leveling</a:t>
            </a:r>
            <a:r>
              <a:rPr lang="fr-FR" dirty="0">
                <a:latin typeface="Manaspace" panose="02000009000000000000" pitchFamily="49" charset="0"/>
              </a:rPr>
              <a:t> </a:t>
            </a:r>
            <a:r>
              <a:rPr lang="fr-FR" dirty="0" smtClean="0">
                <a:latin typeface="Manaspace" panose="02000009000000000000" pitchFamily="49" charset="0"/>
              </a:rPr>
              <a:t>           - </a:t>
            </a:r>
            <a:r>
              <a:rPr lang="fr-FR" dirty="0" err="1" smtClean="0">
                <a:latin typeface="Manaspace" panose="02000009000000000000" pitchFamily="49" charset="0"/>
              </a:rPr>
              <a:t>Highscores</a:t>
            </a:r>
            <a:r>
              <a:rPr lang="fr-FR" dirty="0">
                <a:latin typeface="Manaspace" panose="02000009000000000000" pitchFamily="49" charset="0"/>
              </a:rPr>
              <a:t> </a:t>
            </a:r>
            <a:r>
              <a:rPr lang="fr-FR" dirty="0" smtClean="0">
                <a:latin typeface="Manaspace" panose="02000009000000000000" pitchFamily="49" charset="0"/>
              </a:rPr>
              <a:t>        - Editeur de </a:t>
            </a:r>
            <a:r>
              <a:rPr lang="fr-FR" dirty="0" err="1" smtClean="0">
                <a:latin typeface="Manaspace" panose="02000009000000000000" pitchFamily="49" charset="0"/>
              </a:rPr>
              <a:t>map</a:t>
            </a:r>
            <a:endParaRPr lang="fr-FR" dirty="0">
              <a:latin typeface="Manaspace" panose="02000009000000000000" pitchFamily="49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 smtClean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17" y="6066544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4" y="6286067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2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8" y="6247120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8" y="6286068"/>
            <a:ext cx="295316" cy="29531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10" y="5991113"/>
            <a:ext cx="574619" cy="88522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</a:t>
            </a:r>
            <a:endParaRPr lang="fr-FR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1" y="6247120"/>
            <a:ext cx="295316" cy="295316"/>
          </a:xfrm>
          <a:prstGeom prst="rect">
            <a:avLst/>
          </a:prstGeom>
        </p:spPr>
      </p:pic>
      <p:pic>
        <p:nvPicPr>
          <p:cNvPr id="6152" name="Picture 8" descr="Afficher l'image d'origin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2707" r="3946" b="3435"/>
          <a:stretch/>
        </p:blipFill>
        <p:spPr bwMode="auto">
          <a:xfrm>
            <a:off x="6972960" y="2298494"/>
            <a:ext cx="4337012" cy="337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fficher l'image d'origi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96" y="2355770"/>
            <a:ext cx="4421271" cy="33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ObjECTIF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17" y="6066544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4" y="6286067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2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8" y="6247120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8" y="6286068"/>
            <a:ext cx="295316" cy="29531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10" y="5991113"/>
            <a:ext cx="574619" cy="88522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6</a:t>
            </a: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1" y="6247120"/>
            <a:ext cx="295316" cy="295316"/>
          </a:xfrm>
          <a:prstGeom prst="rect">
            <a:avLst/>
          </a:prstGeom>
        </p:spPr>
      </p:pic>
      <p:pic>
        <p:nvPicPr>
          <p:cNvPr id="19" name="Picture 14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302" y="944266"/>
            <a:ext cx="6335711" cy="47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XNA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25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14" y="6027597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58" y="6247120"/>
            <a:ext cx="295316" cy="29531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7" y="5981059"/>
            <a:ext cx="587672" cy="90533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7</a:t>
            </a: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0" name="Image 19" descr="http://www.codeproject.com/KB/windows-phone-7/3DGraphicsWP7/4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68" y="829048"/>
            <a:ext cx="4794913" cy="495500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/>
          <p:cNvSpPr txBox="1"/>
          <p:nvPr/>
        </p:nvSpPr>
        <p:spPr>
          <a:xfrm>
            <a:off x="1047350" y="829048"/>
            <a:ext cx="611333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Framework  de Microsoft en C#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endParaRPr lang="fr-FR" sz="2000" dirty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Base sur le </a:t>
            </a:r>
            <a:r>
              <a:rPr lang="fr-FR" sz="2000" dirty="0" err="1" smtClean="0">
                <a:latin typeface="Manaspace" panose="02000009000000000000" pitchFamily="49" charset="0"/>
              </a:rPr>
              <a:t>celebre</a:t>
            </a:r>
            <a:r>
              <a:rPr lang="fr-FR" sz="2000" dirty="0" smtClean="0">
                <a:latin typeface="Manaspace" panose="02000009000000000000" pitchFamily="49" charset="0"/>
              </a:rPr>
              <a:t> Framework </a:t>
            </a:r>
            <a:r>
              <a:rPr lang="fr-FR" sz="2000" dirty="0">
                <a:latin typeface="Manaspace" panose="02000009000000000000" pitchFamily="49" charset="0"/>
              </a:rPr>
              <a:t>.</a:t>
            </a:r>
            <a:r>
              <a:rPr lang="fr-FR" sz="2000" dirty="0" smtClean="0">
                <a:latin typeface="Manaspace" panose="02000009000000000000" pitchFamily="49" charset="0"/>
              </a:rPr>
              <a:t>NET</a:t>
            </a:r>
            <a:br>
              <a:rPr lang="fr-FR" sz="2000" dirty="0" smtClean="0">
                <a:latin typeface="Manaspace" panose="02000009000000000000" pitchFamily="49" charset="0"/>
              </a:rPr>
            </a:br>
            <a:r>
              <a:rPr lang="fr-FR" sz="2000" dirty="0" smtClean="0">
                <a:latin typeface="Manaspace" panose="02000009000000000000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fr-FR" sz="2000" dirty="0" smtClean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u="sng" dirty="0" smtClean="0">
                <a:latin typeface="Manaspace" panose="02000009000000000000" pitchFamily="49" charset="0"/>
              </a:rPr>
              <a:t>Objectif :</a:t>
            </a:r>
            <a:r>
              <a:rPr lang="fr-FR" sz="2000" dirty="0" smtClean="0">
                <a:latin typeface="Manaspace" panose="02000009000000000000" pitchFamily="49" charset="0"/>
              </a:rPr>
              <a:t> faciliter </a:t>
            </a:r>
            <a:r>
              <a:rPr lang="fr-FR" sz="2000" dirty="0">
                <a:latin typeface="Manaspace" panose="02000009000000000000" pitchFamily="49" charset="0"/>
              </a:rPr>
              <a:t>et </a:t>
            </a:r>
            <a:r>
              <a:rPr lang="fr-FR" sz="2000" dirty="0" err="1" smtClean="0">
                <a:latin typeface="Manaspace" panose="02000009000000000000" pitchFamily="49" charset="0"/>
              </a:rPr>
              <a:t>accelerer</a:t>
            </a:r>
            <a:r>
              <a:rPr lang="fr-FR" sz="2000" dirty="0" smtClean="0">
                <a:latin typeface="Manaspace" panose="02000009000000000000" pitchFamily="49" charset="0"/>
              </a:rPr>
              <a:t> </a:t>
            </a:r>
            <a:r>
              <a:rPr lang="fr-FR" sz="2000" dirty="0">
                <a:latin typeface="Manaspace" panose="02000009000000000000" pitchFamily="49" charset="0"/>
              </a:rPr>
              <a:t>le </a:t>
            </a:r>
            <a:r>
              <a:rPr lang="fr-FR" sz="2000" dirty="0" err="1" smtClean="0">
                <a:latin typeface="Manaspace" panose="02000009000000000000" pitchFamily="49" charset="0"/>
              </a:rPr>
              <a:t>developpement</a:t>
            </a:r>
            <a:r>
              <a:rPr lang="fr-FR" sz="2000" dirty="0" smtClean="0">
                <a:latin typeface="Manaspace" panose="02000009000000000000" pitchFamily="49" charset="0"/>
              </a:rPr>
              <a:t> </a:t>
            </a:r>
            <a:r>
              <a:rPr lang="fr-FR" sz="2000" dirty="0">
                <a:latin typeface="Manaspace" panose="02000009000000000000" pitchFamily="49" charset="0"/>
              </a:rPr>
              <a:t>de </a:t>
            </a:r>
            <a:r>
              <a:rPr lang="fr-FR" sz="2000" dirty="0" smtClean="0">
                <a:latin typeface="Manaspace" panose="02000009000000000000" pitchFamily="49" charset="0"/>
              </a:rPr>
              <a:t>jeux-</a:t>
            </a:r>
            <a:r>
              <a:rPr lang="fr-FR" sz="2000" dirty="0" err="1" smtClean="0">
                <a:latin typeface="Manaspace" panose="02000009000000000000" pitchFamily="49" charset="0"/>
              </a:rPr>
              <a:t>video</a:t>
            </a:r>
            <a:r>
              <a:rPr lang="fr-FR" sz="2000" dirty="0" smtClean="0">
                <a:latin typeface="Manaspace" panose="02000009000000000000" pitchFamily="49" charset="0"/>
              </a:rPr>
              <a:t/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>
              <a:latin typeface="Manaspace" panose="02000009000000000000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000" dirty="0" smtClean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Grosse </a:t>
            </a:r>
            <a:r>
              <a:rPr lang="fr-FR" sz="2000" dirty="0" err="1" smtClean="0">
                <a:latin typeface="Manaspace" panose="02000009000000000000" pitchFamily="49" charset="0"/>
              </a:rPr>
              <a:t>communaute</a:t>
            </a:r>
            <a:r>
              <a:rPr lang="fr-FR" sz="2000" dirty="0" smtClean="0">
                <a:latin typeface="Manaspace" panose="02000009000000000000" pitchFamily="49" charset="0"/>
              </a:rPr>
              <a:t> (Forum)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r>
              <a:rPr lang="fr-FR" sz="2000" dirty="0" smtClean="0">
                <a:latin typeface="Manaspace" panose="02000009000000000000" pitchFamily="49" charset="0"/>
              </a:rPr>
              <a:t/>
            </a:r>
            <a:br>
              <a:rPr lang="fr-FR" sz="2000" dirty="0" smtClean="0">
                <a:latin typeface="Manaspace" panose="02000009000000000000" pitchFamily="49" charset="0"/>
              </a:rPr>
            </a:br>
            <a:r>
              <a:rPr lang="fr-FR" sz="2000" dirty="0" smtClean="0">
                <a:latin typeface="Manaspace" panose="02000009000000000000" pitchFamily="49" charset="0"/>
                <a:sym typeface="Wingdings" panose="05000000000000000000" pitchFamily="2" charset="2"/>
              </a:rPr>
              <a:t> O</a:t>
            </a:r>
            <a:r>
              <a:rPr lang="fr-FR" sz="2000" dirty="0" smtClean="0">
                <a:latin typeface="Manaspace" panose="02000009000000000000" pitchFamily="49" charset="0"/>
              </a:rPr>
              <a:t>uvrir  </a:t>
            </a:r>
            <a:r>
              <a:rPr lang="fr-FR" sz="2000" dirty="0">
                <a:latin typeface="Manaspace" panose="02000009000000000000" pitchFamily="49" charset="0"/>
              </a:rPr>
              <a:t>le monde du jeu-</a:t>
            </a:r>
            <a:r>
              <a:rPr lang="fr-FR" sz="2000" dirty="0" err="1">
                <a:latin typeface="Manaspace" panose="02000009000000000000" pitchFamily="49" charset="0"/>
              </a:rPr>
              <a:t>video</a:t>
            </a:r>
            <a:r>
              <a:rPr lang="fr-FR" sz="2000" dirty="0">
                <a:latin typeface="Manaspace" panose="02000009000000000000" pitchFamily="49" charset="0"/>
              </a:rPr>
              <a:t> pour les nouveaux </a:t>
            </a:r>
            <a:r>
              <a:rPr lang="fr-FR" sz="2000" dirty="0" err="1">
                <a:latin typeface="Manaspace" panose="02000009000000000000" pitchFamily="49" charset="0"/>
              </a:rPr>
              <a:t>developpeurs</a:t>
            </a:r>
            <a:r>
              <a:rPr lang="fr-FR" sz="2000" dirty="0">
                <a:latin typeface="Manaspace" panose="02000009000000000000" pitchFamily="49" charset="0"/>
              </a:rPr>
              <a:t>.</a:t>
            </a:r>
          </a:p>
          <a:p>
            <a:endParaRPr lang="fr-FR" sz="2000" dirty="0" smtClean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endParaRPr lang="fr-FR" sz="2000" dirty="0">
              <a:latin typeface="Manaspace" panose="02000009000000000000" pitchFamily="49" charset="0"/>
            </a:endParaRPr>
          </a:p>
          <a:p>
            <a:endParaRPr lang="fr-FR" sz="2000" dirty="0">
              <a:latin typeface="ArcadeClassic" panose="00000400000000000000" pitchFamily="2" charset="0"/>
            </a:endParaRPr>
          </a:p>
          <a:p>
            <a:endParaRPr lang="fr-FR" sz="2000" dirty="0">
              <a:latin typeface="ArcadeClassic" panose="00000400000000000000" pitchFamily="2" charset="0"/>
            </a:endParaRPr>
          </a:p>
          <a:p>
            <a:endParaRPr lang="fr-FR" sz="2000" dirty="0" smtClean="0">
              <a:latin typeface="ArcadeClassic" panose="00000400000000000000" pitchFamily="2" charset="0"/>
            </a:endParaRPr>
          </a:p>
          <a:p>
            <a:endParaRPr lang="fr-FR" sz="2000" dirty="0">
              <a:latin typeface="ArcadeClassic" panose="00000400000000000000" pitchFamily="2" charset="0"/>
            </a:endParaRPr>
          </a:p>
          <a:p>
            <a:endParaRPr lang="fr-FR" sz="2000" dirty="0">
              <a:latin typeface="ArcadeClass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XNA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25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14" y="6027597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58" y="6247120"/>
            <a:ext cx="295316" cy="29531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7" y="5981059"/>
            <a:ext cx="587672" cy="90533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8</a:t>
            </a:r>
            <a:endParaRPr lang="fr-FR" b="1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42" name="Image 41" descr="https://user.oc-static.com/files/338001_339000/338080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19" y="1277697"/>
            <a:ext cx="5004453" cy="388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 42" descr="https://user.oc-static.com/files/338001_339000/338079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372" y="1277697"/>
            <a:ext cx="4888689" cy="38477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066734" y="5117727"/>
            <a:ext cx="50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 smtClean="0">
                <a:latin typeface="Manaspace" panose="02000009000000000000" pitchFamily="49" charset="0"/>
              </a:rPr>
              <a:t>Terraria</a:t>
            </a:r>
            <a:endParaRPr lang="fr-FR" u="sng" dirty="0">
              <a:latin typeface="Manaspace" panose="02000009000000000000" pitchFamily="49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279569" y="5086507"/>
            <a:ext cx="50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err="1" smtClean="0">
                <a:latin typeface="Manaspace" panose="02000009000000000000" pitchFamily="49" charset="0"/>
              </a:rPr>
              <a:t>Arcane’s</a:t>
            </a:r>
            <a:r>
              <a:rPr lang="fr-FR" u="sng" dirty="0" smtClean="0">
                <a:latin typeface="Manaspace" panose="02000009000000000000" pitchFamily="49" charset="0"/>
              </a:rPr>
              <a:t> Tower </a:t>
            </a:r>
            <a:r>
              <a:rPr lang="fr-FR" u="sng" dirty="0" err="1" smtClean="0">
                <a:latin typeface="Manaspace" panose="02000009000000000000" pitchFamily="49" charset="0"/>
              </a:rPr>
              <a:t>Defense</a:t>
            </a:r>
            <a:endParaRPr lang="fr-FR" u="sng" dirty="0"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XNA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15615" y="1032068"/>
            <a:ext cx="108046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Manaspace" panose="02000009000000000000" pitchFamily="49" charset="0"/>
              </a:rPr>
              <a:t>Les </a:t>
            </a:r>
            <a:r>
              <a:rPr lang="fr-FR" sz="2000" u="sng" dirty="0" err="1" smtClean="0">
                <a:latin typeface="Manaspace" panose="02000009000000000000" pitchFamily="49" charset="0"/>
              </a:rPr>
              <a:t>etapes</a:t>
            </a:r>
            <a:r>
              <a:rPr lang="fr-FR" sz="2000" u="sng" dirty="0" smtClean="0">
                <a:latin typeface="Manaspace" panose="02000009000000000000" pitchFamily="49" charset="0"/>
              </a:rPr>
              <a:t> pour bien mener notre projet :</a:t>
            </a:r>
          </a:p>
          <a:p>
            <a:endParaRPr lang="fr-FR" sz="2000" dirty="0">
              <a:latin typeface="Manaspace" panose="02000009000000000000" pitchFamily="49" charset="0"/>
            </a:endParaRPr>
          </a:p>
          <a:p>
            <a:pPr lvl="0"/>
            <a:r>
              <a:rPr lang="fr-FR" sz="2000" dirty="0" smtClean="0">
                <a:latin typeface="Manaspace" panose="02000009000000000000" pitchFamily="49" charset="0"/>
              </a:rPr>
              <a:t>- Il </a:t>
            </a:r>
            <a:r>
              <a:rPr lang="fr-FR" sz="2000" dirty="0">
                <a:latin typeface="Manaspace" panose="02000009000000000000" pitchFamily="49" charset="0"/>
              </a:rPr>
              <a:t>faudra d’abord définir </a:t>
            </a:r>
            <a:r>
              <a:rPr lang="fr-FR" sz="2000" dirty="0" smtClean="0">
                <a:latin typeface="Manaspace" panose="02000009000000000000" pitchFamily="49" charset="0"/>
              </a:rPr>
              <a:t>les </a:t>
            </a:r>
            <a:r>
              <a:rPr lang="fr-FR" sz="2000" dirty="0" err="1" smtClean="0">
                <a:latin typeface="Manaspace" panose="02000009000000000000" pitchFamily="49" charset="0"/>
              </a:rPr>
              <a:t>parametres</a:t>
            </a:r>
            <a:r>
              <a:rPr lang="fr-FR" sz="2000" dirty="0" smtClean="0">
                <a:latin typeface="Manaspace" panose="02000009000000000000" pitchFamily="49" charset="0"/>
              </a:rPr>
              <a:t> </a:t>
            </a:r>
            <a:r>
              <a:rPr lang="fr-FR" sz="2000" dirty="0">
                <a:latin typeface="Manaspace" panose="02000009000000000000" pitchFamily="49" charset="0"/>
              </a:rPr>
              <a:t>de </a:t>
            </a:r>
            <a:r>
              <a:rPr lang="fr-FR" sz="2000" dirty="0" smtClean="0">
                <a:latin typeface="Manaspace" panose="02000009000000000000" pitchFamily="49" charset="0"/>
              </a:rPr>
              <a:t>l’interface</a:t>
            </a:r>
          </a:p>
          <a:p>
            <a:pPr lvl="0"/>
            <a:endParaRPr lang="fr-FR" sz="2000" dirty="0">
              <a:latin typeface="Manaspace" panose="02000009000000000000" pitchFamily="49" charset="0"/>
            </a:endParaRPr>
          </a:p>
          <a:p>
            <a:r>
              <a:rPr lang="fr-FR" sz="2000" dirty="0" smtClean="0">
                <a:latin typeface="Manaspace" panose="02000009000000000000" pitchFamily="49" charset="0"/>
              </a:rPr>
              <a:t>- La </a:t>
            </a:r>
            <a:r>
              <a:rPr lang="fr-FR" sz="2000" dirty="0" err="1" smtClean="0">
                <a:latin typeface="Manaspace" panose="02000009000000000000" pitchFamily="49" charset="0"/>
              </a:rPr>
              <a:t>creation</a:t>
            </a:r>
            <a:r>
              <a:rPr lang="fr-FR" sz="2000" dirty="0" smtClean="0">
                <a:latin typeface="Manaspace" panose="02000009000000000000" pitchFamily="49" charset="0"/>
              </a:rPr>
              <a:t> </a:t>
            </a:r>
            <a:r>
              <a:rPr lang="fr-FR" sz="2000" dirty="0">
                <a:latin typeface="Manaspace" panose="02000009000000000000" pitchFamily="49" charset="0"/>
              </a:rPr>
              <a:t>graphique du jeu</a:t>
            </a:r>
          </a:p>
          <a:p>
            <a:pPr lvl="0"/>
            <a:endParaRPr lang="fr-FR" sz="2000" dirty="0" smtClean="0">
              <a:latin typeface="Manaspace" panose="02000009000000000000" pitchFamily="49" charset="0"/>
            </a:endParaRPr>
          </a:p>
          <a:p>
            <a:pPr lvl="0"/>
            <a:endParaRPr lang="fr-FR" sz="2000" dirty="0" smtClean="0">
              <a:latin typeface="Manaspace" panose="02000009000000000000" pitchFamily="49" charset="0"/>
            </a:endParaRPr>
          </a:p>
          <a:p>
            <a:pPr lvl="0"/>
            <a:r>
              <a:rPr lang="fr-FR" sz="2000" dirty="0" smtClean="0">
                <a:latin typeface="Manaspace" panose="02000009000000000000" pitchFamily="49" charset="0"/>
              </a:rPr>
              <a:t>- La </a:t>
            </a:r>
            <a:r>
              <a:rPr lang="fr-FR" sz="2000" dirty="0">
                <a:latin typeface="Manaspace" panose="02000009000000000000" pitchFamily="49" charset="0"/>
              </a:rPr>
              <a:t>prise en compte des instructions </a:t>
            </a:r>
            <a:r>
              <a:rPr lang="fr-FR" sz="2000" dirty="0" smtClean="0">
                <a:latin typeface="Manaspace" panose="02000009000000000000" pitchFamily="49" charset="0"/>
              </a:rPr>
              <a:t>clavier/manette pour les </a:t>
            </a:r>
            <a:r>
              <a:rPr lang="fr-FR" sz="2000" dirty="0" err="1" smtClean="0">
                <a:latin typeface="Manaspace" panose="02000009000000000000" pitchFamily="49" charset="0"/>
              </a:rPr>
              <a:t>deplacements</a:t>
            </a:r>
            <a:endParaRPr lang="fr-FR" sz="2000" dirty="0" smtClean="0">
              <a:latin typeface="Manaspace" panose="02000009000000000000" pitchFamily="49" charset="0"/>
            </a:endParaRPr>
          </a:p>
          <a:p>
            <a:pPr lvl="0"/>
            <a:endParaRPr lang="fr-FR" sz="2000" dirty="0">
              <a:latin typeface="Manaspace" panose="02000009000000000000" pitchFamily="49" charset="0"/>
            </a:endParaRPr>
          </a:p>
          <a:p>
            <a:pPr lvl="0"/>
            <a:endParaRPr lang="fr-FR" sz="2000" dirty="0">
              <a:latin typeface="Manaspace" panose="02000009000000000000" pitchFamily="49" charset="0"/>
            </a:endParaRPr>
          </a:p>
          <a:p>
            <a:pPr lvl="0"/>
            <a:r>
              <a:rPr lang="fr-FR" sz="2000" dirty="0" smtClean="0">
                <a:latin typeface="Manaspace" panose="02000009000000000000" pitchFamily="49" charset="0"/>
              </a:rPr>
              <a:t>- </a:t>
            </a:r>
            <a:r>
              <a:rPr lang="fr-FR" sz="2000" dirty="0" err="1" smtClean="0">
                <a:latin typeface="Manaspace" panose="02000009000000000000" pitchFamily="49" charset="0"/>
              </a:rPr>
              <a:t>Developper</a:t>
            </a:r>
            <a:r>
              <a:rPr lang="fr-FR" sz="2000" dirty="0" smtClean="0">
                <a:latin typeface="Manaspace" panose="02000009000000000000" pitchFamily="49" charset="0"/>
              </a:rPr>
              <a:t> </a:t>
            </a:r>
            <a:r>
              <a:rPr lang="fr-FR" sz="2000" dirty="0">
                <a:latin typeface="Manaspace" panose="02000009000000000000" pitchFamily="49" charset="0"/>
              </a:rPr>
              <a:t>les </a:t>
            </a:r>
            <a:r>
              <a:rPr lang="fr-FR" sz="2000" dirty="0" smtClean="0">
                <a:latin typeface="Manaspace" panose="02000009000000000000" pitchFamily="49" charset="0"/>
              </a:rPr>
              <a:t>IA</a:t>
            </a:r>
          </a:p>
          <a:p>
            <a:pPr lvl="0"/>
            <a:endParaRPr lang="fr-FR" sz="2000" dirty="0">
              <a:latin typeface="Manaspace" panose="02000009000000000000" pitchFamily="49" charset="0"/>
            </a:endParaRPr>
          </a:p>
          <a:p>
            <a:pPr lvl="0"/>
            <a:r>
              <a:rPr lang="fr-FR" sz="2000" dirty="0" smtClean="0">
                <a:latin typeface="Manaspace" panose="02000009000000000000" pitchFamily="49" charset="0"/>
              </a:rPr>
              <a:t>- </a:t>
            </a:r>
            <a:r>
              <a:rPr lang="fr-FR" sz="2000" dirty="0" err="1" smtClean="0">
                <a:latin typeface="Manaspace" panose="02000009000000000000" pitchFamily="49" charset="0"/>
              </a:rPr>
              <a:t>Developper</a:t>
            </a:r>
            <a:r>
              <a:rPr lang="fr-FR" sz="2000" dirty="0" smtClean="0">
                <a:latin typeface="Manaspace" panose="02000009000000000000" pitchFamily="49" charset="0"/>
              </a:rPr>
              <a:t> les </a:t>
            </a:r>
            <a:r>
              <a:rPr lang="fr-FR" sz="2000" dirty="0" err="1" smtClean="0">
                <a:latin typeface="Manaspace" panose="02000009000000000000" pitchFamily="49" charset="0"/>
              </a:rPr>
              <a:t>fonctionnalitesé</a:t>
            </a:r>
            <a:r>
              <a:rPr lang="fr-FR" sz="2000" dirty="0" smtClean="0">
                <a:latin typeface="Manaspace" panose="02000009000000000000" pitchFamily="49" charset="0"/>
              </a:rPr>
              <a:t> annexes (</a:t>
            </a:r>
            <a:r>
              <a:rPr lang="fr-FR" sz="2000" dirty="0" err="1" smtClean="0">
                <a:latin typeface="Manaspace" panose="02000009000000000000" pitchFamily="49" charset="0"/>
              </a:rPr>
              <a:t>highscore</a:t>
            </a:r>
            <a:r>
              <a:rPr lang="fr-FR" sz="2000" dirty="0" smtClean="0">
                <a:latin typeface="Manaspace" panose="02000009000000000000" pitchFamily="49" charset="0"/>
              </a:rPr>
              <a:t>, </a:t>
            </a:r>
            <a:r>
              <a:rPr lang="fr-FR" sz="2000" dirty="0" err="1" smtClean="0">
                <a:latin typeface="Manaspace" panose="02000009000000000000" pitchFamily="49" charset="0"/>
              </a:rPr>
              <a:t>leveling</a:t>
            </a:r>
            <a:r>
              <a:rPr lang="fr-FR" sz="2000" dirty="0" smtClean="0">
                <a:latin typeface="Manaspace" panose="02000009000000000000" pitchFamily="49" charset="0"/>
              </a:rPr>
              <a:t>..)</a:t>
            </a:r>
            <a:endParaRPr lang="fr-FR" sz="2000" dirty="0">
              <a:latin typeface="Manaspace" panose="02000009000000000000" pitchFamily="49" charset="0"/>
            </a:endParaRPr>
          </a:p>
        </p:txBody>
      </p:sp>
      <p:pic>
        <p:nvPicPr>
          <p:cNvPr id="25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14" y="6027597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58" y="6247120"/>
            <a:ext cx="295316" cy="29531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7" y="5981059"/>
            <a:ext cx="587672" cy="90533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9</a:t>
            </a: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Contenue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25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41" y="605172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6" y="628606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472006" y="6361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10</a:t>
            </a:r>
            <a:endParaRPr lang="fr-FR" b="1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45" y="6298218"/>
            <a:ext cx="295316" cy="29531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73" y="1752671"/>
            <a:ext cx="8640570" cy="270017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18873" y="4776049"/>
            <a:ext cx="8640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err="1" smtClean="0">
                <a:latin typeface="Manaspace" panose="02000009000000000000" pitchFamily="49" charset="0"/>
              </a:rPr>
              <a:t>Tiselet</a:t>
            </a:r>
            <a:r>
              <a:rPr lang="fr-FR" sz="2000" u="sng" dirty="0" smtClean="0">
                <a:latin typeface="Manaspace" panose="02000009000000000000" pitchFamily="49" charset="0"/>
              </a:rPr>
              <a:t> </a:t>
            </a:r>
            <a:r>
              <a:rPr lang="fr-FR" sz="2000" u="sng" dirty="0" err="1" smtClean="0">
                <a:latin typeface="Manaspace" panose="02000009000000000000" pitchFamily="49" charset="0"/>
              </a:rPr>
              <a:t>Pacman</a:t>
            </a:r>
            <a:endParaRPr lang="fr-FR" sz="2000" u="sng" dirty="0"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75168" y="1726154"/>
            <a:ext cx="8488694" cy="2768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Contenue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25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41" y="605172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6" y="628606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472006" y="6361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11</a:t>
            </a:r>
            <a:endParaRPr lang="fr-FR" b="1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45" y="6298218"/>
            <a:ext cx="295316" cy="29531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68" y="1726156"/>
            <a:ext cx="1780952" cy="26666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20" y="1726154"/>
            <a:ext cx="1476190" cy="26476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61"/>
          <a:stretch/>
        </p:blipFill>
        <p:spPr>
          <a:xfrm>
            <a:off x="5531894" y="1726155"/>
            <a:ext cx="1754932" cy="26666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/>
          <a:stretch/>
        </p:blipFill>
        <p:spPr>
          <a:xfrm>
            <a:off x="7346984" y="1726156"/>
            <a:ext cx="1735926" cy="26666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0" y="1726156"/>
            <a:ext cx="1780952" cy="266666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218873" y="4776049"/>
            <a:ext cx="8640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u="sng" dirty="0" smtClean="0">
                <a:latin typeface="Manaspace" panose="02000009000000000000" pitchFamily="49" charset="0"/>
              </a:rPr>
              <a:t>Compteur</a:t>
            </a:r>
            <a:endParaRPr lang="fr-FR" sz="2000" u="sng" dirty="0"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01" y="607869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Map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1472006" y="635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12</a:t>
            </a:r>
            <a:endParaRPr lang="fr-FR" b="1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83" y="6298218"/>
            <a:ext cx="295316" cy="2953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8504" y="912103"/>
            <a:ext cx="4510960" cy="4929136"/>
          </a:xfrm>
          <a:prstGeom prst="rect">
            <a:avLst/>
          </a:prstGeom>
        </p:spPr>
      </p:pic>
      <p:pic>
        <p:nvPicPr>
          <p:cNvPr id="8196" name="Picture 4" descr="http://puu.sh/o0wqS/b4f5450ccf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87" y="1039731"/>
            <a:ext cx="6022534" cy="46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84" y="6066544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Deplacements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472006" y="635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</a:t>
            </a:r>
            <a:endParaRPr lang="fr-FR" b="1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10" y="5991113"/>
            <a:ext cx="574619" cy="88522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1481467" y="6362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</a:t>
            </a:r>
            <a:endParaRPr lang="fr-FR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93697" y="1167124"/>
            <a:ext cx="108909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Manaspace" panose="02000009000000000000" pitchFamily="49" charset="0"/>
              </a:rPr>
              <a:t>- Tout les </a:t>
            </a:r>
            <a:r>
              <a:rPr lang="fr-FR" sz="2000" dirty="0" err="1" smtClean="0">
                <a:latin typeface="Manaspace" panose="02000009000000000000" pitchFamily="49" charset="0"/>
              </a:rPr>
              <a:t>deplacements</a:t>
            </a:r>
            <a:r>
              <a:rPr lang="fr-FR" sz="2000" dirty="0" smtClean="0">
                <a:latin typeface="Manaspace" panose="02000009000000000000" pitchFamily="49" charset="0"/>
              </a:rPr>
              <a:t> se </a:t>
            </a:r>
            <a:r>
              <a:rPr lang="fr-FR" sz="2000" dirty="0" err="1" smtClean="0">
                <a:latin typeface="Manaspace" panose="02000009000000000000" pitchFamily="49" charset="0"/>
              </a:rPr>
              <a:t>deroulent</a:t>
            </a:r>
            <a:r>
              <a:rPr lang="fr-FR" sz="2000" dirty="0" smtClean="0">
                <a:latin typeface="Manaspace" panose="02000009000000000000" pitchFamily="49" charset="0"/>
              </a:rPr>
              <a:t> en modifiant la position des </a:t>
            </a:r>
            <a:r>
              <a:rPr lang="fr-FR" sz="2000" dirty="0" err="1" smtClean="0">
                <a:latin typeface="Manaspace" panose="02000009000000000000" pitchFamily="49" charset="0"/>
              </a:rPr>
              <a:t>entites</a:t>
            </a:r>
            <a:r>
              <a:rPr lang="fr-FR" sz="2000" dirty="0" smtClean="0">
                <a:latin typeface="Manaspace" panose="02000009000000000000" pitchFamily="49" charset="0"/>
              </a:rPr>
              <a:t> dans le tableau</a:t>
            </a:r>
          </a:p>
          <a:p>
            <a:endParaRPr lang="fr-FR" sz="2000" dirty="0" smtClean="0">
              <a:latin typeface="Manaspace" panose="02000009000000000000" pitchFamily="49" charset="0"/>
            </a:endParaRPr>
          </a:p>
          <a:p>
            <a:endParaRPr lang="fr-FR" sz="2000" dirty="0" smtClean="0">
              <a:latin typeface="Manaspace" panose="02000009000000000000" pitchFamily="49" charset="0"/>
            </a:endParaRPr>
          </a:p>
          <a:p>
            <a:endParaRPr lang="fr-FR" sz="2000" dirty="0" smtClean="0">
              <a:latin typeface="Manaspace" panose="02000009000000000000" pitchFamily="49" charset="0"/>
            </a:endParaRPr>
          </a:p>
          <a:p>
            <a:r>
              <a:rPr lang="fr-FR" sz="2000" u="sng" dirty="0" smtClean="0">
                <a:latin typeface="Manaspace" panose="02000009000000000000" pitchFamily="49" charset="0"/>
              </a:rPr>
              <a:t>Chaque </a:t>
            </a:r>
            <a:r>
              <a:rPr lang="fr-FR" sz="2000" u="sng" dirty="0" err="1" smtClean="0">
                <a:latin typeface="Manaspace" panose="02000009000000000000" pitchFamily="49" charset="0"/>
              </a:rPr>
              <a:t>entites</a:t>
            </a:r>
            <a:r>
              <a:rPr lang="fr-FR" sz="2000" u="sng" dirty="0" smtClean="0">
                <a:latin typeface="Manaspace" panose="02000009000000000000" pitchFamily="49" charset="0"/>
              </a:rPr>
              <a:t> a en plus des autorisations bien précises : </a:t>
            </a:r>
            <a:r>
              <a:rPr lang="fr-FR" sz="2000" dirty="0" smtClean="0">
                <a:latin typeface="Manaspace" panose="02000009000000000000" pitchFamily="49" charset="0"/>
              </a:rPr>
              <a:t/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fr-FR" sz="2000" dirty="0" err="1" smtClean="0">
                <a:latin typeface="Manaspace" panose="02000009000000000000" pitchFamily="49" charset="0"/>
              </a:rPr>
              <a:t>Pacman</a:t>
            </a:r>
            <a:r>
              <a:rPr lang="fr-FR" sz="2000" dirty="0" smtClean="0">
                <a:latin typeface="Manaspace" panose="02000009000000000000" pitchFamily="49" charset="0"/>
              </a:rPr>
              <a:t> ne peut aller dans le </a:t>
            </a:r>
            <a:r>
              <a:rPr lang="fr-FR" sz="2000" dirty="0" err="1" smtClean="0">
                <a:latin typeface="Manaspace" panose="02000009000000000000" pitchFamily="49" charset="0"/>
              </a:rPr>
              <a:t>spawn</a:t>
            </a:r>
            <a:r>
              <a:rPr lang="fr-FR" sz="2000" dirty="0" smtClean="0">
                <a:latin typeface="Manaspace" panose="02000009000000000000" pitchFamily="49" charset="0"/>
              </a:rPr>
              <a:t/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Les </a:t>
            </a:r>
            <a:r>
              <a:rPr lang="fr-FR" sz="2000" dirty="0" err="1" smtClean="0">
                <a:latin typeface="Manaspace" panose="02000009000000000000" pitchFamily="49" charset="0"/>
              </a:rPr>
              <a:t>fantomes</a:t>
            </a:r>
            <a:r>
              <a:rPr lang="fr-FR" sz="2000" dirty="0" smtClean="0">
                <a:latin typeface="Manaspace" panose="02000009000000000000" pitchFamily="49" charset="0"/>
              </a:rPr>
              <a:t> ne peuvent retourner dans le </a:t>
            </a:r>
            <a:r>
              <a:rPr lang="fr-FR" sz="2000" dirty="0" err="1" smtClean="0">
                <a:latin typeface="Manaspace" panose="02000009000000000000" pitchFamily="49" charset="0"/>
              </a:rPr>
              <a:t>spawn</a:t>
            </a:r>
            <a:r>
              <a:rPr lang="fr-FR" sz="2000" dirty="0" smtClean="0">
                <a:latin typeface="Manaspace" panose="02000009000000000000" pitchFamily="49" charset="0"/>
              </a:rPr>
              <a:t> </a:t>
            </a:r>
            <a:r>
              <a:rPr lang="fr-FR" sz="2000" dirty="0" err="1" smtClean="0">
                <a:latin typeface="Manaspace" panose="02000009000000000000" pitchFamily="49" charset="0"/>
              </a:rPr>
              <a:t>apres</a:t>
            </a:r>
            <a:r>
              <a:rPr lang="fr-FR" sz="2000" dirty="0" smtClean="0">
                <a:latin typeface="Manaspace" panose="02000009000000000000" pitchFamily="49" charset="0"/>
              </a:rPr>
              <a:t> en </a:t>
            </a:r>
            <a:r>
              <a:rPr lang="fr-FR" sz="2000" dirty="0" err="1" smtClean="0">
                <a:latin typeface="Manaspace" panose="02000009000000000000" pitchFamily="49" charset="0"/>
              </a:rPr>
              <a:t>êetre</a:t>
            </a:r>
            <a:r>
              <a:rPr lang="fr-FR" sz="2000" dirty="0" smtClean="0">
                <a:latin typeface="Manaspace" panose="02000009000000000000" pitchFamily="49" charset="0"/>
              </a:rPr>
              <a:t> sortie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Les passage de </a:t>
            </a:r>
            <a:r>
              <a:rPr lang="fr-FR" sz="2000" dirty="0" err="1" smtClean="0">
                <a:latin typeface="Manaspace" panose="02000009000000000000" pitchFamily="49" charset="0"/>
              </a:rPr>
              <a:t>teleportation</a:t>
            </a:r>
            <a:r>
              <a:rPr lang="fr-FR" sz="2000" dirty="0" smtClean="0">
                <a:latin typeface="Manaspace" panose="02000009000000000000" pitchFamily="49" charset="0"/>
              </a:rPr>
              <a:t> ne peuvent être emprunter que par le </a:t>
            </a:r>
            <a:r>
              <a:rPr lang="fr-FR" sz="2000" dirty="0" err="1" smtClean="0">
                <a:latin typeface="Manaspace" panose="02000009000000000000" pitchFamily="49" charset="0"/>
              </a:rPr>
              <a:t>Pacman</a:t>
            </a:r>
            <a:endParaRPr lang="fr-FR" sz="2000" dirty="0" smtClean="0">
              <a:latin typeface="Manaspace" panose="02000009000000000000" pitchFamily="49" charset="0"/>
            </a:endParaRPr>
          </a:p>
          <a:p>
            <a:pPr marL="742950" lvl="1" indent="-285750">
              <a:buFontTx/>
              <a:buChar char="-"/>
            </a:pPr>
            <a:endParaRPr lang="fr-FR" sz="2000" dirty="0">
              <a:latin typeface="Manaspace" panose="02000009000000000000" pitchFamily="49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42" y="6298218"/>
            <a:ext cx="295316" cy="295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84" y="6066544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Deplacements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472006" y="635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</a:t>
            </a:r>
            <a:endParaRPr lang="fr-FR" b="1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10" y="5991113"/>
            <a:ext cx="574619" cy="88522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1481467" y="6362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14</a:t>
            </a:r>
            <a:endParaRPr lang="fr-FR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42" y="6298218"/>
            <a:ext cx="295316" cy="295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  <p:pic>
        <p:nvPicPr>
          <p:cNvPr id="21" name="Picture 4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75" y="1499342"/>
            <a:ext cx="4271114" cy="39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1127212" y="877620"/>
            <a:ext cx="73309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Manaspace" panose="02000009000000000000" pitchFamily="49" charset="0"/>
              </a:rPr>
              <a:t>Chaque </a:t>
            </a:r>
            <a:r>
              <a:rPr lang="fr-FR" sz="1600" dirty="0" err="1" smtClean="0">
                <a:latin typeface="Manaspace" panose="02000009000000000000" pitchFamily="49" charset="0"/>
              </a:rPr>
              <a:t>entites</a:t>
            </a:r>
            <a:r>
              <a:rPr lang="fr-FR" sz="1600" dirty="0" smtClean="0">
                <a:latin typeface="Manaspace" panose="02000009000000000000" pitchFamily="49" charset="0"/>
              </a:rPr>
              <a:t> </a:t>
            </a:r>
            <a:r>
              <a:rPr lang="fr-FR" sz="1600" dirty="0" err="1" smtClean="0">
                <a:latin typeface="Manaspace" panose="02000009000000000000" pitchFamily="49" charset="0"/>
              </a:rPr>
              <a:t>detectent</a:t>
            </a:r>
            <a:r>
              <a:rPr lang="fr-FR" sz="1600" dirty="0" smtClean="0">
                <a:latin typeface="Manaspace" panose="02000009000000000000" pitchFamily="49" charset="0"/>
              </a:rPr>
              <a:t> les blocs qui l’entourent.</a:t>
            </a:r>
          </a:p>
          <a:p>
            <a:r>
              <a:rPr lang="fr-FR" sz="1600" dirty="0" smtClean="0">
                <a:latin typeface="Manaspace" panose="02000009000000000000" pitchFamily="49" charset="0"/>
              </a:rPr>
              <a:t/>
            </a:r>
            <a:br>
              <a:rPr lang="fr-FR" sz="1600" dirty="0" smtClean="0">
                <a:latin typeface="Manaspace" panose="02000009000000000000" pitchFamily="49" charset="0"/>
              </a:rPr>
            </a:br>
            <a:endParaRPr lang="fr-FR" sz="1600" dirty="0" smtClean="0">
              <a:latin typeface="Manaspace" panose="02000009000000000000" pitchFamily="49" charset="0"/>
            </a:endParaRPr>
          </a:p>
          <a:p>
            <a:r>
              <a:rPr lang="fr-FR" sz="1600" u="sng" dirty="0">
                <a:latin typeface="Manaspace" panose="02000009000000000000" pitchFamily="49" charset="0"/>
              </a:rPr>
              <a:t>Collisions Mur </a:t>
            </a:r>
            <a:r>
              <a:rPr lang="fr-FR" sz="1600" u="sng" dirty="0" smtClean="0">
                <a:latin typeface="Manaspace" panose="02000009000000000000" pitchFamily="49" charset="0"/>
              </a:rPr>
              <a:t>:</a:t>
            </a:r>
          </a:p>
          <a:p>
            <a:endParaRPr lang="fr-FR" sz="1600" dirty="0">
              <a:latin typeface="Manaspace" panose="02000009000000000000" pitchFamily="49" charset="0"/>
            </a:endParaRPr>
          </a:p>
          <a:p>
            <a:r>
              <a:rPr lang="fr-FR" sz="1600" dirty="0" smtClean="0">
                <a:latin typeface="Manaspace" panose="02000009000000000000" pitchFamily="49" charset="0"/>
              </a:rPr>
              <a:t>- Si une </a:t>
            </a:r>
            <a:r>
              <a:rPr lang="fr-FR" sz="1600" dirty="0" err="1" smtClean="0">
                <a:latin typeface="Manaspace" panose="02000009000000000000" pitchFamily="49" charset="0"/>
              </a:rPr>
              <a:t>entite</a:t>
            </a:r>
            <a:r>
              <a:rPr lang="fr-FR" sz="1600" dirty="0" smtClean="0">
                <a:latin typeface="Manaspace" panose="02000009000000000000" pitchFamily="49" charset="0"/>
              </a:rPr>
              <a:t> rencontre un mur, alors sont </a:t>
            </a:r>
            <a:r>
              <a:rPr lang="fr-FR" sz="1600" dirty="0" err="1" smtClean="0">
                <a:latin typeface="Manaspace" panose="02000009000000000000" pitchFamily="49" charset="0"/>
              </a:rPr>
              <a:t>deplacement</a:t>
            </a:r>
            <a:r>
              <a:rPr lang="fr-FR" sz="1600" dirty="0" smtClean="0">
                <a:latin typeface="Manaspace" panose="02000009000000000000" pitchFamily="49" charset="0"/>
              </a:rPr>
              <a:t> est </a:t>
            </a:r>
            <a:r>
              <a:rPr lang="fr-FR" sz="1600" dirty="0" err="1" smtClean="0">
                <a:latin typeface="Manaspace" panose="02000009000000000000" pitchFamily="49" charset="0"/>
              </a:rPr>
              <a:t>stope</a:t>
            </a:r>
            <a:r>
              <a:rPr lang="fr-FR" sz="1600" dirty="0" smtClean="0">
                <a:latin typeface="Manaspace" panose="02000009000000000000" pitchFamily="49" charset="0"/>
              </a:rPr>
              <a:t> </a:t>
            </a:r>
            <a:endParaRPr lang="fr-FR" sz="1600" dirty="0">
              <a:latin typeface="Manaspace" panose="02000009000000000000" pitchFamily="49" charset="0"/>
            </a:endParaRPr>
          </a:p>
          <a:p>
            <a:r>
              <a:rPr lang="fr-FR" sz="1600" u="sng" dirty="0" smtClean="0">
                <a:latin typeface="Manaspace" panose="02000009000000000000" pitchFamily="49" charset="0"/>
              </a:rPr>
              <a:t/>
            </a:r>
            <a:br>
              <a:rPr lang="fr-FR" sz="1600" u="sng" dirty="0" smtClean="0">
                <a:latin typeface="Manaspace" panose="02000009000000000000" pitchFamily="49" charset="0"/>
              </a:rPr>
            </a:br>
            <a:r>
              <a:rPr lang="fr-FR" sz="1600" u="sng" dirty="0" smtClean="0">
                <a:latin typeface="Manaspace" panose="02000009000000000000" pitchFamily="49" charset="0"/>
              </a:rPr>
              <a:t/>
            </a:r>
            <a:br>
              <a:rPr lang="fr-FR" sz="1600" u="sng" dirty="0" smtClean="0">
                <a:latin typeface="Manaspace" panose="02000009000000000000" pitchFamily="49" charset="0"/>
              </a:rPr>
            </a:br>
            <a:endParaRPr lang="fr-FR" sz="1600" u="sng" dirty="0" smtClean="0">
              <a:latin typeface="Manaspace" panose="02000009000000000000" pitchFamily="49" charset="0"/>
            </a:endParaRPr>
          </a:p>
          <a:p>
            <a:r>
              <a:rPr lang="fr-FR" sz="1600" u="sng" dirty="0" smtClean="0">
                <a:latin typeface="Manaspace" panose="02000009000000000000" pitchFamily="49" charset="0"/>
              </a:rPr>
              <a:t>Collisions </a:t>
            </a:r>
            <a:r>
              <a:rPr lang="fr-FR" sz="1600" u="sng" dirty="0" err="1" smtClean="0">
                <a:latin typeface="Manaspace" panose="02000009000000000000" pitchFamily="49" charset="0"/>
              </a:rPr>
              <a:t>Pacman</a:t>
            </a:r>
            <a:r>
              <a:rPr lang="fr-FR" sz="1600" u="sng" dirty="0" smtClean="0">
                <a:latin typeface="Manaspace" panose="02000009000000000000" pitchFamily="49" charset="0"/>
              </a:rPr>
              <a:t>/</a:t>
            </a:r>
            <a:r>
              <a:rPr lang="fr-FR" sz="1600" u="sng" dirty="0" err="1" smtClean="0">
                <a:latin typeface="Manaspace" panose="02000009000000000000" pitchFamily="49" charset="0"/>
              </a:rPr>
              <a:t>Fantome</a:t>
            </a:r>
            <a:r>
              <a:rPr lang="fr-FR" sz="1600" u="sng" dirty="0" smtClean="0">
                <a:latin typeface="Manaspace" panose="02000009000000000000" pitchFamily="49" charset="0"/>
              </a:rPr>
              <a:t> </a:t>
            </a:r>
            <a:r>
              <a:rPr lang="fr-FR" sz="1600" u="sng" dirty="0">
                <a:latin typeface="Manaspace" panose="02000009000000000000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endParaRPr lang="fr-FR" sz="1600" dirty="0">
              <a:latin typeface="Manaspace" panose="02000009000000000000" pitchFamily="49" charset="0"/>
            </a:endParaRPr>
          </a:p>
          <a:p>
            <a:pPr marL="342900" indent="-342900">
              <a:buFontTx/>
              <a:buChar char="-"/>
            </a:pPr>
            <a:r>
              <a:rPr lang="fr-FR" sz="1600" dirty="0" smtClean="0">
                <a:latin typeface="Manaspace" panose="02000009000000000000" pitchFamily="49" charset="0"/>
              </a:rPr>
              <a:t>Sinon si le </a:t>
            </a:r>
            <a:r>
              <a:rPr lang="fr-FR" sz="1600" dirty="0" err="1" smtClean="0">
                <a:latin typeface="Manaspace" panose="02000009000000000000" pitchFamily="49" charset="0"/>
              </a:rPr>
              <a:t>Pacman</a:t>
            </a:r>
            <a:r>
              <a:rPr lang="fr-FR" sz="1600" dirty="0" smtClean="0">
                <a:latin typeface="Manaspace" panose="02000009000000000000" pitchFamily="49" charset="0"/>
              </a:rPr>
              <a:t> rencontre un </a:t>
            </a:r>
            <a:r>
              <a:rPr lang="fr-FR" sz="1600" dirty="0" err="1" smtClean="0">
                <a:latin typeface="Manaspace" panose="02000009000000000000" pitchFamily="49" charset="0"/>
              </a:rPr>
              <a:t>fantome</a:t>
            </a:r>
            <a:r>
              <a:rPr lang="fr-FR" sz="1600" dirty="0" smtClean="0">
                <a:latin typeface="Manaspace" panose="02000009000000000000" pitchFamily="49" charset="0"/>
              </a:rPr>
              <a:t> alors</a:t>
            </a:r>
            <a:br>
              <a:rPr lang="fr-FR" sz="1600" dirty="0" smtClean="0">
                <a:latin typeface="Manaspace" panose="02000009000000000000" pitchFamily="49" charset="0"/>
              </a:rPr>
            </a:br>
            <a:r>
              <a:rPr lang="fr-FR" sz="1600" dirty="0" smtClean="0">
                <a:latin typeface="Manaspace" panose="02000009000000000000" pitchFamily="49" charset="0"/>
              </a:rPr>
              <a:t> selon son </a:t>
            </a:r>
            <a:r>
              <a:rPr lang="fr-FR" sz="1600" dirty="0" err="1" smtClean="0">
                <a:latin typeface="Manaspace" panose="02000009000000000000" pitchFamily="49" charset="0"/>
              </a:rPr>
              <a:t>etat</a:t>
            </a:r>
            <a:r>
              <a:rPr lang="fr-FR" sz="1600" dirty="0" smtClean="0">
                <a:latin typeface="Manaspace" panose="02000009000000000000" pitchFamily="49" charset="0"/>
              </a:rPr>
              <a:t> il meurt ou mange le </a:t>
            </a:r>
            <a:r>
              <a:rPr lang="fr-FR" sz="1600" dirty="0" err="1" smtClean="0">
                <a:latin typeface="Manaspace" panose="02000009000000000000" pitchFamily="49" charset="0"/>
              </a:rPr>
              <a:t>fantome</a:t>
            </a:r>
            <a:endParaRPr lang="fr-FR" sz="1600" dirty="0" smtClean="0">
              <a:latin typeface="Manaspace" panose="02000009000000000000" pitchFamily="49" charset="0"/>
            </a:endParaRPr>
          </a:p>
          <a:p>
            <a:r>
              <a:rPr lang="fr-FR" sz="1600" dirty="0" smtClean="0">
                <a:latin typeface="Manaspace" panose="02000009000000000000" pitchFamily="49" charset="0"/>
              </a:rPr>
              <a:t/>
            </a:r>
            <a:br>
              <a:rPr lang="fr-FR" sz="1600" dirty="0" smtClean="0">
                <a:latin typeface="Manaspace" panose="02000009000000000000" pitchFamily="49" charset="0"/>
              </a:rPr>
            </a:br>
            <a:r>
              <a:rPr lang="fr-FR" sz="1600" dirty="0" smtClean="0">
                <a:latin typeface="Manaspace" panose="02000009000000000000" pitchFamily="49" charset="0"/>
              </a:rPr>
              <a:t/>
            </a:r>
            <a:br>
              <a:rPr lang="fr-FR" sz="1600" dirty="0" smtClean="0">
                <a:latin typeface="Manaspace" panose="02000009000000000000" pitchFamily="49" charset="0"/>
              </a:rPr>
            </a:br>
            <a:endParaRPr lang="fr-FR" sz="1600" dirty="0" smtClean="0">
              <a:latin typeface="Manaspace" panose="02000009000000000000" pitchFamily="49" charset="0"/>
            </a:endParaRPr>
          </a:p>
          <a:p>
            <a:r>
              <a:rPr lang="fr-FR" sz="1600" u="sng" dirty="0">
                <a:latin typeface="Manaspace" panose="02000009000000000000" pitchFamily="49" charset="0"/>
              </a:rPr>
              <a:t>Collisions </a:t>
            </a:r>
            <a:r>
              <a:rPr lang="fr-FR" sz="1600" u="sng" dirty="0" err="1" smtClean="0">
                <a:latin typeface="Manaspace" panose="02000009000000000000" pitchFamily="49" charset="0"/>
              </a:rPr>
              <a:t>Fantome</a:t>
            </a:r>
            <a:r>
              <a:rPr lang="fr-FR" sz="1600" u="sng" dirty="0" smtClean="0">
                <a:latin typeface="Manaspace" panose="02000009000000000000" pitchFamily="49" charset="0"/>
              </a:rPr>
              <a:t>/</a:t>
            </a:r>
            <a:r>
              <a:rPr lang="fr-FR" sz="1600" u="sng" dirty="0" err="1" smtClean="0">
                <a:latin typeface="Manaspace" panose="02000009000000000000" pitchFamily="49" charset="0"/>
              </a:rPr>
              <a:t>Fantome</a:t>
            </a:r>
            <a:r>
              <a:rPr lang="fr-FR" sz="1600" u="sng" dirty="0" smtClean="0">
                <a:latin typeface="Manaspace" panose="02000009000000000000" pitchFamily="49" charset="0"/>
              </a:rPr>
              <a:t> :</a:t>
            </a:r>
          </a:p>
          <a:p>
            <a:endParaRPr lang="fr-FR" sz="1600" u="sng" dirty="0">
              <a:latin typeface="Manaspace" panose="02000009000000000000" pitchFamily="49" charset="0"/>
            </a:endParaRPr>
          </a:p>
          <a:p>
            <a:r>
              <a:rPr lang="fr-FR" sz="1600" smtClean="0">
                <a:latin typeface="Manaspace" panose="02000009000000000000" pitchFamily="49" charset="0"/>
              </a:rPr>
              <a:t>- Comportement en mur</a:t>
            </a:r>
            <a:endParaRPr lang="fr-FR" sz="1600" dirty="0"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IA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91603" y="871520"/>
            <a:ext cx="1080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Manaspace" panose="02000009000000000000" pitchFamily="49" charset="0"/>
              </a:rPr>
              <a:t>La </a:t>
            </a:r>
            <a:r>
              <a:rPr lang="fr-FR" sz="2000" u="sng" dirty="0" err="1" smtClean="0">
                <a:latin typeface="Manaspace" panose="02000009000000000000" pitchFamily="49" charset="0"/>
              </a:rPr>
              <a:t>map</a:t>
            </a:r>
            <a:r>
              <a:rPr lang="fr-FR" sz="2000" u="sng" dirty="0" smtClean="0">
                <a:latin typeface="Manaspace" panose="02000009000000000000" pitchFamily="49" charset="0"/>
              </a:rPr>
              <a:t> est </a:t>
            </a:r>
            <a:r>
              <a:rPr lang="fr-FR" sz="2000" u="sng" dirty="0" err="1" smtClean="0">
                <a:latin typeface="Manaspace" panose="02000009000000000000" pitchFamily="49" charset="0"/>
              </a:rPr>
              <a:t>divisee</a:t>
            </a:r>
            <a:r>
              <a:rPr lang="fr-FR" sz="2000" u="sng" dirty="0" smtClean="0">
                <a:latin typeface="Manaspace" panose="02000009000000000000" pitchFamily="49" charset="0"/>
              </a:rPr>
              <a:t> en zones :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7" y="5981059"/>
            <a:ext cx="587672" cy="90533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480494" y="638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15</a:t>
            </a:r>
            <a:endParaRPr lang="fr-FR" b="1" dirty="0"/>
          </a:p>
        </p:txBody>
      </p:sp>
      <p:pic>
        <p:nvPicPr>
          <p:cNvPr id="19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34" y="607869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98218"/>
            <a:ext cx="295316" cy="29531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4" y="6286067"/>
            <a:ext cx="295316" cy="295316"/>
          </a:xfrm>
          <a:prstGeom prst="rect">
            <a:avLst/>
          </a:prstGeom>
        </p:spPr>
      </p:pic>
      <p:pic>
        <p:nvPicPr>
          <p:cNvPr id="16386" name="Picture 2" descr="http://puu.sh/o0u3e/9be44cd0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52" y="1042027"/>
            <a:ext cx="4374306" cy="47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80747" y="1481925"/>
            <a:ext cx="6315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Manaspace" panose="02000009000000000000" pitchFamily="49" charset="0"/>
              </a:rPr>
              <a:t>- Les zones permettent d’affilier la position de </a:t>
            </a:r>
            <a:r>
              <a:rPr lang="fr-FR" dirty="0" err="1">
                <a:latin typeface="Manaspace" panose="02000009000000000000" pitchFamily="49" charset="0"/>
              </a:rPr>
              <a:t>P</a:t>
            </a:r>
            <a:r>
              <a:rPr lang="fr-FR" dirty="0" err="1" smtClean="0">
                <a:latin typeface="Manaspace" panose="02000009000000000000" pitchFamily="49" charset="0"/>
              </a:rPr>
              <a:t>acman</a:t>
            </a:r>
            <a:r>
              <a:rPr lang="fr-FR" dirty="0" smtClean="0">
                <a:latin typeface="Manaspace" panose="02000009000000000000" pitchFamily="49" charset="0"/>
              </a:rPr>
              <a:t> </a:t>
            </a:r>
            <a:r>
              <a:rPr lang="fr-FR" dirty="0" err="1" smtClean="0">
                <a:latin typeface="Manaspace" panose="02000009000000000000" pitchFamily="49" charset="0"/>
              </a:rPr>
              <a:t>àa</a:t>
            </a:r>
            <a:r>
              <a:rPr lang="fr-FR" dirty="0" smtClean="0">
                <a:latin typeface="Manaspace" panose="02000009000000000000" pitchFamily="49" charset="0"/>
              </a:rPr>
              <a:t> une zone</a:t>
            </a:r>
          </a:p>
          <a:p>
            <a:r>
              <a:rPr lang="fr-FR" dirty="0" smtClean="0">
                <a:latin typeface="Manaspace" panose="02000009000000000000" pitchFamily="49" charset="0"/>
              </a:rPr>
              <a:t/>
            </a:r>
            <a:br>
              <a:rPr lang="fr-FR" dirty="0" smtClean="0">
                <a:latin typeface="Manaspace" panose="02000009000000000000" pitchFamily="49" charset="0"/>
              </a:rPr>
            </a:br>
            <a:endParaRPr lang="fr-FR" dirty="0">
              <a:latin typeface="Manaspace" panose="02000009000000000000" pitchFamily="49" charset="0"/>
            </a:endParaRPr>
          </a:p>
          <a:p>
            <a:r>
              <a:rPr lang="fr-FR" dirty="0" smtClean="0">
                <a:latin typeface="Manaspace" panose="02000009000000000000" pitchFamily="49" charset="0"/>
              </a:rPr>
              <a:t>- Chaque </a:t>
            </a:r>
            <a:r>
              <a:rPr lang="fr-FR" dirty="0" err="1" smtClean="0">
                <a:latin typeface="Manaspace" panose="02000009000000000000" pitchFamily="49" charset="0"/>
              </a:rPr>
              <a:t>fantomes</a:t>
            </a:r>
            <a:r>
              <a:rPr lang="fr-FR" dirty="0" smtClean="0">
                <a:latin typeface="Manaspace" panose="02000009000000000000" pitchFamily="49" charset="0"/>
              </a:rPr>
              <a:t> </a:t>
            </a:r>
            <a:r>
              <a:rPr lang="fr-FR" dirty="0" err="1" smtClean="0">
                <a:latin typeface="Manaspace" panose="02000009000000000000" pitchFamily="49" charset="0"/>
              </a:rPr>
              <a:t>possedent</a:t>
            </a:r>
            <a:r>
              <a:rPr lang="fr-FR" dirty="0" smtClean="0">
                <a:latin typeface="Manaspace" panose="02000009000000000000" pitchFamily="49" charset="0"/>
              </a:rPr>
              <a:t> 8 zones </a:t>
            </a:r>
            <a:br>
              <a:rPr lang="fr-FR" dirty="0" smtClean="0">
                <a:latin typeface="Manaspace" panose="02000009000000000000" pitchFamily="49" charset="0"/>
              </a:rPr>
            </a:br>
            <a:r>
              <a:rPr lang="fr-FR" dirty="0" smtClean="0">
                <a:latin typeface="Manaspace" panose="02000009000000000000" pitchFamily="49" charset="0"/>
              </a:rPr>
              <a:t>(4 rectangles + 4 lignes)</a:t>
            </a:r>
            <a:br>
              <a:rPr lang="fr-FR" dirty="0" smtClean="0">
                <a:latin typeface="Manaspace" panose="02000009000000000000" pitchFamily="49" charset="0"/>
              </a:rPr>
            </a:br>
            <a:endParaRPr lang="fr-FR" dirty="0" smtClean="0">
              <a:latin typeface="Manaspace" panose="02000009000000000000" pitchFamily="49" charset="0"/>
            </a:endParaRPr>
          </a:p>
          <a:p>
            <a:endParaRPr lang="fr-FR" dirty="0">
              <a:latin typeface="Manaspace" panose="02000009000000000000" pitchFamily="49" charset="0"/>
            </a:endParaRPr>
          </a:p>
          <a:p>
            <a:r>
              <a:rPr lang="fr-FR" dirty="0" smtClean="0">
                <a:latin typeface="Manaspace" panose="02000009000000000000" pitchFamily="49" charset="0"/>
              </a:rPr>
              <a:t>- La taille des zones varient en fonction de la position du </a:t>
            </a:r>
            <a:r>
              <a:rPr lang="fr-FR" dirty="0" err="1" smtClean="0">
                <a:latin typeface="Manaspace" panose="02000009000000000000" pitchFamily="49" charset="0"/>
              </a:rPr>
              <a:t>fantome</a:t>
            </a:r>
            <a:r>
              <a:rPr lang="fr-FR" dirty="0" smtClean="0">
                <a:latin typeface="Manaspace" panose="02000009000000000000" pitchFamily="49" charset="0"/>
              </a:rPr>
              <a:t/>
            </a:r>
            <a:br>
              <a:rPr lang="fr-FR" dirty="0" smtClean="0">
                <a:latin typeface="Manaspace" panose="02000009000000000000" pitchFamily="49" charset="0"/>
              </a:rPr>
            </a:br>
            <a:endParaRPr lang="fr-FR" dirty="0" smtClean="0">
              <a:latin typeface="Manaspace" panose="02000009000000000000" pitchFamily="49" charset="0"/>
            </a:endParaRPr>
          </a:p>
          <a:p>
            <a:endParaRPr lang="fr-FR" dirty="0">
              <a:latin typeface="Manaspace" panose="02000009000000000000" pitchFamily="49" charset="0"/>
            </a:endParaRPr>
          </a:p>
          <a:p>
            <a:r>
              <a:rPr lang="fr-FR" dirty="0" smtClean="0">
                <a:latin typeface="Manaspace" panose="02000009000000000000" pitchFamily="49" charset="0"/>
              </a:rPr>
              <a:t>- A chaque </a:t>
            </a:r>
            <a:r>
              <a:rPr lang="fr-FR" dirty="0" err="1" smtClean="0">
                <a:latin typeface="Manaspace" panose="02000009000000000000" pitchFamily="49" charset="0"/>
              </a:rPr>
              <a:t>detection</a:t>
            </a:r>
            <a:r>
              <a:rPr lang="fr-FR" dirty="0" smtClean="0">
                <a:latin typeface="Manaspace" panose="02000009000000000000" pitchFamily="49" charset="0"/>
              </a:rPr>
              <a:t> le </a:t>
            </a:r>
            <a:r>
              <a:rPr lang="fr-FR" dirty="0" err="1" smtClean="0">
                <a:latin typeface="Manaspace" panose="02000009000000000000" pitchFamily="49" charset="0"/>
              </a:rPr>
              <a:t>fantome</a:t>
            </a:r>
            <a:r>
              <a:rPr lang="fr-FR" dirty="0" smtClean="0">
                <a:latin typeface="Manaspace" panose="02000009000000000000" pitchFamily="49" charset="0"/>
              </a:rPr>
              <a:t> ira dans  la direction de la zone ou est </a:t>
            </a:r>
            <a:r>
              <a:rPr lang="fr-FR" dirty="0" err="1" smtClean="0">
                <a:latin typeface="Manaspace" panose="02000009000000000000" pitchFamily="49" charset="0"/>
              </a:rPr>
              <a:t>present</a:t>
            </a:r>
            <a:r>
              <a:rPr lang="fr-FR" dirty="0" smtClean="0">
                <a:latin typeface="Manaspace" panose="02000009000000000000" pitchFamily="49" charset="0"/>
              </a:rPr>
              <a:t> </a:t>
            </a:r>
            <a:r>
              <a:rPr lang="fr-FR" dirty="0" err="1" smtClean="0">
                <a:latin typeface="Manaspace" panose="02000009000000000000" pitchFamily="49" charset="0"/>
              </a:rPr>
              <a:t>Pacman</a:t>
            </a:r>
            <a:endParaRPr lang="fr-FR" dirty="0" smtClean="0"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IA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15615" y="1032068"/>
            <a:ext cx="10804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Manaspace" panose="02000009000000000000" pitchFamily="49" charset="0"/>
              </a:rPr>
              <a:t>Pattern des </a:t>
            </a:r>
            <a:r>
              <a:rPr lang="fr-FR" sz="2000" u="sng" dirty="0" err="1" smtClean="0">
                <a:latin typeface="Manaspace" panose="02000009000000000000" pitchFamily="49" charset="0"/>
              </a:rPr>
              <a:t>fantomes</a:t>
            </a:r>
            <a:r>
              <a:rPr lang="fr-FR" sz="2000" u="sng" dirty="0" smtClean="0">
                <a:latin typeface="Manaspace" panose="02000009000000000000" pitchFamily="49" charset="0"/>
              </a:rPr>
              <a:t> :</a:t>
            </a:r>
          </a:p>
          <a:p>
            <a:endParaRPr lang="fr-FR" sz="2000" u="sng" dirty="0">
              <a:latin typeface="Manaspace" panose="02000009000000000000" pitchFamily="49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solidFill>
                  <a:srgbClr val="FF9000"/>
                </a:solidFill>
                <a:latin typeface="Manaspace" panose="02000009000000000000" pitchFamily="49" charset="0"/>
              </a:rPr>
              <a:t>Clyde</a:t>
            </a:r>
            <a:r>
              <a:rPr lang="fr-FR" sz="2000" dirty="0" smtClean="0">
                <a:latin typeface="Manaspace" panose="02000009000000000000" pitchFamily="49" charset="0"/>
              </a:rPr>
              <a:t> se </a:t>
            </a:r>
            <a:r>
              <a:rPr lang="fr-FR" sz="2000" dirty="0" err="1" smtClean="0">
                <a:latin typeface="Manaspace" panose="02000009000000000000" pitchFamily="49" charset="0"/>
              </a:rPr>
              <a:t>deplace</a:t>
            </a:r>
            <a:r>
              <a:rPr lang="fr-FR" sz="2000" dirty="0" smtClean="0">
                <a:latin typeface="Manaspace" panose="02000009000000000000" pitchFamily="49" charset="0"/>
              </a:rPr>
              <a:t> </a:t>
            </a:r>
            <a:r>
              <a:rPr lang="fr-FR" sz="2000" dirty="0" err="1" smtClean="0">
                <a:latin typeface="Manaspace" panose="02000009000000000000" pitchFamily="49" charset="0"/>
              </a:rPr>
              <a:t>aleatoirement</a:t>
            </a:r>
            <a:r>
              <a:rPr lang="fr-FR" sz="2000" dirty="0" smtClean="0">
                <a:latin typeface="Manaspace" panose="02000009000000000000" pitchFamily="49" charset="0"/>
              </a:rPr>
              <a:t> sur la carte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FE0000"/>
                </a:solidFill>
                <a:latin typeface="Manaspace" panose="02000009000000000000" pitchFamily="49" charset="0"/>
              </a:rPr>
              <a:t>Blinky</a:t>
            </a:r>
            <a:r>
              <a:rPr lang="fr-FR" sz="2000" dirty="0" smtClean="0">
                <a:latin typeface="Manaspace" panose="02000009000000000000" pitchFamily="49" charset="0"/>
              </a:rPr>
              <a:t> suit le </a:t>
            </a:r>
            <a:r>
              <a:rPr lang="fr-FR" sz="2000" dirty="0" err="1" smtClean="0">
                <a:latin typeface="Manaspace" panose="02000009000000000000" pitchFamily="49" charset="0"/>
              </a:rPr>
              <a:t>Pacman</a:t>
            </a:r>
            <a:r>
              <a:rPr lang="fr-FR" sz="2000" dirty="0">
                <a:latin typeface="Manaspace" panose="02000009000000000000" pitchFamily="49" charset="0"/>
              </a:rPr>
              <a:t> </a:t>
            </a:r>
            <a:r>
              <a:rPr lang="fr-FR" sz="2000" dirty="0" smtClean="0">
                <a:latin typeface="Manaspace" panose="02000009000000000000" pitchFamily="49" charset="0"/>
              </a:rPr>
              <a:t>(hunter)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FFA1A1"/>
                </a:solidFill>
                <a:latin typeface="Manaspace" panose="02000009000000000000" pitchFamily="49" charset="0"/>
              </a:rPr>
              <a:t>Pinky</a:t>
            </a:r>
            <a:r>
              <a:rPr lang="fr-FR" sz="2000" dirty="0" smtClean="0">
                <a:latin typeface="Manaspace" panose="02000009000000000000" pitchFamily="49" charset="0"/>
              </a:rPr>
              <a:t> essaye anticipe les </a:t>
            </a:r>
            <a:r>
              <a:rPr lang="fr-FR" sz="2000" dirty="0" err="1" smtClean="0">
                <a:latin typeface="Manaspace" panose="02000009000000000000" pitchFamily="49" charset="0"/>
              </a:rPr>
              <a:t>deplacements</a:t>
            </a:r>
            <a:r>
              <a:rPr lang="fr-FR" sz="2000" dirty="0" smtClean="0">
                <a:latin typeface="Manaspace" panose="02000009000000000000" pitchFamily="49" charset="0"/>
              </a:rPr>
              <a:t> du </a:t>
            </a:r>
            <a:r>
              <a:rPr lang="fr-FR" sz="2000" dirty="0" err="1" smtClean="0">
                <a:latin typeface="Manaspace" panose="02000009000000000000" pitchFamily="49" charset="0"/>
              </a:rPr>
              <a:t>Pacman</a:t>
            </a:r>
            <a:r>
              <a:rPr lang="fr-FR" sz="2000" dirty="0" smtClean="0">
                <a:latin typeface="Manaspace" panose="02000009000000000000" pitchFamily="49" charset="0"/>
              </a:rPr>
              <a:t/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solidFill>
                  <a:srgbClr val="1BD9D9"/>
                </a:solidFill>
                <a:latin typeface="Manaspace" panose="02000009000000000000" pitchFamily="49" charset="0"/>
              </a:rPr>
              <a:t>Inky</a:t>
            </a:r>
            <a:r>
              <a:rPr lang="fr-FR" sz="2000" dirty="0" smtClean="0">
                <a:latin typeface="Manaspace" panose="02000009000000000000" pitchFamily="49" charset="0"/>
              </a:rPr>
              <a:t> suit le </a:t>
            </a:r>
            <a:r>
              <a:rPr lang="fr-FR" sz="2000" dirty="0" err="1" smtClean="0">
                <a:latin typeface="Manaspace" panose="02000009000000000000" pitchFamily="49" charset="0"/>
              </a:rPr>
              <a:t>Pacman</a:t>
            </a:r>
            <a:r>
              <a:rPr lang="fr-FR" sz="2000" dirty="0" smtClean="0">
                <a:latin typeface="Manaspace" panose="02000009000000000000" pitchFamily="49" charset="0"/>
              </a:rPr>
              <a:t> (hunter), avec un comportement fuyard </a:t>
            </a:r>
            <a:r>
              <a:rPr lang="fr-FR" sz="2000" dirty="0" err="1" smtClean="0">
                <a:latin typeface="Manaspace" panose="02000009000000000000" pitchFamily="49" charset="0"/>
              </a:rPr>
              <a:t>aleatoire</a:t>
            </a:r>
            <a:endParaRPr lang="fr-FR" sz="2000" dirty="0" smtClean="0">
              <a:latin typeface="Manaspace" panose="02000009000000000000" pitchFamily="49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7" y="5981059"/>
            <a:ext cx="587672" cy="90533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480453" y="63515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16</a:t>
            </a:r>
            <a:endParaRPr lang="fr-FR" b="1" dirty="0"/>
          </a:p>
        </p:txBody>
      </p:sp>
      <p:pic>
        <p:nvPicPr>
          <p:cNvPr id="19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34" y="607869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98218"/>
            <a:ext cx="295316" cy="29531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4" y="6286067"/>
            <a:ext cx="295316" cy="295316"/>
          </a:xfrm>
          <a:prstGeom prst="rect">
            <a:avLst/>
          </a:prstGeom>
        </p:spPr>
      </p:pic>
      <p:pic>
        <p:nvPicPr>
          <p:cNvPr id="44" name="Picture 8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35" y="4209659"/>
            <a:ext cx="5531178" cy="181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IA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15615" y="1032068"/>
            <a:ext cx="10804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Manaspace" panose="02000009000000000000" pitchFamily="49" charset="0"/>
              </a:rPr>
              <a:t>Pattern des </a:t>
            </a:r>
            <a:r>
              <a:rPr lang="fr-FR" sz="2000" u="sng" dirty="0" err="1" smtClean="0">
                <a:latin typeface="Manaspace" panose="02000009000000000000" pitchFamily="49" charset="0"/>
              </a:rPr>
              <a:t>fantomes</a:t>
            </a:r>
            <a:r>
              <a:rPr lang="fr-FR" sz="2000" u="sng" dirty="0" smtClean="0">
                <a:latin typeface="Manaspace" panose="02000009000000000000" pitchFamily="49" charset="0"/>
              </a:rPr>
              <a:t> :</a:t>
            </a:r>
          </a:p>
          <a:p>
            <a:endParaRPr lang="fr-FR" sz="2000" u="sng" dirty="0">
              <a:latin typeface="Manaspace" panose="02000009000000000000" pitchFamily="49" charset="0"/>
            </a:endParaRPr>
          </a:p>
          <a:p>
            <a:r>
              <a:rPr lang="fr-FR" sz="2000" dirty="0" smtClean="0">
                <a:latin typeface="Manaspace" panose="02000009000000000000" pitchFamily="49" charset="0"/>
              </a:rPr>
              <a:t>Fuyard lorsque </a:t>
            </a:r>
            <a:r>
              <a:rPr lang="fr-FR" sz="2000" dirty="0" err="1" smtClean="0">
                <a:latin typeface="Manaspace" panose="02000009000000000000" pitchFamily="49" charset="0"/>
              </a:rPr>
              <a:t>Pacman</a:t>
            </a:r>
            <a:r>
              <a:rPr lang="fr-FR" sz="2000" dirty="0" smtClean="0">
                <a:latin typeface="Manaspace" panose="02000009000000000000" pitchFamily="49" charset="0"/>
              </a:rPr>
              <a:t> sous effet de la super pilule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7" y="5981059"/>
            <a:ext cx="587672" cy="90533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480453" y="6361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17</a:t>
            </a:r>
            <a:endParaRPr lang="fr-FR" b="1" dirty="0"/>
          </a:p>
        </p:txBody>
      </p:sp>
      <p:pic>
        <p:nvPicPr>
          <p:cNvPr id="19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34" y="607869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55" y="6276139"/>
            <a:ext cx="295316" cy="295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98218"/>
            <a:ext cx="295316" cy="29531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4" y="6286067"/>
            <a:ext cx="295316" cy="29531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280047" y="3217805"/>
            <a:ext cx="10804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err="1" smtClean="0">
                <a:latin typeface="Manaspace" panose="02000009000000000000" pitchFamily="49" charset="0"/>
              </a:rPr>
              <a:t>Deces</a:t>
            </a:r>
            <a:r>
              <a:rPr lang="fr-FR" sz="2000" u="sng" dirty="0" smtClean="0">
                <a:latin typeface="Manaspace" panose="02000009000000000000" pitchFamily="49" charset="0"/>
              </a:rPr>
              <a:t> :</a:t>
            </a:r>
          </a:p>
          <a:p>
            <a:endParaRPr lang="fr-FR" sz="2000" u="sng" dirty="0">
              <a:latin typeface="Manaspace" panose="02000009000000000000" pitchFamily="49" charset="0"/>
            </a:endParaRPr>
          </a:p>
          <a:p>
            <a:r>
              <a:rPr lang="fr-FR" sz="2000" dirty="0" smtClean="0">
                <a:latin typeface="Manaspace" panose="02000009000000000000" pitchFamily="49" charset="0"/>
              </a:rPr>
              <a:t>Retourne au </a:t>
            </a:r>
            <a:r>
              <a:rPr lang="fr-FR" sz="2000" dirty="0" err="1" smtClean="0">
                <a:latin typeface="Manaspace" panose="02000009000000000000" pitchFamily="49" charset="0"/>
              </a:rPr>
              <a:t>spawn</a:t>
            </a:r>
            <a:r>
              <a:rPr lang="fr-FR" sz="2000" dirty="0" smtClean="0">
                <a:latin typeface="Manaspace" panose="02000009000000000000" pitchFamily="49" charset="0"/>
              </a:rPr>
              <a:t> et recommence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36" y="1419763"/>
            <a:ext cx="709037" cy="6794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37" y="3553833"/>
            <a:ext cx="949515" cy="9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23598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CONCLUSION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472006" y="6361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18</a:t>
            </a:r>
            <a:endParaRPr lang="fr-FR" b="1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474" y="6299671"/>
            <a:ext cx="295316" cy="29531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73" y="6300385"/>
            <a:ext cx="295316" cy="29531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4" y="6286067"/>
            <a:ext cx="295316" cy="295316"/>
          </a:xfrm>
          <a:prstGeom prst="rect">
            <a:avLst/>
          </a:prstGeom>
        </p:spPr>
      </p:pic>
      <p:pic>
        <p:nvPicPr>
          <p:cNvPr id="56" name="Picture 6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19" y="607869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46" y="6286067"/>
            <a:ext cx="295316" cy="29531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467105" y="1288924"/>
            <a:ext cx="95891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Le</a:t>
            </a:r>
            <a:r>
              <a:rPr lang="fr-FR" sz="2000" b="1" dirty="0" smtClean="0">
                <a:latin typeface="Manaspace" panose="02000009000000000000" pitchFamily="49" charset="0"/>
              </a:rPr>
              <a:t> XNA </a:t>
            </a:r>
            <a:r>
              <a:rPr lang="fr-FR" sz="2000" dirty="0" smtClean="0">
                <a:latin typeface="Manaspace" panose="02000009000000000000" pitchFamily="49" charset="0"/>
              </a:rPr>
              <a:t>permet de développer en C# un jeu </a:t>
            </a:r>
            <a:r>
              <a:rPr lang="fr-FR" sz="2000" dirty="0" err="1" smtClean="0">
                <a:latin typeface="Manaspace" panose="02000009000000000000" pitchFamily="49" charset="0"/>
              </a:rPr>
              <a:t>video</a:t>
            </a:r>
            <a:r>
              <a:rPr lang="fr-FR" sz="2000" dirty="0" smtClean="0">
                <a:latin typeface="Manaspace" panose="02000009000000000000" pitchFamily="49" charset="0"/>
              </a:rPr>
              <a:t> rapidement 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endParaRPr lang="fr-FR" sz="2000" dirty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De nombreuse améliorations pourraient être apporter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endParaRPr lang="fr-FR" sz="2000" dirty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Avoir une base saine permet d’éviter les bugs</a:t>
            </a:r>
            <a:br>
              <a:rPr lang="fr-FR" sz="2000" dirty="0" smtClean="0">
                <a:latin typeface="Manaspace" panose="02000009000000000000" pitchFamily="49" charset="0"/>
              </a:rPr>
            </a:br>
            <a:endParaRPr lang="fr-FR" sz="2000" dirty="0" smtClean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endParaRPr lang="fr-FR" sz="2000" dirty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La conception de la base est primordiale pour l’évolution du jeu</a:t>
            </a:r>
          </a:p>
          <a:p>
            <a:pPr marL="285750" indent="-285750">
              <a:buFontTx/>
              <a:buChar char="-"/>
            </a:pPr>
            <a:endParaRPr lang="fr-FR" sz="2000" dirty="0"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AMELIORATIONs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1472006" y="635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19</a:t>
            </a:r>
            <a:endParaRPr lang="fr-FR" b="1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45" y="6298218"/>
            <a:ext cx="295316" cy="29531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4" y="6286067"/>
            <a:ext cx="295316" cy="295316"/>
          </a:xfrm>
          <a:prstGeom prst="rect">
            <a:avLst/>
          </a:prstGeom>
        </p:spPr>
      </p:pic>
      <p:pic>
        <p:nvPicPr>
          <p:cNvPr id="38" name="Picture 6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97" y="607869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46" y="6286067"/>
            <a:ext cx="295316" cy="29531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02" y="6298218"/>
            <a:ext cx="295316" cy="2953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51074" y="1069538"/>
            <a:ext cx="75378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Manaspace" panose="02000009000000000000" pitchFamily="49" charset="0"/>
              </a:rPr>
              <a:t>Rajouté les animations de </a:t>
            </a:r>
            <a:r>
              <a:rPr lang="fr-FR" sz="2000" dirty="0" err="1" smtClean="0">
                <a:solidFill>
                  <a:srgbClr val="000000"/>
                </a:solidFill>
                <a:latin typeface="Manaspace" panose="02000009000000000000" pitchFamily="49" charset="0"/>
              </a:rPr>
              <a:t>deplacements</a:t>
            </a:r>
            <a:r>
              <a:rPr lang="fr-FR" sz="2000" dirty="0">
                <a:solidFill>
                  <a:srgbClr val="000000"/>
                </a:solidFill>
                <a:latin typeface="Manaspace" panose="02000009000000000000" pitchFamily="49" charset="0"/>
              </a:rPr>
              <a:t/>
            </a:r>
            <a:br>
              <a:rPr lang="fr-FR" sz="2000" dirty="0">
                <a:solidFill>
                  <a:srgbClr val="000000"/>
                </a:solidFill>
                <a:latin typeface="Manaspace" panose="02000009000000000000" pitchFamily="49" charset="0"/>
              </a:rPr>
            </a:br>
            <a:endParaRPr lang="fr-FR" sz="2000" dirty="0" smtClean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Manaspace" panose="02000009000000000000" pitchFamily="49" charset="0"/>
              </a:rPr>
              <a:t>Musique</a:t>
            </a: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 smtClean="0">
                <a:solidFill>
                  <a:srgbClr val="000000"/>
                </a:solidFill>
                <a:latin typeface="Manaspace" panose="02000009000000000000" pitchFamily="49" charset="0"/>
              </a:rPr>
              <a:t>Amelioration</a:t>
            </a:r>
            <a:r>
              <a:rPr lang="fr-FR" sz="2000" dirty="0" smtClean="0">
                <a:solidFill>
                  <a:srgbClr val="000000"/>
                </a:solidFill>
                <a:latin typeface="Manaspace" panose="02000009000000000000" pitchFamily="49" charset="0"/>
              </a:rPr>
              <a:t> graphique</a:t>
            </a: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Manaspace" panose="02000009000000000000" pitchFamily="49" charset="0"/>
              </a:rPr>
              <a:t>Affichage vie restante</a:t>
            </a: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r>
              <a:rPr lang="fr-FR" sz="2000" dirty="0" smtClean="0">
                <a:solidFill>
                  <a:srgbClr val="000000"/>
                </a:solidFill>
                <a:latin typeface="Manaspace" panose="02000009000000000000" pitchFamily="49" charset="0"/>
              </a:rPr>
              <a:t>- Game state</a:t>
            </a:r>
            <a:endParaRPr lang="fr-FR" sz="2000" dirty="0">
              <a:latin typeface="Manaspace" panose="02000009000000000000" pitchFamily="49" charset="0"/>
            </a:endParaRPr>
          </a:p>
          <a:p>
            <a:endParaRPr lang="fr-FR" sz="2000" dirty="0" smtClean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Manaspace" panose="02000009000000000000" pitchFamily="49" charset="0"/>
              </a:rPr>
              <a:t>Menu</a:t>
            </a: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err="1" smtClean="0">
                <a:solidFill>
                  <a:srgbClr val="000000"/>
                </a:solidFill>
                <a:latin typeface="Manaspace" panose="02000009000000000000" pitchFamily="49" charset="0"/>
              </a:rPr>
              <a:t>Highscore</a:t>
            </a:r>
            <a:endParaRPr lang="fr-FR" sz="2000" dirty="0" smtClean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endParaRPr lang="fr-FR" sz="2000" dirty="0">
              <a:solidFill>
                <a:srgbClr val="000000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dirty="0" smtClean="0">
                <a:solidFill>
                  <a:srgbClr val="000000"/>
                </a:solidFill>
                <a:latin typeface="Manaspace" panose="02000009000000000000" pitchFamily="49" charset="0"/>
              </a:rPr>
              <a:t>Editeur de </a:t>
            </a:r>
            <a:r>
              <a:rPr lang="fr-FR" sz="2000" dirty="0" err="1" smtClean="0">
                <a:solidFill>
                  <a:srgbClr val="000000"/>
                </a:solidFill>
                <a:latin typeface="Manaspace" panose="02000009000000000000" pitchFamily="49" charset="0"/>
              </a:rPr>
              <a:t>Map</a:t>
            </a:r>
            <a:endParaRPr lang="fr-FR" sz="2000" dirty="0"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Reference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472006" y="6353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13</a:t>
            </a:r>
            <a:endParaRPr lang="fr-FR" b="1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510" y="5991113"/>
            <a:ext cx="574619" cy="88522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1481467" y="6362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20</a:t>
            </a:r>
            <a:endParaRPr lang="fr-FR" b="1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" y="6286068"/>
            <a:ext cx="295316" cy="29531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3" y="6298218"/>
            <a:ext cx="295316" cy="29531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18" y="6298218"/>
            <a:ext cx="295316" cy="2953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11" y="6298447"/>
            <a:ext cx="295316" cy="2953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4" y="6298447"/>
            <a:ext cx="295316" cy="29531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4" y="6286067"/>
            <a:ext cx="295316" cy="295316"/>
          </a:xfrm>
          <a:prstGeom prst="rect">
            <a:avLst/>
          </a:prstGeom>
        </p:spPr>
      </p:pic>
      <p:pic>
        <p:nvPicPr>
          <p:cNvPr id="40" name="Picture 6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41" y="6066544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46" y="6286067"/>
            <a:ext cx="295316" cy="29531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02" y="6298218"/>
            <a:ext cx="295316" cy="29531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96" y="6298218"/>
            <a:ext cx="295316" cy="29531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562541" y="1546970"/>
            <a:ext cx="90997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latin typeface="Manaspace" panose="02000009000000000000" pitchFamily="49" charset="0"/>
                <a:hlinkClick r:id="rId6"/>
              </a:rPr>
              <a:t>http://meruvia.fr/index.php/big-tuto-xna</a:t>
            </a:r>
            <a:endParaRPr lang="fr-FR" sz="2400" u="sng" dirty="0" smtClean="0">
              <a:latin typeface="Manaspace" panose="02000009000000000000" pitchFamily="49" charset="0"/>
            </a:endParaRPr>
          </a:p>
          <a:p>
            <a:endParaRPr lang="fr-FR" sz="2400" u="sng" dirty="0" smtClean="0">
              <a:latin typeface="Manaspace" panose="02000009000000000000" pitchFamily="49" charset="0"/>
            </a:endParaRPr>
          </a:p>
          <a:p>
            <a:endParaRPr lang="fr-FR" sz="2400" dirty="0" smtClean="0">
              <a:latin typeface="Manaspace" panose="02000009000000000000" pitchFamily="49" charset="0"/>
            </a:endParaRPr>
          </a:p>
          <a:p>
            <a:endParaRPr lang="fr-FR" sz="2400" dirty="0">
              <a:latin typeface="Manaspace" panose="02000009000000000000" pitchFamily="49" charset="0"/>
            </a:endParaRPr>
          </a:p>
          <a:p>
            <a:r>
              <a:rPr lang="fr-FR" sz="2400" u="sng" dirty="0" err="1">
                <a:latin typeface="Manaspace" panose="02000009000000000000" pitchFamily="49" charset="0"/>
              </a:rPr>
              <a:t>Big</a:t>
            </a:r>
            <a:r>
              <a:rPr lang="fr-FR" sz="2400" u="sng" dirty="0">
                <a:latin typeface="Manaspace" panose="02000009000000000000" pitchFamily="49" charset="0"/>
              </a:rPr>
              <a:t> tuto </a:t>
            </a:r>
            <a:r>
              <a:rPr lang="fr-FR" sz="2400" u="sng" dirty="0" err="1">
                <a:latin typeface="Manaspace" panose="02000009000000000000" pitchFamily="49" charset="0"/>
              </a:rPr>
              <a:t>Xna</a:t>
            </a:r>
            <a:r>
              <a:rPr lang="fr-FR" sz="2400" u="sng" dirty="0">
                <a:latin typeface="Manaspace" panose="02000009000000000000" pitchFamily="49" charset="0"/>
              </a:rPr>
              <a:t> </a:t>
            </a:r>
            <a:r>
              <a:rPr lang="fr-FR" sz="2400" u="sng" dirty="0" smtClean="0">
                <a:latin typeface="Manaspace" panose="02000009000000000000" pitchFamily="49" charset="0"/>
              </a:rPr>
              <a:t>: </a:t>
            </a:r>
            <a:r>
              <a:rPr lang="fr-FR" sz="2400" dirty="0" smtClean="0">
                <a:latin typeface="Manaspace" panose="02000009000000000000" pitchFamily="49" charset="0"/>
              </a:rPr>
              <a:t>Un tutoriel complet qui apprend les </a:t>
            </a:r>
            <a:r>
              <a:rPr lang="fr-FR" sz="2400" dirty="0" err="1" smtClean="0">
                <a:latin typeface="Manaspace" panose="02000009000000000000" pitchFamily="49" charset="0"/>
              </a:rPr>
              <a:t>fonctionalites</a:t>
            </a:r>
            <a:r>
              <a:rPr lang="fr-FR" sz="2400" dirty="0" smtClean="0">
                <a:latin typeface="Manaspace" panose="02000009000000000000" pitchFamily="49" charset="0"/>
              </a:rPr>
              <a:t> du Framework XNA</a:t>
            </a:r>
          </a:p>
          <a:p>
            <a:endParaRPr lang="fr-FR" sz="2400" dirty="0">
              <a:latin typeface="Manaspace" panose="02000009000000000000" pitchFamily="49" charset="0"/>
            </a:endParaRPr>
          </a:p>
          <a:p>
            <a:endParaRPr lang="fr-FR" sz="2400" dirty="0" smtClean="0">
              <a:latin typeface="Manaspace" panose="02000009000000000000" pitchFamily="49" charset="0"/>
            </a:endParaRPr>
          </a:p>
          <a:p>
            <a:r>
              <a:rPr lang="fr-FR" sz="2400" dirty="0">
                <a:latin typeface="Manaspace" panose="02000009000000000000" pitchFamily="49" charset="0"/>
              </a:rPr>
              <a:t/>
            </a:r>
            <a:br>
              <a:rPr lang="fr-FR" sz="2400" dirty="0">
                <a:latin typeface="Manaspace" panose="02000009000000000000" pitchFamily="49" charset="0"/>
              </a:rPr>
            </a:br>
            <a:r>
              <a:rPr lang="fr-FR" sz="2400" dirty="0">
                <a:latin typeface="Manaspace" panose="02000009000000000000" pitchFamily="49" charset="0"/>
              </a:rPr>
              <a:t>Les images </a:t>
            </a:r>
            <a:r>
              <a:rPr lang="fr-FR" sz="2400" dirty="0" smtClean="0">
                <a:latin typeface="Manaspace" panose="02000009000000000000" pitchFamily="49" charset="0"/>
              </a:rPr>
              <a:t>ont été prises sur un </a:t>
            </a:r>
            <a:r>
              <a:rPr lang="fr-FR" sz="2400" dirty="0" err="1" smtClean="0">
                <a:latin typeface="Manaspace" panose="02000009000000000000" pitchFamily="49" charset="0"/>
              </a:rPr>
              <a:t>template</a:t>
            </a:r>
            <a:r>
              <a:rPr lang="fr-FR" sz="2400" dirty="0" smtClean="0">
                <a:latin typeface="Manaspace" panose="02000009000000000000" pitchFamily="49" charset="0"/>
              </a:rPr>
              <a:t> </a:t>
            </a:r>
            <a:r>
              <a:rPr lang="fr-FR" sz="2400" dirty="0" err="1" smtClean="0">
                <a:latin typeface="Manaspace" panose="02000009000000000000" pitchFamily="49" charset="0"/>
              </a:rPr>
              <a:t>Pacman</a:t>
            </a:r>
            <a:r>
              <a:rPr lang="fr-FR" sz="2400" dirty="0" smtClean="0">
                <a:latin typeface="Manaspace" panose="02000009000000000000" pitchFamily="49" charset="0"/>
              </a:rPr>
              <a:t> et Google Images</a:t>
            </a:r>
            <a:endParaRPr lang="fr-FR" sz="2400" dirty="0" smtClean="0">
              <a:solidFill>
                <a:srgbClr val="000000"/>
              </a:solidFill>
              <a:latin typeface="Manaspace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en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16297" y="2444008"/>
            <a:ext cx="1759404" cy="16890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1" y="638630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/>
                </a:solidFill>
                <a:latin typeface="Manaspace" panose="02000009000000000000" pitchFamily="49" charset="0"/>
              </a:rPr>
              <a:t>Merci de votre attention</a:t>
            </a:r>
            <a:endParaRPr lang="fr-FR" sz="4400" dirty="0">
              <a:solidFill>
                <a:schemeClr val="bg1"/>
              </a:solidFill>
              <a:latin typeface="Manaspace" panose="02000009000000000000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65328" y="4985659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anaspace" panose="02000009000000000000" pitchFamily="49" charset="0"/>
              </a:rPr>
              <a:t>&amp; bon jeu !</a:t>
            </a:r>
            <a:endParaRPr lang="fr-FR" sz="4400" dirty="0">
              <a:solidFill>
                <a:schemeClr val="accent4">
                  <a:lumMod val="20000"/>
                  <a:lumOff val="80000"/>
                </a:schemeClr>
              </a:solidFill>
              <a:latin typeface="Manaspace" panose="02000009000000000000" pitchFamily="49" charset="0"/>
            </a:endParaRPr>
          </a:p>
        </p:txBody>
      </p:sp>
      <p:pic>
        <p:nvPicPr>
          <p:cNvPr id="3" name="pacman_mor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0189" y="289206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20000" numSld="999" showWhenStopped="0">
                <p:cTn id="16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682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04" y="2248364"/>
            <a:ext cx="1241166" cy="14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16" y="2681164"/>
            <a:ext cx="424466" cy="42446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71" y="2681164"/>
            <a:ext cx="424466" cy="42446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26" y="2681164"/>
            <a:ext cx="424466" cy="42446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81" y="2681164"/>
            <a:ext cx="424466" cy="42446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36" y="2681164"/>
            <a:ext cx="424466" cy="42446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391" y="2681164"/>
            <a:ext cx="424466" cy="42446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46" y="2685059"/>
            <a:ext cx="424466" cy="42446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6" y="2661077"/>
            <a:ext cx="424466" cy="42446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66" y="2681164"/>
            <a:ext cx="424466" cy="42446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Sommaire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228616" y="2072221"/>
            <a:ext cx="241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Manaspace" panose="02000009000000000000" pitchFamily="49" charset="0"/>
              </a:rPr>
              <a:t>Presentation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5623598" y="348423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-74127" y="6307883"/>
            <a:ext cx="122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Manaspace" panose="02000009000000000000" pitchFamily="49" charset="0"/>
              </a:rPr>
              <a:t>Initialisation</a:t>
            </a:r>
            <a:endParaRPr lang="fr-FR" dirty="0">
              <a:solidFill>
                <a:schemeClr val="bg1"/>
              </a:solidFill>
              <a:latin typeface="Manaspace" panose="02000009000000000000" pitchFamily="49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430682" y="3287296"/>
            <a:ext cx="18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anaspace" panose="02000009000000000000" pitchFamily="49" charset="0"/>
              </a:rPr>
              <a:t>Objectifs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389954" y="2057210"/>
            <a:ext cx="175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anaspace" panose="02000009000000000000" pitchFamily="49" charset="0"/>
              </a:rPr>
              <a:t>XNA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05808" y="3297664"/>
            <a:ext cx="175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anaspace" panose="02000009000000000000" pitchFamily="49" charset="0"/>
              </a:rPr>
              <a:t>Contenue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899763" y="2057210"/>
            <a:ext cx="24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Manaspace" panose="02000009000000000000" pitchFamily="49" charset="0"/>
              </a:rPr>
              <a:t>Map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998635" y="3340476"/>
            <a:ext cx="20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Manaspace" panose="02000009000000000000" pitchFamily="49" charset="0"/>
              </a:rPr>
              <a:t>Deplacements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27986" y="2057210"/>
            <a:ext cx="100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anaspace" panose="02000009000000000000" pitchFamily="49" charset="0"/>
              </a:rPr>
              <a:t>IA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9469144" y="2068743"/>
            <a:ext cx="26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Manaspace" panose="02000009000000000000" pitchFamily="49" charset="0"/>
              </a:rPr>
              <a:t>Ameliorations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819715" y="3282053"/>
            <a:ext cx="206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anaspace" panose="02000009000000000000" pitchFamily="49" charset="0"/>
              </a:rPr>
              <a:t>Conclusion</a:t>
            </a:r>
            <a:endParaRPr lang="fr-FR" dirty="0" smtClean="0">
              <a:latin typeface="ArcadeClassic" panose="00000400000000000000" pitchFamily="2" charset="0"/>
            </a:endParaRPr>
          </a:p>
        </p:txBody>
      </p:sp>
      <p:cxnSp>
        <p:nvCxnSpPr>
          <p:cNvPr id="6" name="Connecteur droit 5"/>
          <p:cNvCxnSpPr>
            <a:stCxn id="2" idx="2"/>
            <a:endCxn id="11" idx="0"/>
          </p:cNvCxnSpPr>
          <p:nvPr/>
        </p:nvCxnSpPr>
        <p:spPr>
          <a:xfrm>
            <a:off x="3436349" y="2441553"/>
            <a:ext cx="0" cy="23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7" idx="2"/>
            <a:endCxn id="29" idx="0"/>
          </p:cNvCxnSpPr>
          <p:nvPr/>
        </p:nvCxnSpPr>
        <p:spPr>
          <a:xfrm>
            <a:off x="4352204" y="3105630"/>
            <a:ext cx="200" cy="181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1" idx="2"/>
            <a:endCxn id="20" idx="0"/>
          </p:cNvCxnSpPr>
          <p:nvPr/>
        </p:nvCxnSpPr>
        <p:spPr>
          <a:xfrm flipH="1">
            <a:off x="7099769" y="2426542"/>
            <a:ext cx="5373" cy="254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5" idx="0"/>
            <a:endCxn id="23" idx="2"/>
          </p:cNvCxnSpPr>
          <p:nvPr/>
        </p:nvCxnSpPr>
        <p:spPr>
          <a:xfrm flipV="1">
            <a:off x="9851339" y="3085543"/>
            <a:ext cx="0" cy="196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24" idx="0"/>
            <a:endCxn id="34" idx="2"/>
          </p:cNvCxnSpPr>
          <p:nvPr/>
        </p:nvCxnSpPr>
        <p:spPr>
          <a:xfrm flipV="1">
            <a:off x="10771199" y="2438075"/>
            <a:ext cx="0" cy="243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5" idx="0"/>
            <a:endCxn id="19" idx="2"/>
          </p:cNvCxnSpPr>
          <p:nvPr/>
        </p:nvCxnSpPr>
        <p:spPr>
          <a:xfrm flipV="1">
            <a:off x="6183914" y="3105630"/>
            <a:ext cx="0" cy="192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33" idx="2"/>
            <a:endCxn id="22" idx="0"/>
          </p:cNvCxnSpPr>
          <p:nvPr/>
        </p:nvCxnSpPr>
        <p:spPr>
          <a:xfrm>
            <a:off x="8931479" y="2426542"/>
            <a:ext cx="0" cy="258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0" idx="2"/>
            <a:endCxn id="18" idx="0"/>
          </p:cNvCxnSpPr>
          <p:nvPr/>
        </p:nvCxnSpPr>
        <p:spPr>
          <a:xfrm flipH="1">
            <a:off x="5268059" y="2426542"/>
            <a:ext cx="1" cy="254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32" idx="0"/>
            <a:endCxn id="21" idx="2"/>
          </p:cNvCxnSpPr>
          <p:nvPr/>
        </p:nvCxnSpPr>
        <p:spPr>
          <a:xfrm flipV="1">
            <a:off x="8015624" y="3105630"/>
            <a:ext cx="0" cy="234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" y="606654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8" y="6272636"/>
            <a:ext cx="295316" cy="29531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0" y="6278658"/>
            <a:ext cx="295316" cy="29531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2" y="6286068"/>
            <a:ext cx="295316" cy="29531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8" y="6247120"/>
            <a:ext cx="295316" cy="29531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8" y="6286068"/>
            <a:ext cx="295316" cy="29531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PrESENTATION</a:t>
            </a:r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   DU  JEU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73495" y="1299009"/>
            <a:ext cx="1080463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latin typeface="Manaspace" panose="02000009000000000000" pitchFamily="49" charset="0"/>
              </a:rPr>
              <a:t>Premier jeu d’arcade </a:t>
            </a:r>
            <a:r>
              <a:rPr lang="fr-FR" sz="2000" dirty="0" err="1" smtClean="0">
                <a:latin typeface="Manaspace" panose="02000009000000000000" pitchFamily="49" charset="0"/>
              </a:rPr>
              <a:t>developpe</a:t>
            </a:r>
            <a:r>
              <a:rPr lang="fr-FR" sz="2000" dirty="0" smtClean="0">
                <a:latin typeface="Manaspace" panose="02000009000000000000" pitchFamily="49" charset="0"/>
              </a:rPr>
              <a:t> par </a:t>
            </a:r>
            <a:r>
              <a:rPr lang="fr-FR" sz="2000" b="1" dirty="0" smtClean="0">
                <a:latin typeface="Manaspace" panose="02000009000000000000" pitchFamily="49" charset="0"/>
              </a:rPr>
              <a:t>Namco en 1980</a:t>
            </a:r>
          </a:p>
          <a:p>
            <a:pPr marL="285750" indent="-285750">
              <a:buFontTx/>
              <a:buChar char="-"/>
            </a:pPr>
            <a:endParaRPr lang="fr-FR" sz="2000" b="1" dirty="0"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r>
              <a:rPr lang="fr-FR" sz="2000" b="1" u="sng" dirty="0" smtClean="0">
                <a:latin typeface="Manaspace" panose="02000009000000000000" pitchFamily="49" charset="0"/>
              </a:rPr>
              <a:t>Concept :</a:t>
            </a:r>
            <a:r>
              <a:rPr lang="fr-FR" sz="2000" b="1" dirty="0" smtClean="0">
                <a:latin typeface="Manaspace" panose="02000009000000000000" pitchFamily="49" charset="0"/>
              </a:rPr>
              <a:t> </a:t>
            </a:r>
            <a:r>
              <a:rPr lang="fr-FR" sz="2000" dirty="0" smtClean="0">
                <a:latin typeface="Manaspace" panose="02000009000000000000" pitchFamily="49" charset="0"/>
              </a:rPr>
              <a:t>manger </a:t>
            </a:r>
            <a:r>
              <a:rPr lang="fr-FR" sz="2000" dirty="0">
                <a:latin typeface="Manaspace" panose="02000009000000000000" pitchFamily="49" charset="0"/>
              </a:rPr>
              <a:t>des pixels dans un labyrinthe afin d’accumuler des points et de passer le niveau  et obtenir un score maximum».</a:t>
            </a: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 smtClean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9" y="3093135"/>
            <a:ext cx="6270058" cy="258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PrESENTATION</a:t>
            </a:r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   DU  JEU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pic>
        <p:nvPicPr>
          <p:cNvPr id="27" name="Picture 12" descr="Résultat de recherche d'images pour &quot;pacman jeu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1" y="1546970"/>
            <a:ext cx="3375002" cy="337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" y="606654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8" y="6272636"/>
            <a:ext cx="295316" cy="295316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0" y="6278658"/>
            <a:ext cx="295316" cy="29531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2" y="6286068"/>
            <a:ext cx="295316" cy="29531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8" y="6247120"/>
            <a:ext cx="295316" cy="29531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8" y="6286068"/>
            <a:ext cx="295316" cy="29531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</a:t>
            </a:r>
            <a:endParaRPr lang="fr-FR" b="1" dirty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74" y="772985"/>
            <a:ext cx="4172691" cy="489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7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jeu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214" y="515257"/>
            <a:ext cx="6342743" cy="634274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08834" y="1359431"/>
            <a:ext cx="4475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  <a:t>4 ennemies : 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  <a:t> </a:t>
            </a:r>
            <a:r>
              <a:rPr lang="fr-FR" dirty="0">
                <a:solidFill>
                  <a:srgbClr val="FF9000"/>
                </a:solidFill>
                <a:latin typeface="Manaspace" panose="02000009000000000000" pitchFamily="49" charset="0"/>
              </a:rPr>
              <a:t>Clyde</a:t>
            </a:r>
            <a: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  <a:t/>
            </a:r>
            <a:b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</a:br>
            <a: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  <a:t> </a:t>
            </a:r>
            <a:r>
              <a:rPr lang="fr-FR" dirty="0" err="1">
                <a:solidFill>
                  <a:srgbClr val="FE0000"/>
                </a:solidFill>
                <a:latin typeface="Manaspace" panose="02000009000000000000" pitchFamily="49" charset="0"/>
              </a:rPr>
              <a:t>Blinky</a:t>
            </a:r>
            <a:endParaRPr lang="fr-FR" dirty="0">
              <a:solidFill>
                <a:srgbClr val="FE0000"/>
              </a:solidFill>
              <a:latin typeface="Manaspace" panose="02000009000000000000" pitchFamily="49" charset="0"/>
            </a:endParaRPr>
          </a:p>
          <a:p>
            <a:pPr lvl="1"/>
            <a:r>
              <a:rPr lang="fr-FR" dirty="0">
                <a:solidFill>
                  <a:srgbClr val="FE0000"/>
                </a:solidFill>
                <a:latin typeface="Manaspace" panose="02000009000000000000" pitchFamily="49" charset="0"/>
              </a:rPr>
              <a:t> </a:t>
            </a:r>
            <a:r>
              <a:rPr lang="fr-FR" dirty="0" err="1">
                <a:solidFill>
                  <a:srgbClr val="FFA1A1"/>
                </a:solidFill>
                <a:latin typeface="Manaspace" panose="02000009000000000000" pitchFamily="49" charset="0"/>
              </a:rPr>
              <a:t>Pinky</a:t>
            </a:r>
            <a: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  <a:t/>
            </a:r>
            <a:b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</a:br>
            <a: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  <a:t> </a:t>
            </a:r>
            <a:r>
              <a:rPr lang="fr-FR" dirty="0" err="1">
                <a:solidFill>
                  <a:srgbClr val="1BD9D9"/>
                </a:solidFill>
                <a:latin typeface="Manaspace" panose="02000009000000000000" pitchFamily="49" charset="0"/>
              </a:rPr>
              <a:t>Inky</a:t>
            </a:r>
            <a:endParaRPr lang="fr-FR" dirty="0">
              <a:solidFill>
                <a:srgbClr val="1BD9D9"/>
              </a:solidFill>
              <a:latin typeface="Manaspace" panose="02000009000000000000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08834" y="711690"/>
            <a:ext cx="537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  <a:latin typeface="Manaspace" panose="02000009000000000000" pitchFamily="49" charset="0"/>
              </a:rPr>
              <a:t>Controle</a:t>
            </a:r>
            <a:r>
              <a:rPr lang="fr-FR" dirty="0">
                <a:solidFill>
                  <a:schemeClr val="bg1"/>
                </a:solidFill>
                <a:latin typeface="Manaspace" panose="02000009000000000000" pitchFamily="49" charset="0"/>
              </a:rPr>
              <a:t> d’un </a:t>
            </a:r>
            <a:r>
              <a:rPr lang="fr-FR" dirty="0" smtClean="0">
                <a:solidFill>
                  <a:schemeClr val="bg1"/>
                </a:solidFill>
                <a:latin typeface="Manaspace" panose="02000009000000000000" pitchFamily="49" charset="0"/>
              </a:rPr>
              <a:t>personnage (3vies) </a:t>
            </a:r>
            <a:endParaRPr lang="fr-FR" dirty="0">
              <a:solidFill>
                <a:srgbClr val="1BD9D9"/>
              </a:solidFill>
              <a:latin typeface="Manaspace" panose="02000009000000000000" pitchFamily="49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  <a:latin typeface="Manaspace" panose="02000009000000000000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80957" y="5780049"/>
            <a:ext cx="476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  <a:latin typeface="Manaspace" panose="02000009000000000000" pitchFamily="49" charset="0"/>
              </a:rPr>
              <a:t>Des fruits (points bonus)</a:t>
            </a:r>
            <a:endParaRPr lang="fr-FR" dirty="0">
              <a:solidFill>
                <a:srgbClr val="1BD9D9"/>
              </a:solidFill>
              <a:latin typeface="Manaspace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80957" y="3155824"/>
            <a:ext cx="35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  <a:latin typeface="Manaspace" panose="02000009000000000000" pitchFamily="49" charset="0"/>
              </a:rPr>
              <a:t>Des couloirs</a:t>
            </a:r>
            <a:endParaRPr lang="fr-FR" dirty="0">
              <a:solidFill>
                <a:srgbClr val="1BD9D9"/>
              </a:solidFill>
              <a:latin typeface="Manaspace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80957" y="4964506"/>
            <a:ext cx="43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  <a:latin typeface="Manaspace" panose="02000009000000000000" pitchFamily="49" charset="0"/>
              </a:rPr>
              <a:t>Des super pilules (effet)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80957" y="3993600"/>
            <a:ext cx="409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  <a:latin typeface="Manaspace" panose="02000009000000000000" pitchFamily="49" charset="0"/>
              </a:rPr>
              <a:t>Des pilules (points)</a:t>
            </a:r>
            <a:endParaRPr lang="fr-FR" dirty="0">
              <a:solidFill>
                <a:srgbClr val="1BD9D9"/>
              </a:solidFill>
              <a:latin typeface="Manaspace" panose="02000009000000000000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48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PrESENTATION</a:t>
            </a:r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   DU  JEU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10988" y="1230040"/>
            <a:ext cx="10804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 smtClean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43789" y="1177638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Manaspace" panose="02000009000000000000" pitchFamily="49" charset="0"/>
              </a:rPr>
              <a:t>Un jeu toujours d’</a:t>
            </a:r>
            <a:r>
              <a:rPr lang="fr-FR" sz="2000" u="sng" dirty="0" err="1" smtClean="0">
                <a:latin typeface="Manaspace" panose="02000009000000000000" pitchFamily="49" charset="0"/>
              </a:rPr>
              <a:t>actualite</a:t>
            </a:r>
            <a:r>
              <a:rPr lang="fr-FR" sz="2000" u="sng" dirty="0" smtClean="0">
                <a:latin typeface="Manaspace" panose="02000009000000000000" pitchFamily="49" charset="0"/>
              </a:rPr>
              <a:t> :</a:t>
            </a:r>
            <a:endParaRPr lang="fr-FR" sz="2000" u="sng" dirty="0">
              <a:latin typeface="Manaspace" panose="02000009000000000000" pitchFamily="49" charset="0"/>
            </a:endParaRPr>
          </a:p>
        </p:txBody>
      </p:sp>
      <p:pic>
        <p:nvPicPr>
          <p:cNvPr id="1028" name="Picture 4" descr="http://puu.sh/o0ttf/79697670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88" y="2069098"/>
            <a:ext cx="8394810" cy="300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" y="606654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8" y="6272636"/>
            <a:ext cx="295316" cy="29531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0" y="627865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2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8" y="6247120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8" y="6286068"/>
            <a:ext cx="295316" cy="2953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61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6253" y="0"/>
            <a:ext cx="991603" cy="600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23"/>
            <a:ext cx="903536" cy="481037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861085" y="40523"/>
            <a:ext cx="113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latin typeface="ArcadeClassic" panose="00000400000000000000" pitchFamily="2" charset="0"/>
                <a:cs typeface="Adobe Arabic" panose="02040503050201020203" pitchFamily="18" charset="-78"/>
              </a:rPr>
              <a:t>PrESENTATION</a:t>
            </a:r>
            <a:r>
              <a:rPr lang="fr-FR" sz="4800" dirty="0" smtClean="0">
                <a:latin typeface="ArcadeClassic" panose="00000400000000000000" pitchFamily="2" charset="0"/>
                <a:cs typeface="Adobe Arabic" panose="02040503050201020203" pitchFamily="18" charset="-78"/>
              </a:rPr>
              <a:t>   DU  JEU</a:t>
            </a:r>
            <a:endParaRPr lang="fr-FR" sz="2800" dirty="0">
              <a:latin typeface="ArcadeClassic" panose="00000400000000000000" pitchFamily="2" charset="0"/>
              <a:cs typeface="Adobe Arabic" panose="02040503050201020203" pitchFamily="18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10988" y="1230040"/>
            <a:ext cx="10804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 smtClean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  <a:p>
            <a:endParaRPr lang="fr-FR" dirty="0">
              <a:latin typeface="ArcadeClassic" panose="00000400000000000000" pitchFamily="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43789" y="1177638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latin typeface="Manaspace" panose="02000009000000000000" pitchFamily="49" charset="0"/>
              </a:rPr>
              <a:t>Un jeu toujours d’</a:t>
            </a:r>
            <a:r>
              <a:rPr lang="fr-FR" sz="2000" u="sng" dirty="0" err="1" smtClean="0">
                <a:latin typeface="Manaspace" panose="02000009000000000000" pitchFamily="49" charset="0"/>
              </a:rPr>
              <a:t>actualite</a:t>
            </a:r>
            <a:r>
              <a:rPr lang="fr-FR" sz="2000" u="sng" dirty="0" smtClean="0">
                <a:latin typeface="Manaspace" panose="02000009000000000000" pitchFamily="49" charset="0"/>
              </a:rPr>
              <a:t> :</a:t>
            </a:r>
            <a:endParaRPr lang="fr-FR" sz="2000" u="sng" dirty="0">
              <a:latin typeface="Manaspace" panose="02000009000000000000" pitchFamily="49" charset="0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40" y="1738434"/>
            <a:ext cx="6957664" cy="39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5400000">
            <a:off x="5683756" y="289600"/>
            <a:ext cx="848552" cy="12288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" y="6066545"/>
            <a:ext cx="628197" cy="7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8" y="6272636"/>
            <a:ext cx="295316" cy="29531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0" y="6278658"/>
            <a:ext cx="295316" cy="29531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2" y="6286068"/>
            <a:ext cx="295316" cy="29531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02" y="6278658"/>
            <a:ext cx="295316" cy="29531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56" y="6286068"/>
            <a:ext cx="295316" cy="295316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10" y="6289191"/>
            <a:ext cx="295316" cy="29531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36" y="6271248"/>
            <a:ext cx="295316" cy="29531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08" y="6247120"/>
            <a:ext cx="295316" cy="29531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8" y="6286068"/>
            <a:ext cx="295316" cy="29531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87" y="5976538"/>
            <a:ext cx="593542" cy="914376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527309" y="63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4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926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315</Words>
  <Application>Microsoft Office PowerPoint</Application>
  <PresentationFormat>Grand écran</PresentationFormat>
  <Paragraphs>182</Paragraphs>
  <Slides>26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Adobe Arabic</vt:lpstr>
      <vt:lpstr>ArcadeClassic</vt:lpstr>
      <vt:lpstr>Arial</vt:lpstr>
      <vt:lpstr>Calibri</vt:lpstr>
      <vt:lpstr>Calibri Light</vt:lpstr>
      <vt:lpstr>Manaspace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Berthet</dc:creator>
  <cp:lastModifiedBy>Vincent Berthet</cp:lastModifiedBy>
  <cp:revision>32</cp:revision>
  <dcterms:created xsi:type="dcterms:W3CDTF">2016-03-30T16:46:32Z</dcterms:created>
  <dcterms:modified xsi:type="dcterms:W3CDTF">2016-03-31T10:33:45Z</dcterms:modified>
</cp:coreProperties>
</file>