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sldIdLst>
    <p:sldId id="256" r:id="rId2"/>
    <p:sldId id="296" r:id="rId3"/>
    <p:sldId id="298" r:id="rId4"/>
    <p:sldId id="300" r:id="rId5"/>
    <p:sldId id="315" r:id="rId6"/>
    <p:sldId id="301" r:id="rId7"/>
    <p:sldId id="303" r:id="rId8"/>
    <p:sldId id="302" r:id="rId9"/>
    <p:sldId id="304" r:id="rId10"/>
    <p:sldId id="305" r:id="rId11"/>
    <p:sldId id="306" r:id="rId12"/>
    <p:sldId id="316" r:id="rId13"/>
    <p:sldId id="307" r:id="rId14"/>
    <p:sldId id="317" r:id="rId15"/>
    <p:sldId id="308" r:id="rId16"/>
    <p:sldId id="309" r:id="rId17"/>
    <p:sldId id="318" r:id="rId18"/>
    <p:sldId id="310" r:id="rId19"/>
    <p:sldId id="311" r:id="rId20"/>
    <p:sldId id="319" r:id="rId21"/>
    <p:sldId id="312" r:id="rId22"/>
    <p:sldId id="320" r:id="rId23"/>
    <p:sldId id="313" r:id="rId24"/>
    <p:sldId id="321" r:id="rId25"/>
    <p:sldId id="314" r:id="rId26"/>
    <p:sldId id="322" r:id="rId27"/>
    <p:sldId id="323" r:id="rId28"/>
    <p:sldId id="327" r:id="rId29"/>
    <p:sldId id="324" r:id="rId30"/>
    <p:sldId id="264" r:id="rId31"/>
  </p:sldIdLst>
  <p:sldSz cx="12192000" cy="6858000"/>
  <p:notesSz cx="6858000" cy="9144000"/>
  <p:embeddedFontLst>
    <p:embeddedFont>
      <p:font typeface="宋体" panose="02010600030101010101" pitchFamily="2" charset="-122"/>
      <p:regular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7F7F7F"/>
    <a:srgbClr val="E5B327"/>
    <a:srgbClr val="FCF0E8"/>
    <a:srgbClr val="FAF1EE"/>
    <a:srgbClr val="F5F2F1"/>
    <a:srgbClr val="9AE17B"/>
    <a:srgbClr val="FDE9EE"/>
    <a:srgbClr val="2E6CB8"/>
    <a:srgbClr val="EA2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5" autoAdjust="0"/>
    <p:restoredTop sz="85264" autoAdjust="0"/>
  </p:normalViewPr>
  <p:slideViewPr>
    <p:cSldViewPr>
      <p:cViewPr varScale="1">
        <p:scale>
          <a:sx n="79" d="100"/>
          <a:sy n="79" d="100"/>
        </p:scale>
        <p:origin x="108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E262A-9423-49B1-B1A8-3F2A285FC320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63848-BD94-4EA6-A0FB-BF2EC6165D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702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63848-BD94-4EA6-A0FB-BF2EC6165D3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20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b="0" kern="0" spc="0" dirty="0">
              <a:solidFill>
                <a:srgbClr val="000000"/>
              </a:solidFill>
              <a:effectLst/>
              <a:latin typeface="+mj-lt"/>
              <a:ea typeface="휴먼명조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63848-BD94-4EA6-A0FB-BF2EC6165D3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738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b="0" kern="0" spc="0" dirty="0">
              <a:solidFill>
                <a:srgbClr val="000000"/>
              </a:solidFill>
              <a:effectLst/>
              <a:latin typeface="+mj-lt"/>
              <a:ea typeface="휴먼명조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63848-BD94-4EA6-A0FB-BF2EC6165D3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345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b="0" kern="0" spc="0" dirty="0">
              <a:solidFill>
                <a:srgbClr val="000000"/>
              </a:solidFill>
              <a:effectLst/>
              <a:latin typeface="+mj-lt"/>
              <a:ea typeface="휴먼명조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63848-BD94-4EA6-A0FB-BF2EC6165D3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649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b="0" kern="0" spc="0" dirty="0">
              <a:solidFill>
                <a:srgbClr val="000000"/>
              </a:solidFill>
              <a:effectLst/>
              <a:latin typeface="+mj-lt"/>
              <a:ea typeface="휴먼명조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63848-BD94-4EA6-A0FB-BF2EC6165D3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476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b="0" kern="0" spc="0" dirty="0">
              <a:solidFill>
                <a:srgbClr val="000000"/>
              </a:solidFill>
              <a:effectLst/>
              <a:latin typeface="+mj-lt"/>
              <a:ea typeface="휴먼명조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63848-BD94-4EA6-A0FB-BF2EC6165D3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840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b="0" kern="0" spc="0" dirty="0">
              <a:solidFill>
                <a:srgbClr val="000000"/>
              </a:solidFill>
              <a:effectLst/>
              <a:latin typeface="+mj-lt"/>
              <a:ea typeface="휴먼명조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63848-BD94-4EA6-A0FB-BF2EC6165D3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020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b="0" kern="0" spc="0" dirty="0">
              <a:solidFill>
                <a:srgbClr val="000000"/>
              </a:solidFill>
              <a:effectLst/>
              <a:latin typeface="+mj-lt"/>
              <a:ea typeface="휴먼명조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63848-BD94-4EA6-A0FB-BF2EC6165D3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236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b="0" kern="0" spc="0" dirty="0">
              <a:solidFill>
                <a:srgbClr val="000000"/>
              </a:solidFill>
              <a:effectLst/>
              <a:latin typeface="+mj-lt"/>
              <a:ea typeface="휴먼명조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63848-BD94-4EA6-A0FB-BF2EC6165D3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659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b="0" kern="0" spc="0" dirty="0">
              <a:solidFill>
                <a:srgbClr val="000000"/>
              </a:solidFill>
              <a:effectLst/>
              <a:latin typeface="+mj-lt"/>
              <a:ea typeface="휴먼명조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63848-BD94-4EA6-A0FB-BF2EC6165D3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38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b="0" kern="0" spc="0" dirty="0">
              <a:solidFill>
                <a:srgbClr val="000000"/>
              </a:solidFill>
              <a:effectLst/>
              <a:latin typeface="+mj-lt"/>
              <a:ea typeface="휴먼명조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63848-BD94-4EA6-A0FB-BF2EC6165D33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453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kern="1200" spc="0" dirty="0">
              <a:solidFill>
                <a:schemeClr val="tx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63848-BD94-4EA6-A0FB-BF2EC6165D3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936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b="0" kern="0" spc="0" dirty="0">
              <a:solidFill>
                <a:srgbClr val="000000"/>
              </a:solidFill>
              <a:effectLst/>
              <a:latin typeface="+mj-lt"/>
              <a:ea typeface="휴먼명조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63848-BD94-4EA6-A0FB-BF2EC6165D33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1847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b="0" kern="0" spc="0" dirty="0">
              <a:solidFill>
                <a:srgbClr val="000000"/>
              </a:solidFill>
              <a:effectLst/>
              <a:latin typeface="+mj-lt"/>
              <a:ea typeface="휴먼명조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63848-BD94-4EA6-A0FB-BF2EC6165D33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044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b="0" kern="0" spc="0" dirty="0">
              <a:solidFill>
                <a:srgbClr val="000000"/>
              </a:solidFill>
              <a:effectLst/>
              <a:latin typeface="+mj-lt"/>
              <a:ea typeface="휴먼명조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63848-BD94-4EA6-A0FB-BF2EC6165D33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188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b="0" kern="0" spc="0" dirty="0">
              <a:solidFill>
                <a:srgbClr val="000000"/>
              </a:solidFill>
              <a:effectLst/>
              <a:latin typeface="+mj-lt"/>
              <a:ea typeface="휴먼명조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63848-BD94-4EA6-A0FB-BF2EC6165D33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1471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b="0" kern="0" spc="0" dirty="0">
              <a:solidFill>
                <a:srgbClr val="000000"/>
              </a:solidFill>
              <a:effectLst/>
              <a:latin typeface="+mj-lt"/>
              <a:ea typeface="휴먼명조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63848-BD94-4EA6-A0FB-BF2EC6165D33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4150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b="0" kern="0" spc="0" dirty="0">
              <a:solidFill>
                <a:srgbClr val="000000"/>
              </a:solidFill>
              <a:effectLst/>
              <a:latin typeface="+mj-lt"/>
              <a:ea typeface="휴먼명조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63848-BD94-4EA6-A0FB-BF2EC6165D33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2908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b="0" kern="0" spc="0" dirty="0">
              <a:solidFill>
                <a:srgbClr val="000000"/>
              </a:solidFill>
              <a:effectLst/>
              <a:latin typeface="+mj-lt"/>
              <a:ea typeface="휴먼명조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63848-BD94-4EA6-A0FB-BF2EC6165D33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6835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b="0" kern="0" spc="0" dirty="0">
              <a:solidFill>
                <a:srgbClr val="000000"/>
              </a:solidFill>
              <a:effectLst/>
              <a:latin typeface="+mj-lt"/>
              <a:ea typeface="휴먼명조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63848-BD94-4EA6-A0FB-BF2EC6165D33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527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b="0" kern="0" spc="0" dirty="0">
              <a:solidFill>
                <a:srgbClr val="000000"/>
              </a:solidFill>
              <a:effectLst/>
              <a:latin typeface="+mj-lt"/>
              <a:ea typeface="휴먼명조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63848-BD94-4EA6-A0FB-BF2EC6165D33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6760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b="0" kern="0" spc="0" dirty="0">
              <a:solidFill>
                <a:srgbClr val="000000"/>
              </a:solidFill>
              <a:effectLst/>
              <a:latin typeface="+mj-lt"/>
              <a:ea typeface="휴먼명조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63848-BD94-4EA6-A0FB-BF2EC6165D33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039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b="0" kern="0" spc="0" dirty="0">
              <a:solidFill>
                <a:srgbClr val="000000"/>
              </a:solidFill>
              <a:effectLst/>
              <a:latin typeface="+mj-lt"/>
              <a:ea typeface="휴먼명조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63848-BD94-4EA6-A0FB-BF2EC6165D3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7347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63848-BD94-4EA6-A0FB-BF2EC6165D33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596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b="0" kern="0" spc="0" dirty="0">
              <a:solidFill>
                <a:srgbClr val="000000"/>
              </a:solidFill>
              <a:effectLst/>
              <a:latin typeface="+mj-lt"/>
              <a:ea typeface="휴먼명조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63848-BD94-4EA6-A0FB-BF2EC6165D3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789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b="0" kern="0" spc="0" dirty="0">
              <a:solidFill>
                <a:srgbClr val="000000"/>
              </a:solidFill>
              <a:effectLst/>
              <a:latin typeface="+mj-lt"/>
              <a:ea typeface="휴먼명조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63848-BD94-4EA6-A0FB-BF2EC6165D3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857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b="0" kern="0" spc="0" dirty="0">
              <a:solidFill>
                <a:srgbClr val="000000"/>
              </a:solidFill>
              <a:effectLst/>
              <a:latin typeface="+mj-lt"/>
              <a:ea typeface="휴먼명조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63848-BD94-4EA6-A0FB-BF2EC6165D3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747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b="0" kern="0" spc="0" dirty="0">
              <a:solidFill>
                <a:srgbClr val="000000"/>
              </a:solidFill>
              <a:effectLst/>
              <a:latin typeface="+mj-lt"/>
              <a:ea typeface="휴먼명조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63848-BD94-4EA6-A0FB-BF2EC6165D3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440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b="0" kern="0" spc="0" dirty="0">
              <a:solidFill>
                <a:srgbClr val="000000"/>
              </a:solidFill>
              <a:effectLst/>
              <a:latin typeface="+mj-lt"/>
              <a:ea typeface="휴먼명조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63848-BD94-4EA6-A0FB-BF2EC6165D3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86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b="0" kern="0" spc="0" dirty="0">
              <a:solidFill>
                <a:srgbClr val="000000"/>
              </a:solidFill>
              <a:effectLst/>
              <a:latin typeface="+mj-lt"/>
              <a:ea typeface="휴먼명조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63848-BD94-4EA6-A0FB-BF2EC6165D3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41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2BBD-7C76-44E8-95A8-01FB132E81E9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966D-1F84-423B-881B-0B3EB07523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33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2BBD-7C76-44E8-95A8-01FB132E81E9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966D-1F84-423B-881B-0B3EB07523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91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2BBD-7C76-44E8-95A8-01FB132E81E9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966D-1F84-423B-881B-0B3EB07523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2BBD-7C76-44E8-95A8-01FB132E81E9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966D-1F84-423B-881B-0B3EB07523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54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2BBD-7C76-44E8-95A8-01FB132E81E9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966D-1F84-423B-881B-0B3EB07523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160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2BBD-7C76-44E8-95A8-01FB132E81E9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966D-1F84-423B-881B-0B3EB07523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99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2BBD-7C76-44E8-95A8-01FB132E81E9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966D-1F84-423B-881B-0B3EB07523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12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2BBD-7C76-44E8-95A8-01FB132E81E9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966D-1F84-423B-881B-0B3EB07523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23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2BBD-7C76-44E8-95A8-01FB132E81E9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966D-1F84-423B-881B-0B3EB07523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91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2BBD-7C76-44E8-95A8-01FB132E81E9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966D-1F84-423B-881B-0B3EB07523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63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2BBD-7C76-44E8-95A8-01FB132E81E9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966D-1F84-423B-881B-0B3EB07523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81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rgbClr val="FDEFE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12BBD-7C76-44E8-95A8-01FB132E81E9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E966D-1F84-423B-881B-0B3EB07523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64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rgbClr val="FDEF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直接连接符 7"/>
          <p:cNvSpPr>
            <a:spLocks noChangeShapeType="1"/>
          </p:cNvSpPr>
          <p:nvPr/>
        </p:nvSpPr>
        <p:spPr bwMode="auto">
          <a:xfrm>
            <a:off x="3143672" y="1730688"/>
            <a:ext cx="6048672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 latinLnBrk="0">
              <a:defRPr/>
            </a:pPr>
            <a:endParaRPr lang="zh-CN" altLang="en-US" sz="2400" kern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21" name="直接连接符 10"/>
          <p:cNvSpPr>
            <a:spLocks noChangeShapeType="1"/>
          </p:cNvSpPr>
          <p:nvPr/>
        </p:nvSpPr>
        <p:spPr bwMode="auto">
          <a:xfrm>
            <a:off x="3143672" y="764704"/>
            <a:ext cx="6048672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 latinLnBrk="0">
              <a:defRPr/>
            </a:pPr>
            <a:endParaRPr lang="zh-CN" altLang="en-US" sz="2400" kern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83635" y="910464"/>
            <a:ext cx="680399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600" b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온라인 돌봄 신청 프로그램</a:t>
            </a:r>
            <a:endParaRPr lang="zh-CN" altLang="en-US" sz="3600" b="1" dirty="0">
              <a:latin typeface="배달의민족 도현" panose="020B0600000101010101" pitchFamily="50" charset="-127"/>
              <a:cs typeface="Calibri" pitchFamily="34" charset="0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73284"/>
              </p:ext>
            </p:extLst>
          </p:nvPr>
        </p:nvGraphicFramePr>
        <p:xfrm>
          <a:off x="4367808" y="5445232"/>
          <a:ext cx="3336032" cy="936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3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2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발표일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2021.</a:t>
                      </a:r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01. 09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2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발표자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장승혁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E0505042-572F-41D9-986E-B47DF1BA61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176" y="2078176"/>
            <a:ext cx="2701648" cy="270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74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127D6010-F5D7-4076-867B-395CFE55152F}"/>
              </a:ext>
            </a:extLst>
          </p:cNvPr>
          <p:cNvSpPr/>
          <p:nvPr/>
        </p:nvSpPr>
        <p:spPr>
          <a:xfrm>
            <a:off x="0" y="153364"/>
            <a:ext cx="2301256" cy="430592"/>
          </a:xfrm>
          <a:prstGeom prst="parallelogram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CB8B64-6A80-41F7-9C65-2F31860BEE81}"/>
              </a:ext>
            </a:extLst>
          </p:cNvPr>
          <p:cNvSpPr/>
          <p:nvPr/>
        </p:nvSpPr>
        <p:spPr>
          <a:xfrm>
            <a:off x="-17328" y="116632"/>
            <a:ext cx="22465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와이어프레임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itchFamily="34" charset="0"/>
            </a:endParaRPr>
          </a:p>
        </p:txBody>
      </p:sp>
      <p:cxnSp>
        <p:nvCxnSpPr>
          <p:cNvPr id="13" name="직선 연결선 23">
            <a:extLst>
              <a:ext uri="{FF2B5EF4-FFF2-40B4-BE49-F238E27FC236}">
                <a16:creationId xmlns:a16="http://schemas.microsoft.com/office/drawing/2014/main" id="{8F72C4B2-CCB9-4C8C-A5BA-A023CBDAD0B0}"/>
              </a:ext>
            </a:extLst>
          </p:cNvPr>
          <p:cNvCxnSpPr>
            <a:cxnSpLocks/>
          </p:cNvCxnSpPr>
          <p:nvPr/>
        </p:nvCxnSpPr>
        <p:spPr>
          <a:xfrm flipH="1">
            <a:off x="0" y="590871"/>
            <a:ext cx="12192000" cy="0"/>
          </a:xfrm>
          <a:prstGeom prst="line">
            <a:avLst/>
          </a:prstGeom>
          <a:noFill/>
          <a:ln w="38100" cap="flat" cmpd="sng" algn="ctr">
            <a:solidFill>
              <a:schemeClr val="tx2"/>
            </a:solidFill>
            <a:prstDash val="solid"/>
          </a:ln>
          <a:effectLst/>
        </p:spPr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4B8EA4-ACF0-4AE8-B243-0CD6F1043EC4}"/>
              </a:ext>
            </a:extLst>
          </p:cNvPr>
          <p:cNvSpPr/>
          <p:nvPr/>
        </p:nvSpPr>
        <p:spPr>
          <a:xfrm>
            <a:off x="3691932" y="620688"/>
            <a:ext cx="290812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마이페이지</a:t>
            </a:r>
            <a:r>
              <a:rPr lang="en-US" altLang="ko-KR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회원정보 화면</a:t>
            </a:r>
            <a:r>
              <a:rPr lang="en-US" altLang="ko-KR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38C198-B57B-417A-AD58-5F26D491BEC9}"/>
              </a:ext>
            </a:extLst>
          </p:cNvPr>
          <p:cNvSpPr/>
          <p:nvPr/>
        </p:nvSpPr>
        <p:spPr>
          <a:xfrm>
            <a:off x="263352" y="1052738"/>
            <a:ext cx="9001000" cy="5328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23">
            <a:extLst>
              <a:ext uri="{FF2B5EF4-FFF2-40B4-BE49-F238E27FC236}">
                <a16:creationId xmlns:a16="http://schemas.microsoft.com/office/drawing/2014/main" id="{46C74D9B-D64D-4B58-9E91-AAA4D759E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216594"/>
              </p:ext>
            </p:extLst>
          </p:nvPr>
        </p:nvGraphicFramePr>
        <p:xfrm>
          <a:off x="9264352" y="1052737"/>
          <a:ext cx="2639616" cy="5328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4057560727"/>
                    </a:ext>
                  </a:extLst>
                </a:gridCol>
                <a:gridCol w="2207568">
                  <a:extLst>
                    <a:ext uri="{9D8B030D-6E8A-4147-A177-3AD203B41FA5}">
                      <a16:colId xmlns:a16="http://schemas.microsoft.com/office/drawing/2014/main" val="2505294039"/>
                    </a:ext>
                  </a:extLst>
                </a:gridCol>
              </a:tblGrid>
              <a:tr h="5194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387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회원정보관리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394634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돌봄 신청내역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338276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원하는 정보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888138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765532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223817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031876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905095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737170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695CB4F6-08A6-457D-A2AE-6ABD28370F42}"/>
              </a:ext>
            </a:extLst>
          </p:cNvPr>
          <p:cNvSpPr/>
          <p:nvPr/>
        </p:nvSpPr>
        <p:spPr>
          <a:xfrm>
            <a:off x="477234" y="1844824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BF1A8D7-FF48-494B-AE33-A45C8B5AF826}"/>
              </a:ext>
            </a:extLst>
          </p:cNvPr>
          <p:cNvSpPr/>
          <p:nvPr/>
        </p:nvSpPr>
        <p:spPr>
          <a:xfrm>
            <a:off x="462952" y="4044322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805774A-8BDF-4481-B6E5-607B24370AB6}"/>
              </a:ext>
            </a:extLst>
          </p:cNvPr>
          <p:cNvSpPr/>
          <p:nvPr/>
        </p:nvSpPr>
        <p:spPr>
          <a:xfrm>
            <a:off x="3921122" y="5910394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2" name="표 3">
            <a:extLst>
              <a:ext uri="{FF2B5EF4-FFF2-40B4-BE49-F238E27FC236}">
                <a16:creationId xmlns:a16="http://schemas.microsoft.com/office/drawing/2014/main" id="{A8715C5F-2B91-4F61-B732-2D291D06D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130196"/>
              </p:ext>
            </p:extLst>
          </p:nvPr>
        </p:nvGraphicFramePr>
        <p:xfrm>
          <a:off x="350874" y="1386820"/>
          <a:ext cx="1239499" cy="4487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499">
                  <a:extLst>
                    <a:ext uri="{9D8B030D-6E8A-4147-A177-3AD203B41FA5}">
                      <a16:colId xmlns:a16="http://schemas.microsoft.com/office/drawing/2014/main" val="1292849807"/>
                    </a:ext>
                  </a:extLst>
                </a:gridCol>
              </a:tblGrid>
              <a:tr h="2324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회원정보관리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067802"/>
                  </a:ext>
                </a:extLst>
              </a:tr>
              <a:tr h="2162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돌봄 신청내역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597564"/>
                  </a:ext>
                </a:extLst>
              </a:tr>
            </a:tbl>
          </a:graphicData>
        </a:graphic>
      </p:graphicFrame>
      <p:graphicFrame>
        <p:nvGraphicFramePr>
          <p:cNvPr id="23" name="표 3">
            <a:extLst>
              <a:ext uri="{FF2B5EF4-FFF2-40B4-BE49-F238E27FC236}">
                <a16:creationId xmlns:a16="http://schemas.microsoft.com/office/drawing/2014/main" id="{EB97EAE3-F6F4-46F2-976B-A562269DD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57641"/>
              </p:ext>
            </p:extLst>
          </p:nvPr>
        </p:nvGraphicFramePr>
        <p:xfrm>
          <a:off x="1694685" y="1386818"/>
          <a:ext cx="7101768" cy="4487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576">
                  <a:extLst>
                    <a:ext uri="{9D8B030D-6E8A-4147-A177-3AD203B41FA5}">
                      <a16:colId xmlns:a16="http://schemas.microsoft.com/office/drawing/2014/main" val="1292849807"/>
                    </a:ext>
                  </a:extLst>
                </a:gridCol>
                <a:gridCol w="5600192">
                  <a:extLst>
                    <a:ext uri="{9D8B030D-6E8A-4147-A177-3AD203B41FA5}">
                      <a16:colId xmlns:a16="http://schemas.microsoft.com/office/drawing/2014/main" val="3225009859"/>
                    </a:ext>
                  </a:extLst>
                </a:gridCol>
              </a:tblGrid>
              <a:tr h="503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067802"/>
                  </a:ext>
                </a:extLst>
              </a:tr>
              <a:tr h="503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test1234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597564"/>
                  </a:ext>
                </a:extLst>
              </a:tr>
              <a:tr h="503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solidFill>
                            <a:schemeClr val="tx1"/>
                          </a:solidFill>
                        </a:rPr>
                        <a:t>이메일주소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test1234@naver.com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839355"/>
                  </a:ext>
                </a:extLst>
              </a:tr>
              <a:tr h="503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010-1111-2222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589670"/>
                  </a:ext>
                </a:extLst>
              </a:tr>
              <a:tr h="503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경기도 의정부시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25317"/>
                  </a:ext>
                </a:extLst>
              </a:tr>
              <a:tr h="1971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자녀 현황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42175"/>
                  </a:ext>
                </a:extLst>
              </a:tr>
            </a:tbl>
          </a:graphicData>
        </a:graphic>
      </p:graphicFrame>
      <p:graphicFrame>
        <p:nvGraphicFramePr>
          <p:cNvPr id="24" name="표 3">
            <a:extLst>
              <a:ext uri="{FF2B5EF4-FFF2-40B4-BE49-F238E27FC236}">
                <a16:creationId xmlns:a16="http://schemas.microsoft.com/office/drawing/2014/main" id="{806A55B8-2C79-4A80-B0F0-5084EADC9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728630"/>
              </p:ext>
            </p:extLst>
          </p:nvPr>
        </p:nvGraphicFramePr>
        <p:xfrm>
          <a:off x="3367250" y="4026050"/>
          <a:ext cx="5140716" cy="1662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572">
                  <a:extLst>
                    <a:ext uri="{9D8B030D-6E8A-4147-A177-3AD203B41FA5}">
                      <a16:colId xmlns:a16="http://schemas.microsoft.com/office/drawing/2014/main" val="507593305"/>
                    </a:ext>
                  </a:extLst>
                </a:gridCol>
                <a:gridCol w="1713572">
                  <a:extLst>
                    <a:ext uri="{9D8B030D-6E8A-4147-A177-3AD203B41FA5}">
                      <a16:colId xmlns:a16="http://schemas.microsoft.com/office/drawing/2014/main" val="1426174302"/>
                    </a:ext>
                  </a:extLst>
                </a:gridCol>
                <a:gridCol w="1713572">
                  <a:extLst>
                    <a:ext uri="{9D8B030D-6E8A-4147-A177-3AD203B41FA5}">
                      <a16:colId xmlns:a16="http://schemas.microsoft.com/office/drawing/2014/main" val="3498424867"/>
                    </a:ext>
                  </a:extLst>
                </a:gridCol>
              </a:tblGrid>
              <a:tr h="475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067802"/>
                  </a:ext>
                </a:extLst>
              </a:tr>
              <a:tr h="3958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홍길순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2008.01.01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597564"/>
                  </a:ext>
                </a:extLst>
              </a:tr>
              <a:tr h="3958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홍동건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2010.02.01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365024"/>
                  </a:ext>
                </a:extLst>
              </a:tr>
              <a:tr h="3958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홍동남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2012.03.01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933166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51EAEE05-F78F-427D-899F-A46272AACB7B}"/>
              </a:ext>
            </a:extLst>
          </p:cNvPr>
          <p:cNvSpPr/>
          <p:nvPr/>
        </p:nvSpPr>
        <p:spPr>
          <a:xfrm>
            <a:off x="4436441" y="5989016"/>
            <a:ext cx="915048" cy="294345"/>
          </a:xfrm>
          <a:prstGeom prst="rect">
            <a:avLst/>
          </a:prstGeom>
          <a:solidFill>
            <a:srgbClr val="1F49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1863105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127D6010-F5D7-4076-867B-395CFE55152F}"/>
              </a:ext>
            </a:extLst>
          </p:cNvPr>
          <p:cNvSpPr/>
          <p:nvPr/>
        </p:nvSpPr>
        <p:spPr>
          <a:xfrm>
            <a:off x="0" y="153364"/>
            <a:ext cx="2301256" cy="430592"/>
          </a:xfrm>
          <a:prstGeom prst="parallelogram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CB8B64-6A80-41F7-9C65-2F31860BEE81}"/>
              </a:ext>
            </a:extLst>
          </p:cNvPr>
          <p:cNvSpPr/>
          <p:nvPr/>
        </p:nvSpPr>
        <p:spPr>
          <a:xfrm>
            <a:off x="-17328" y="116632"/>
            <a:ext cx="22465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와이어프레임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itchFamily="34" charset="0"/>
            </a:endParaRPr>
          </a:p>
        </p:txBody>
      </p:sp>
      <p:cxnSp>
        <p:nvCxnSpPr>
          <p:cNvPr id="13" name="직선 연결선 23">
            <a:extLst>
              <a:ext uri="{FF2B5EF4-FFF2-40B4-BE49-F238E27FC236}">
                <a16:creationId xmlns:a16="http://schemas.microsoft.com/office/drawing/2014/main" id="{8F72C4B2-CCB9-4C8C-A5BA-A023CBDAD0B0}"/>
              </a:ext>
            </a:extLst>
          </p:cNvPr>
          <p:cNvCxnSpPr>
            <a:cxnSpLocks/>
          </p:cNvCxnSpPr>
          <p:nvPr/>
        </p:nvCxnSpPr>
        <p:spPr>
          <a:xfrm flipH="1">
            <a:off x="0" y="590871"/>
            <a:ext cx="12192000" cy="0"/>
          </a:xfrm>
          <a:prstGeom prst="line">
            <a:avLst/>
          </a:prstGeom>
          <a:noFill/>
          <a:ln w="38100" cap="flat" cmpd="sng" algn="ctr">
            <a:solidFill>
              <a:schemeClr val="tx2"/>
            </a:solidFill>
            <a:prstDash val="solid"/>
          </a:ln>
          <a:effectLst/>
        </p:spPr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38C198-B57B-417A-AD58-5F26D491BEC9}"/>
              </a:ext>
            </a:extLst>
          </p:cNvPr>
          <p:cNvSpPr/>
          <p:nvPr/>
        </p:nvSpPr>
        <p:spPr>
          <a:xfrm>
            <a:off x="263352" y="1052738"/>
            <a:ext cx="9001000" cy="5328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23">
            <a:extLst>
              <a:ext uri="{FF2B5EF4-FFF2-40B4-BE49-F238E27FC236}">
                <a16:creationId xmlns:a16="http://schemas.microsoft.com/office/drawing/2014/main" id="{46C74D9B-D64D-4B58-9E91-AAA4D759E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659586"/>
              </p:ext>
            </p:extLst>
          </p:nvPr>
        </p:nvGraphicFramePr>
        <p:xfrm>
          <a:off x="9264352" y="1052737"/>
          <a:ext cx="2639616" cy="5328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4057560727"/>
                    </a:ext>
                  </a:extLst>
                </a:gridCol>
                <a:gridCol w="2207568">
                  <a:extLst>
                    <a:ext uri="{9D8B030D-6E8A-4147-A177-3AD203B41FA5}">
                      <a16:colId xmlns:a16="http://schemas.microsoft.com/office/drawing/2014/main" val="2505294039"/>
                    </a:ext>
                  </a:extLst>
                </a:gridCol>
              </a:tblGrid>
              <a:tr h="5194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387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회원정보관리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394634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돌봄 신청내역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338276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신청내역 상세조회 창을 띄움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888138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처리 상태에 따라 접수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완료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취소로 나뉘어짐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765532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pc="-150" dirty="0"/>
                        <a:t>해당 시설의 리뷰 작성 창을 띄움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223817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031876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905095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737170"/>
                  </a:ext>
                </a:extLst>
              </a:tr>
            </a:tbl>
          </a:graphicData>
        </a:graphic>
      </p:graphicFrame>
      <p:sp>
        <p:nvSpPr>
          <p:cNvPr id="19" name="타원 18">
            <a:extLst>
              <a:ext uri="{FF2B5EF4-FFF2-40B4-BE49-F238E27FC236}">
                <a16:creationId xmlns:a16="http://schemas.microsoft.com/office/drawing/2014/main" id="{9805774A-8BDF-4481-B6E5-607B24370AB6}"/>
              </a:ext>
            </a:extLst>
          </p:cNvPr>
          <p:cNvSpPr/>
          <p:nvPr/>
        </p:nvSpPr>
        <p:spPr>
          <a:xfrm>
            <a:off x="1850192" y="2708920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8A728D1-5C02-4E95-BE5C-3BCFE906380B}"/>
              </a:ext>
            </a:extLst>
          </p:cNvPr>
          <p:cNvSpPr/>
          <p:nvPr/>
        </p:nvSpPr>
        <p:spPr>
          <a:xfrm>
            <a:off x="6672064" y="2708919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B7ACAA-C9BB-4E17-85B8-E3D5BEB706E0}"/>
              </a:ext>
            </a:extLst>
          </p:cNvPr>
          <p:cNvSpPr/>
          <p:nvPr/>
        </p:nvSpPr>
        <p:spPr>
          <a:xfrm>
            <a:off x="3691932" y="620688"/>
            <a:ext cx="298013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마이페이지</a:t>
            </a:r>
            <a:r>
              <a:rPr lang="en-US" altLang="ko-KR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돌봄 신청내역화면</a:t>
            </a:r>
            <a:r>
              <a:rPr lang="en-US" altLang="ko-KR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)</a:t>
            </a:r>
          </a:p>
        </p:txBody>
      </p:sp>
      <p:graphicFrame>
        <p:nvGraphicFramePr>
          <p:cNvPr id="23" name="표 3">
            <a:extLst>
              <a:ext uri="{FF2B5EF4-FFF2-40B4-BE49-F238E27FC236}">
                <a16:creationId xmlns:a16="http://schemas.microsoft.com/office/drawing/2014/main" id="{AC9578D0-AEE1-4168-813A-AA3EE4BEA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967652"/>
              </p:ext>
            </p:extLst>
          </p:nvPr>
        </p:nvGraphicFramePr>
        <p:xfrm>
          <a:off x="350874" y="1386820"/>
          <a:ext cx="1239499" cy="4487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499">
                  <a:extLst>
                    <a:ext uri="{9D8B030D-6E8A-4147-A177-3AD203B41FA5}">
                      <a16:colId xmlns:a16="http://schemas.microsoft.com/office/drawing/2014/main" val="1292849807"/>
                    </a:ext>
                  </a:extLst>
                </a:gridCol>
              </a:tblGrid>
              <a:tr h="2324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회원정보관리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067802"/>
                  </a:ext>
                </a:extLst>
              </a:tr>
              <a:tr h="2162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돌봄 신청내역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597564"/>
                  </a:ext>
                </a:extLst>
              </a:tr>
            </a:tbl>
          </a:graphicData>
        </a:graphic>
      </p:graphicFrame>
      <p:sp>
        <p:nvSpPr>
          <p:cNvPr id="24" name="타원 23">
            <a:extLst>
              <a:ext uri="{FF2B5EF4-FFF2-40B4-BE49-F238E27FC236}">
                <a16:creationId xmlns:a16="http://schemas.microsoft.com/office/drawing/2014/main" id="{95FF33DE-B79A-4AD7-A2E0-BD98933159EB}"/>
              </a:ext>
            </a:extLst>
          </p:cNvPr>
          <p:cNvSpPr/>
          <p:nvPr/>
        </p:nvSpPr>
        <p:spPr>
          <a:xfrm>
            <a:off x="477234" y="1844824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78090F3-9B29-487C-823D-125707397253}"/>
              </a:ext>
            </a:extLst>
          </p:cNvPr>
          <p:cNvSpPr/>
          <p:nvPr/>
        </p:nvSpPr>
        <p:spPr>
          <a:xfrm>
            <a:off x="462952" y="4044322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7" name="표 3">
            <a:extLst>
              <a:ext uri="{FF2B5EF4-FFF2-40B4-BE49-F238E27FC236}">
                <a16:creationId xmlns:a16="http://schemas.microsoft.com/office/drawing/2014/main" id="{011E7F42-D1FA-4AF2-8BDA-9A103CE19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977408"/>
              </p:ext>
            </p:extLst>
          </p:nvPr>
        </p:nvGraphicFramePr>
        <p:xfrm>
          <a:off x="1738334" y="1386820"/>
          <a:ext cx="7165978" cy="4487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06">
                  <a:extLst>
                    <a:ext uri="{9D8B030D-6E8A-4147-A177-3AD203B41FA5}">
                      <a16:colId xmlns:a16="http://schemas.microsoft.com/office/drawing/2014/main" val="1292849807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22500985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83064422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06499679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232121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42658407"/>
                    </a:ext>
                  </a:extLst>
                </a:gridCol>
              </a:tblGrid>
              <a:tr h="8956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신청번호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신청일시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신청시설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돌봄시간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신청상태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리뷰관리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067802"/>
                  </a:ext>
                </a:extLst>
              </a:tr>
              <a:tr h="1795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2021-1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2021-01-01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14:00:00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청소년센터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16:00-20:00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화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목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접수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597564"/>
                  </a:ext>
                </a:extLst>
              </a:tr>
              <a:tr h="1795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2020-2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2021-01-08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09:00:00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청소년센터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16:00-18:00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화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목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839355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966FFF20-BFAA-41AF-9755-CD43305B6DCD}"/>
              </a:ext>
            </a:extLst>
          </p:cNvPr>
          <p:cNvSpPr/>
          <p:nvPr/>
        </p:nvSpPr>
        <p:spPr>
          <a:xfrm>
            <a:off x="7896200" y="4891754"/>
            <a:ext cx="915048" cy="294345"/>
          </a:xfrm>
          <a:prstGeom prst="rect">
            <a:avLst/>
          </a:prstGeom>
          <a:solidFill>
            <a:srgbClr val="1F49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리뷰작성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4F29E0E-DB3A-49DC-B7E4-FF154138D357}"/>
              </a:ext>
            </a:extLst>
          </p:cNvPr>
          <p:cNvSpPr/>
          <p:nvPr/>
        </p:nvSpPr>
        <p:spPr>
          <a:xfrm>
            <a:off x="7874582" y="2563449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C1443A-10AE-4663-A1A5-A452B354D739}"/>
              </a:ext>
            </a:extLst>
          </p:cNvPr>
          <p:cNvSpPr/>
          <p:nvPr/>
        </p:nvSpPr>
        <p:spPr>
          <a:xfrm>
            <a:off x="7895800" y="3010930"/>
            <a:ext cx="915048" cy="294345"/>
          </a:xfrm>
          <a:prstGeom prst="rect">
            <a:avLst/>
          </a:prstGeom>
          <a:solidFill>
            <a:srgbClr val="1F49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리뷰작성</a:t>
            </a:r>
          </a:p>
        </p:txBody>
      </p:sp>
    </p:spTree>
    <p:extLst>
      <p:ext uri="{BB962C8B-B14F-4D97-AF65-F5344CB8AC3E}">
        <p14:creationId xmlns:p14="http://schemas.microsoft.com/office/powerpoint/2010/main" val="1165939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127D6010-F5D7-4076-867B-395CFE55152F}"/>
              </a:ext>
            </a:extLst>
          </p:cNvPr>
          <p:cNvSpPr/>
          <p:nvPr/>
        </p:nvSpPr>
        <p:spPr>
          <a:xfrm>
            <a:off x="0" y="153364"/>
            <a:ext cx="2301256" cy="430592"/>
          </a:xfrm>
          <a:prstGeom prst="parallelogram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CB8B64-6A80-41F7-9C65-2F31860BEE81}"/>
              </a:ext>
            </a:extLst>
          </p:cNvPr>
          <p:cNvSpPr/>
          <p:nvPr/>
        </p:nvSpPr>
        <p:spPr>
          <a:xfrm>
            <a:off x="-17328" y="116632"/>
            <a:ext cx="22465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와이어프레임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itchFamily="34" charset="0"/>
            </a:endParaRPr>
          </a:p>
        </p:txBody>
      </p:sp>
      <p:cxnSp>
        <p:nvCxnSpPr>
          <p:cNvPr id="13" name="직선 연결선 23">
            <a:extLst>
              <a:ext uri="{FF2B5EF4-FFF2-40B4-BE49-F238E27FC236}">
                <a16:creationId xmlns:a16="http://schemas.microsoft.com/office/drawing/2014/main" id="{8F72C4B2-CCB9-4C8C-A5BA-A023CBDAD0B0}"/>
              </a:ext>
            </a:extLst>
          </p:cNvPr>
          <p:cNvCxnSpPr>
            <a:cxnSpLocks/>
          </p:cNvCxnSpPr>
          <p:nvPr/>
        </p:nvCxnSpPr>
        <p:spPr>
          <a:xfrm flipH="1">
            <a:off x="0" y="590871"/>
            <a:ext cx="12192000" cy="0"/>
          </a:xfrm>
          <a:prstGeom prst="line">
            <a:avLst/>
          </a:prstGeom>
          <a:noFill/>
          <a:ln w="38100" cap="flat" cmpd="sng" algn="ctr">
            <a:solidFill>
              <a:schemeClr val="tx2"/>
            </a:solidFill>
            <a:prstDash val="solid"/>
          </a:ln>
          <a:effectLst/>
        </p:spPr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38C198-B57B-417A-AD58-5F26D491BEC9}"/>
              </a:ext>
            </a:extLst>
          </p:cNvPr>
          <p:cNvSpPr/>
          <p:nvPr/>
        </p:nvSpPr>
        <p:spPr>
          <a:xfrm>
            <a:off x="263352" y="1052738"/>
            <a:ext cx="9001000" cy="5328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23">
            <a:extLst>
              <a:ext uri="{FF2B5EF4-FFF2-40B4-BE49-F238E27FC236}">
                <a16:creationId xmlns:a16="http://schemas.microsoft.com/office/drawing/2014/main" id="{46C74D9B-D64D-4B58-9E91-AAA4D759E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649141"/>
              </p:ext>
            </p:extLst>
          </p:nvPr>
        </p:nvGraphicFramePr>
        <p:xfrm>
          <a:off x="9264352" y="1052737"/>
          <a:ext cx="2639616" cy="5328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4057560727"/>
                    </a:ext>
                  </a:extLst>
                </a:gridCol>
                <a:gridCol w="2207568">
                  <a:extLst>
                    <a:ext uri="{9D8B030D-6E8A-4147-A177-3AD203B41FA5}">
                      <a16:colId xmlns:a16="http://schemas.microsoft.com/office/drawing/2014/main" val="2505294039"/>
                    </a:ext>
                  </a:extLst>
                </a:gridCol>
              </a:tblGrid>
              <a:tr h="5194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387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돌봄 신청 취소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394634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돌봄 신청 내역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338276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888138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765532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223817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031876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905095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737170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B7ACAA-C9BB-4E17-85B8-E3D5BEB706E0}"/>
              </a:ext>
            </a:extLst>
          </p:cNvPr>
          <p:cNvSpPr/>
          <p:nvPr/>
        </p:nvSpPr>
        <p:spPr>
          <a:xfrm>
            <a:off x="3691932" y="620688"/>
            <a:ext cx="341218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마이페이지</a:t>
            </a:r>
            <a:r>
              <a:rPr lang="en-US" altLang="ko-KR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돌봄 신청내역 상세화면</a:t>
            </a:r>
            <a:r>
              <a:rPr lang="en-US" altLang="ko-KR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C1443A-10AE-4663-A1A5-A452B354D739}"/>
              </a:ext>
            </a:extLst>
          </p:cNvPr>
          <p:cNvSpPr/>
          <p:nvPr/>
        </p:nvSpPr>
        <p:spPr>
          <a:xfrm>
            <a:off x="6592731" y="5972784"/>
            <a:ext cx="1022762" cy="294344"/>
          </a:xfrm>
          <a:prstGeom prst="rect">
            <a:avLst/>
          </a:prstGeom>
          <a:solidFill>
            <a:srgbClr val="1F49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신청 취소</a:t>
            </a:r>
          </a:p>
        </p:txBody>
      </p:sp>
      <p:graphicFrame>
        <p:nvGraphicFramePr>
          <p:cNvPr id="17" name="표 3">
            <a:extLst>
              <a:ext uri="{FF2B5EF4-FFF2-40B4-BE49-F238E27FC236}">
                <a16:creationId xmlns:a16="http://schemas.microsoft.com/office/drawing/2014/main" id="{2DA67C6B-710D-459D-B40F-9362DE752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039158"/>
              </p:ext>
            </p:extLst>
          </p:nvPr>
        </p:nvGraphicFramePr>
        <p:xfrm>
          <a:off x="859819" y="1844824"/>
          <a:ext cx="7957036" cy="2012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411">
                  <a:extLst>
                    <a:ext uri="{9D8B030D-6E8A-4147-A177-3AD203B41FA5}">
                      <a16:colId xmlns:a16="http://schemas.microsoft.com/office/drawing/2014/main" val="1292849807"/>
                    </a:ext>
                  </a:extLst>
                </a:gridCol>
                <a:gridCol w="2091542">
                  <a:extLst>
                    <a:ext uri="{9D8B030D-6E8A-4147-A177-3AD203B41FA5}">
                      <a16:colId xmlns:a16="http://schemas.microsoft.com/office/drawing/2014/main" val="3225009859"/>
                    </a:ext>
                  </a:extLst>
                </a:gridCol>
                <a:gridCol w="2091541">
                  <a:extLst>
                    <a:ext uri="{9D8B030D-6E8A-4147-A177-3AD203B41FA5}">
                      <a16:colId xmlns:a16="http://schemas.microsoft.com/office/drawing/2014/main" val="561811811"/>
                    </a:ext>
                  </a:extLst>
                </a:gridCol>
                <a:gridCol w="2091542">
                  <a:extLst>
                    <a:ext uri="{9D8B030D-6E8A-4147-A177-3AD203B41FA5}">
                      <a16:colId xmlns:a16="http://schemas.microsoft.com/office/drawing/2014/main" val="1732024594"/>
                    </a:ext>
                  </a:extLst>
                </a:gridCol>
              </a:tblGrid>
              <a:tr h="503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신청일시</a:t>
                      </a:r>
                      <a:endParaRPr lang="en-US" altLang="ko-KR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2021-01-01 14:00:00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067802"/>
                  </a:ext>
                </a:extLst>
              </a:tr>
              <a:tr h="503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접수번호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2021-1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신청인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597564"/>
                  </a:ext>
                </a:extLst>
              </a:tr>
              <a:tr h="503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solidFill>
                            <a:schemeClr val="tx1"/>
                          </a:solidFill>
                        </a:rPr>
                        <a:t>시설명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청소년센터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839355"/>
                  </a:ext>
                </a:extLst>
              </a:tr>
              <a:tr h="503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solidFill>
                            <a:schemeClr val="tx1"/>
                          </a:solidFill>
                        </a:rPr>
                        <a:t>돌봄시간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16:00-20:00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처리상태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접수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589670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DB33D627-4ACB-46E9-976B-4A61EC0570FC}"/>
              </a:ext>
            </a:extLst>
          </p:cNvPr>
          <p:cNvSpPr/>
          <p:nvPr/>
        </p:nvSpPr>
        <p:spPr>
          <a:xfrm>
            <a:off x="767408" y="1376042"/>
            <a:ext cx="3354441" cy="378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신청정보</a:t>
            </a:r>
            <a:endParaRPr lang="en-US" altLang="ko-KR" sz="20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7637E05-859C-4DE6-A42D-C713F7943067}"/>
              </a:ext>
            </a:extLst>
          </p:cNvPr>
          <p:cNvSpPr/>
          <p:nvPr/>
        </p:nvSpPr>
        <p:spPr>
          <a:xfrm>
            <a:off x="767408" y="3960379"/>
            <a:ext cx="3354441" cy="378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수혜자 정보</a:t>
            </a:r>
            <a:endParaRPr lang="en-US" altLang="ko-KR" sz="20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aphicFrame>
        <p:nvGraphicFramePr>
          <p:cNvPr id="32" name="표 3">
            <a:extLst>
              <a:ext uri="{FF2B5EF4-FFF2-40B4-BE49-F238E27FC236}">
                <a16:creationId xmlns:a16="http://schemas.microsoft.com/office/drawing/2014/main" id="{9FA65B88-EB79-43FA-A70D-F6010AFE8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058573"/>
              </p:ext>
            </p:extLst>
          </p:nvPr>
        </p:nvGraphicFramePr>
        <p:xfrm>
          <a:off x="839415" y="4407792"/>
          <a:ext cx="7957038" cy="756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2346">
                  <a:extLst>
                    <a:ext uri="{9D8B030D-6E8A-4147-A177-3AD203B41FA5}">
                      <a16:colId xmlns:a16="http://schemas.microsoft.com/office/drawing/2014/main" val="507593305"/>
                    </a:ext>
                  </a:extLst>
                </a:gridCol>
                <a:gridCol w="2652346">
                  <a:extLst>
                    <a:ext uri="{9D8B030D-6E8A-4147-A177-3AD203B41FA5}">
                      <a16:colId xmlns:a16="http://schemas.microsoft.com/office/drawing/2014/main" val="1426174302"/>
                    </a:ext>
                  </a:extLst>
                </a:gridCol>
                <a:gridCol w="2652346">
                  <a:extLst>
                    <a:ext uri="{9D8B030D-6E8A-4147-A177-3AD203B41FA5}">
                      <a16:colId xmlns:a16="http://schemas.microsoft.com/office/drawing/2014/main" val="3498424867"/>
                    </a:ext>
                  </a:extLst>
                </a:gridCol>
              </a:tblGrid>
              <a:tr h="393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067802"/>
                  </a:ext>
                </a:extLst>
              </a:tr>
              <a:tr h="362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홍길순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2008.01.01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597564"/>
                  </a:ext>
                </a:extLst>
              </a:tr>
            </a:tbl>
          </a:graphicData>
        </a:graphic>
      </p:graphicFrame>
      <p:sp>
        <p:nvSpPr>
          <p:cNvPr id="19" name="타원 18">
            <a:extLst>
              <a:ext uri="{FF2B5EF4-FFF2-40B4-BE49-F238E27FC236}">
                <a16:creationId xmlns:a16="http://schemas.microsoft.com/office/drawing/2014/main" id="{9805774A-8BDF-4481-B6E5-607B24370AB6}"/>
              </a:ext>
            </a:extLst>
          </p:cNvPr>
          <p:cNvSpPr/>
          <p:nvPr/>
        </p:nvSpPr>
        <p:spPr>
          <a:xfrm>
            <a:off x="6310749" y="5930595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66FFF20-BFAA-41AF-9755-CD43305B6DCD}"/>
              </a:ext>
            </a:extLst>
          </p:cNvPr>
          <p:cNvSpPr/>
          <p:nvPr/>
        </p:nvSpPr>
        <p:spPr>
          <a:xfrm>
            <a:off x="7881405" y="5973241"/>
            <a:ext cx="915048" cy="294345"/>
          </a:xfrm>
          <a:prstGeom prst="rect">
            <a:avLst/>
          </a:prstGeom>
          <a:solidFill>
            <a:srgbClr val="1F49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8A728D1-5C02-4E95-BE5C-3BCFE906380B}"/>
              </a:ext>
            </a:extLst>
          </p:cNvPr>
          <p:cNvSpPr/>
          <p:nvPr/>
        </p:nvSpPr>
        <p:spPr>
          <a:xfrm>
            <a:off x="7669166" y="5930595"/>
            <a:ext cx="393824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435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127D6010-F5D7-4076-867B-395CFE55152F}"/>
              </a:ext>
            </a:extLst>
          </p:cNvPr>
          <p:cNvSpPr/>
          <p:nvPr/>
        </p:nvSpPr>
        <p:spPr>
          <a:xfrm>
            <a:off x="0" y="153364"/>
            <a:ext cx="2301256" cy="430592"/>
          </a:xfrm>
          <a:prstGeom prst="parallelogram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CB8B64-6A80-41F7-9C65-2F31860BEE81}"/>
              </a:ext>
            </a:extLst>
          </p:cNvPr>
          <p:cNvSpPr/>
          <p:nvPr/>
        </p:nvSpPr>
        <p:spPr>
          <a:xfrm>
            <a:off x="-17328" y="116632"/>
            <a:ext cx="22465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와이어프레임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itchFamily="34" charset="0"/>
            </a:endParaRPr>
          </a:p>
        </p:txBody>
      </p:sp>
      <p:cxnSp>
        <p:nvCxnSpPr>
          <p:cNvPr id="13" name="직선 연결선 23">
            <a:extLst>
              <a:ext uri="{FF2B5EF4-FFF2-40B4-BE49-F238E27FC236}">
                <a16:creationId xmlns:a16="http://schemas.microsoft.com/office/drawing/2014/main" id="{8F72C4B2-CCB9-4C8C-A5BA-A023CBDAD0B0}"/>
              </a:ext>
            </a:extLst>
          </p:cNvPr>
          <p:cNvCxnSpPr>
            <a:cxnSpLocks/>
          </p:cNvCxnSpPr>
          <p:nvPr/>
        </p:nvCxnSpPr>
        <p:spPr>
          <a:xfrm flipH="1">
            <a:off x="0" y="590871"/>
            <a:ext cx="12192000" cy="0"/>
          </a:xfrm>
          <a:prstGeom prst="line">
            <a:avLst/>
          </a:prstGeom>
          <a:noFill/>
          <a:ln w="38100" cap="flat" cmpd="sng" algn="ctr">
            <a:solidFill>
              <a:schemeClr val="tx2"/>
            </a:solidFill>
            <a:prstDash val="solid"/>
          </a:ln>
          <a:effectLst/>
        </p:spPr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4B8EA4-ACF0-4AE8-B243-0CD6F1043EC4}"/>
              </a:ext>
            </a:extLst>
          </p:cNvPr>
          <p:cNvSpPr/>
          <p:nvPr/>
        </p:nvSpPr>
        <p:spPr>
          <a:xfrm>
            <a:off x="3691933" y="620688"/>
            <a:ext cx="22465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공지사항 목록화면</a:t>
            </a:r>
            <a:endParaRPr lang="en-US" altLang="ko-KR" sz="16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38C198-B57B-417A-AD58-5F26D491BEC9}"/>
              </a:ext>
            </a:extLst>
          </p:cNvPr>
          <p:cNvSpPr/>
          <p:nvPr/>
        </p:nvSpPr>
        <p:spPr>
          <a:xfrm>
            <a:off x="263352" y="1052738"/>
            <a:ext cx="9001000" cy="5328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23">
            <a:extLst>
              <a:ext uri="{FF2B5EF4-FFF2-40B4-BE49-F238E27FC236}">
                <a16:creationId xmlns:a16="http://schemas.microsoft.com/office/drawing/2014/main" id="{46C74D9B-D64D-4B58-9E91-AAA4D759E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705398"/>
              </p:ext>
            </p:extLst>
          </p:nvPr>
        </p:nvGraphicFramePr>
        <p:xfrm>
          <a:off x="9264352" y="1052737"/>
          <a:ext cx="2639616" cy="5328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4057560727"/>
                    </a:ext>
                  </a:extLst>
                </a:gridCol>
                <a:gridCol w="2207568">
                  <a:extLst>
                    <a:ext uri="{9D8B030D-6E8A-4147-A177-3AD203B41FA5}">
                      <a16:colId xmlns:a16="http://schemas.microsoft.com/office/drawing/2014/main" val="2505294039"/>
                    </a:ext>
                  </a:extLst>
                </a:gridCol>
              </a:tblGrid>
              <a:tr h="5194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387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공지사항 상세페이지로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394634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pc="-150" dirty="0"/>
                        <a:t>검색어를 입력하여 원하는 게시물 검색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338276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pc="-150" dirty="0"/>
                        <a:t>한 페이지당 </a:t>
                      </a:r>
                      <a:r>
                        <a:rPr lang="en-US" altLang="ko-KR" sz="1200" spc="-150" dirty="0"/>
                        <a:t>10</a:t>
                      </a:r>
                      <a:r>
                        <a:rPr lang="ko-KR" altLang="en-US" sz="1200" spc="-150" dirty="0"/>
                        <a:t>개의 공지사항 </a:t>
                      </a:r>
                      <a:r>
                        <a:rPr lang="ko-KR" altLang="en-US" sz="1200" spc="-150" dirty="0" err="1"/>
                        <a:t>페이징</a:t>
                      </a:r>
                      <a:r>
                        <a:rPr lang="ko-KR" altLang="en-US" sz="1200" spc="-150" dirty="0"/>
                        <a:t>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888138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765532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223817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031876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905095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737170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695CB4F6-08A6-457D-A2AE-6ABD28370F42}"/>
              </a:ext>
            </a:extLst>
          </p:cNvPr>
          <p:cNvSpPr/>
          <p:nvPr/>
        </p:nvSpPr>
        <p:spPr>
          <a:xfrm>
            <a:off x="2423592" y="3047861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BF1A8D7-FF48-494B-AE33-A45C8B5AF826}"/>
              </a:ext>
            </a:extLst>
          </p:cNvPr>
          <p:cNvSpPr/>
          <p:nvPr/>
        </p:nvSpPr>
        <p:spPr>
          <a:xfrm>
            <a:off x="4260567" y="1382960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2" name="표 3">
            <a:extLst>
              <a:ext uri="{FF2B5EF4-FFF2-40B4-BE49-F238E27FC236}">
                <a16:creationId xmlns:a16="http://schemas.microsoft.com/office/drawing/2014/main" id="{A40D75FD-D9FA-4104-89CD-E055C134C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772700"/>
              </p:ext>
            </p:extLst>
          </p:nvPr>
        </p:nvGraphicFramePr>
        <p:xfrm>
          <a:off x="472179" y="1916832"/>
          <a:ext cx="8599680" cy="3744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285">
                  <a:extLst>
                    <a:ext uri="{9D8B030D-6E8A-4147-A177-3AD203B41FA5}">
                      <a16:colId xmlns:a16="http://schemas.microsoft.com/office/drawing/2014/main" val="1292849807"/>
                    </a:ext>
                  </a:extLst>
                </a:gridCol>
                <a:gridCol w="4360523">
                  <a:extLst>
                    <a:ext uri="{9D8B030D-6E8A-4147-A177-3AD203B41FA5}">
                      <a16:colId xmlns:a16="http://schemas.microsoft.com/office/drawing/2014/main" val="1300699120"/>
                    </a:ext>
                  </a:extLst>
                </a:gridCol>
                <a:gridCol w="1832165">
                  <a:extLst>
                    <a:ext uri="{9D8B030D-6E8A-4147-A177-3AD203B41FA5}">
                      <a16:colId xmlns:a16="http://schemas.microsoft.com/office/drawing/2014/main" val="406499679"/>
                    </a:ext>
                  </a:extLst>
                </a:gridCol>
                <a:gridCol w="1607707">
                  <a:extLst>
                    <a:ext uri="{9D8B030D-6E8A-4147-A177-3AD203B41FA5}">
                      <a16:colId xmlns:a16="http://schemas.microsoft.com/office/drawing/2014/main" val="2232121003"/>
                    </a:ext>
                  </a:extLst>
                </a:gridCol>
              </a:tblGrid>
              <a:tr h="9361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067802"/>
                  </a:ext>
                </a:extLst>
              </a:tr>
              <a:tr h="9361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테스트입니다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2021.01.03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597564"/>
                  </a:ext>
                </a:extLst>
              </a:tr>
              <a:tr h="9361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테스트입니다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2021.01.02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839355"/>
                  </a:ext>
                </a:extLst>
              </a:tr>
              <a:tr h="9361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테스트입니다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2020.12.28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589670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6272D7D5-5BC3-46B2-9B9E-CC93EE5B271C}"/>
              </a:ext>
            </a:extLst>
          </p:cNvPr>
          <p:cNvSpPr/>
          <p:nvPr/>
        </p:nvSpPr>
        <p:spPr>
          <a:xfrm>
            <a:off x="3089518" y="5831939"/>
            <a:ext cx="3354441" cy="378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  <a:cs typeface="Calibri" pitchFamily="34" charset="0"/>
              </a:rPr>
              <a:t>&lt;&lt; &lt;   1  2  3  4  5   &gt; &gt;&gt;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1E83B3-2ECC-490A-826F-CF98F944D8CF}"/>
              </a:ext>
            </a:extLst>
          </p:cNvPr>
          <p:cNvSpPr/>
          <p:nvPr/>
        </p:nvSpPr>
        <p:spPr>
          <a:xfrm>
            <a:off x="4727849" y="1474417"/>
            <a:ext cx="3205710" cy="2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검색어를 입력해주세요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F473A01-9005-418B-A597-13EEE012439D}"/>
              </a:ext>
            </a:extLst>
          </p:cNvPr>
          <p:cNvSpPr/>
          <p:nvPr/>
        </p:nvSpPr>
        <p:spPr>
          <a:xfrm>
            <a:off x="8156811" y="1473719"/>
            <a:ext cx="915048" cy="294345"/>
          </a:xfrm>
          <a:prstGeom prst="rect">
            <a:avLst/>
          </a:prstGeom>
          <a:solidFill>
            <a:srgbClr val="1F49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검색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2F1CCDB-4E5C-4FC8-ADEC-5396BAB5E8A5}"/>
              </a:ext>
            </a:extLst>
          </p:cNvPr>
          <p:cNvSpPr/>
          <p:nvPr/>
        </p:nvSpPr>
        <p:spPr>
          <a:xfrm>
            <a:off x="2927648" y="5831930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025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127D6010-F5D7-4076-867B-395CFE55152F}"/>
              </a:ext>
            </a:extLst>
          </p:cNvPr>
          <p:cNvSpPr/>
          <p:nvPr/>
        </p:nvSpPr>
        <p:spPr>
          <a:xfrm>
            <a:off x="0" y="153364"/>
            <a:ext cx="2301256" cy="430592"/>
          </a:xfrm>
          <a:prstGeom prst="parallelogram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CB8B64-6A80-41F7-9C65-2F31860BEE81}"/>
              </a:ext>
            </a:extLst>
          </p:cNvPr>
          <p:cNvSpPr/>
          <p:nvPr/>
        </p:nvSpPr>
        <p:spPr>
          <a:xfrm>
            <a:off x="-17328" y="116632"/>
            <a:ext cx="22465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와이어프레임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itchFamily="34" charset="0"/>
            </a:endParaRPr>
          </a:p>
        </p:txBody>
      </p:sp>
      <p:cxnSp>
        <p:nvCxnSpPr>
          <p:cNvPr id="13" name="직선 연결선 23">
            <a:extLst>
              <a:ext uri="{FF2B5EF4-FFF2-40B4-BE49-F238E27FC236}">
                <a16:creationId xmlns:a16="http://schemas.microsoft.com/office/drawing/2014/main" id="{8F72C4B2-CCB9-4C8C-A5BA-A023CBDAD0B0}"/>
              </a:ext>
            </a:extLst>
          </p:cNvPr>
          <p:cNvCxnSpPr>
            <a:cxnSpLocks/>
          </p:cNvCxnSpPr>
          <p:nvPr/>
        </p:nvCxnSpPr>
        <p:spPr>
          <a:xfrm flipH="1">
            <a:off x="0" y="590871"/>
            <a:ext cx="12192000" cy="0"/>
          </a:xfrm>
          <a:prstGeom prst="line">
            <a:avLst/>
          </a:prstGeom>
          <a:noFill/>
          <a:ln w="38100" cap="flat" cmpd="sng" algn="ctr">
            <a:solidFill>
              <a:schemeClr val="tx2"/>
            </a:solidFill>
            <a:prstDash val="solid"/>
          </a:ln>
          <a:effectLst/>
        </p:spPr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4B8EA4-ACF0-4AE8-B243-0CD6F1043EC4}"/>
              </a:ext>
            </a:extLst>
          </p:cNvPr>
          <p:cNvSpPr/>
          <p:nvPr/>
        </p:nvSpPr>
        <p:spPr>
          <a:xfrm>
            <a:off x="3691933" y="620688"/>
            <a:ext cx="22465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공지사항 상세화면</a:t>
            </a:r>
            <a:endParaRPr lang="en-US" altLang="ko-KR" sz="16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38C198-B57B-417A-AD58-5F26D491BEC9}"/>
              </a:ext>
            </a:extLst>
          </p:cNvPr>
          <p:cNvSpPr/>
          <p:nvPr/>
        </p:nvSpPr>
        <p:spPr>
          <a:xfrm>
            <a:off x="263352" y="1052738"/>
            <a:ext cx="9001000" cy="5328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23">
            <a:extLst>
              <a:ext uri="{FF2B5EF4-FFF2-40B4-BE49-F238E27FC236}">
                <a16:creationId xmlns:a16="http://schemas.microsoft.com/office/drawing/2014/main" id="{46C74D9B-D64D-4B58-9E91-AAA4D759E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425189"/>
              </p:ext>
            </p:extLst>
          </p:nvPr>
        </p:nvGraphicFramePr>
        <p:xfrm>
          <a:off x="9264352" y="1052737"/>
          <a:ext cx="2639616" cy="5328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4057560727"/>
                    </a:ext>
                  </a:extLst>
                </a:gridCol>
                <a:gridCol w="2207568">
                  <a:extLst>
                    <a:ext uri="{9D8B030D-6E8A-4147-A177-3AD203B41FA5}">
                      <a16:colId xmlns:a16="http://schemas.microsoft.com/office/drawing/2014/main" val="2505294039"/>
                    </a:ext>
                  </a:extLst>
                </a:gridCol>
              </a:tblGrid>
              <a:tr h="5194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387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 목록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394634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338276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888138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765532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223817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031876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905095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737170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695CB4F6-08A6-457D-A2AE-6ABD28370F42}"/>
              </a:ext>
            </a:extLst>
          </p:cNvPr>
          <p:cNvSpPr/>
          <p:nvPr/>
        </p:nvSpPr>
        <p:spPr>
          <a:xfrm>
            <a:off x="7568850" y="5831084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2" name="표 3">
            <a:extLst>
              <a:ext uri="{FF2B5EF4-FFF2-40B4-BE49-F238E27FC236}">
                <a16:creationId xmlns:a16="http://schemas.microsoft.com/office/drawing/2014/main" id="{A40D75FD-D9FA-4104-89CD-E055C134C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765864"/>
              </p:ext>
            </p:extLst>
          </p:nvPr>
        </p:nvGraphicFramePr>
        <p:xfrm>
          <a:off x="464012" y="1380717"/>
          <a:ext cx="8599680" cy="4278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540">
                  <a:extLst>
                    <a:ext uri="{9D8B030D-6E8A-4147-A177-3AD203B41FA5}">
                      <a16:colId xmlns:a16="http://schemas.microsoft.com/office/drawing/2014/main" val="1292849807"/>
                    </a:ext>
                  </a:extLst>
                </a:gridCol>
                <a:gridCol w="7000140">
                  <a:extLst>
                    <a:ext uri="{9D8B030D-6E8A-4147-A177-3AD203B41FA5}">
                      <a16:colId xmlns:a16="http://schemas.microsoft.com/office/drawing/2014/main" val="406499679"/>
                    </a:ext>
                  </a:extLst>
                </a:gridCol>
              </a:tblGrid>
              <a:tr h="798811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제목 테스트입니다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067802"/>
                  </a:ext>
                </a:extLst>
              </a:tr>
              <a:tr h="60388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2021.01.03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597564"/>
                  </a:ext>
                </a:extLst>
              </a:tr>
              <a:tr h="83310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u="none" dirty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ko-KR" altLang="en-US" sz="1400" u="sng" dirty="0">
                          <a:solidFill>
                            <a:schemeClr val="tx1"/>
                          </a:solidFill>
                        </a:rPr>
                        <a:t>사진</a:t>
                      </a:r>
                      <a:r>
                        <a:rPr lang="en-US" altLang="ko-KR" sz="1400" u="sng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400" u="sng" dirty="0" err="1">
                          <a:solidFill>
                            <a:schemeClr val="tx1"/>
                          </a:solidFill>
                        </a:rPr>
                        <a:t>png</a:t>
                      </a:r>
                      <a:endParaRPr lang="en-US" altLang="ko-KR" sz="1400" u="sng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400" u="sng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u="none" dirty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ko-KR" altLang="en-US" sz="1400" u="sng" dirty="0">
                          <a:solidFill>
                            <a:schemeClr val="tx1"/>
                          </a:solidFill>
                        </a:rPr>
                        <a:t>한글</a:t>
                      </a:r>
                      <a:r>
                        <a:rPr lang="en-US" altLang="ko-KR" sz="1400" u="sng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400" u="sng" dirty="0" err="1">
                          <a:solidFill>
                            <a:schemeClr val="tx1"/>
                          </a:solidFill>
                        </a:rPr>
                        <a:t>hwp</a:t>
                      </a:r>
                      <a:endParaRPr lang="ko-KR" altLang="en-US" sz="140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839355"/>
                  </a:ext>
                </a:extLst>
              </a:tr>
              <a:tr h="204304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내용 테스트입니다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995076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3F473A01-9005-418B-A597-13EEE012439D}"/>
              </a:ext>
            </a:extLst>
          </p:cNvPr>
          <p:cNvSpPr/>
          <p:nvPr/>
        </p:nvSpPr>
        <p:spPr>
          <a:xfrm>
            <a:off x="8040216" y="5873274"/>
            <a:ext cx="915048" cy="294345"/>
          </a:xfrm>
          <a:prstGeom prst="rect">
            <a:avLst/>
          </a:prstGeom>
          <a:solidFill>
            <a:srgbClr val="1F49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목록</a:t>
            </a:r>
          </a:p>
        </p:txBody>
      </p:sp>
      <p:pic>
        <p:nvPicPr>
          <p:cNvPr id="3" name="그래픽 2" descr="확인란 선택됨 단색으로 채워진">
            <a:extLst>
              <a:ext uri="{FF2B5EF4-FFF2-40B4-BE49-F238E27FC236}">
                <a16:creationId xmlns:a16="http://schemas.microsoft.com/office/drawing/2014/main" id="{C1D1A696-738C-44E1-96B7-303631C88B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27238" y="2708920"/>
            <a:ext cx="457200" cy="457200"/>
          </a:xfrm>
          <a:prstGeom prst="rect">
            <a:avLst/>
          </a:prstGeom>
        </p:spPr>
      </p:pic>
      <p:pic>
        <p:nvPicPr>
          <p:cNvPr id="15" name="그래픽 14" descr="확인란 선택됨 단색으로 채워진">
            <a:extLst>
              <a:ext uri="{FF2B5EF4-FFF2-40B4-BE49-F238E27FC236}">
                <a16:creationId xmlns:a16="http://schemas.microsoft.com/office/drawing/2014/main" id="{9C843BA3-F319-4150-80B1-C4A55D4E6F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32232" y="313421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61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127D6010-F5D7-4076-867B-395CFE55152F}"/>
              </a:ext>
            </a:extLst>
          </p:cNvPr>
          <p:cNvSpPr/>
          <p:nvPr/>
        </p:nvSpPr>
        <p:spPr>
          <a:xfrm>
            <a:off x="0" y="153364"/>
            <a:ext cx="2301256" cy="430592"/>
          </a:xfrm>
          <a:prstGeom prst="parallelogram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CB8B64-6A80-41F7-9C65-2F31860BEE81}"/>
              </a:ext>
            </a:extLst>
          </p:cNvPr>
          <p:cNvSpPr/>
          <p:nvPr/>
        </p:nvSpPr>
        <p:spPr>
          <a:xfrm>
            <a:off x="-17328" y="116632"/>
            <a:ext cx="22465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와이어프레임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itchFamily="34" charset="0"/>
            </a:endParaRPr>
          </a:p>
        </p:txBody>
      </p:sp>
      <p:cxnSp>
        <p:nvCxnSpPr>
          <p:cNvPr id="13" name="직선 연결선 23">
            <a:extLst>
              <a:ext uri="{FF2B5EF4-FFF2-40B4-BE49-F238E27FC236}">
                <a16:creationId xmlns:a16="http://schemas.microsoft.com/office/drawing/2014/main" id="{8F72C4B2-CCB9-4C8C-A5BA-A023CBDAD0B0}"/>
              </a:ext>
            </a:extLst>
          </p:cNvPr>
          <p:cNvCxnSpPr>
            <a:cxnSpLocks/>
          </p:cNvCxnSpPr>
          <p:nvPr/>
        </p:nvCxnSpPr>
        <p:spPr>
          <a:xfrm flipH="1">
            <a:off x="0" y="590871"/>
            <a:ext cx="12192000" cy="0"/>
          </a:xfrm>
          <a:prstGeom prst="line">
            <a:avLst/>
          </a:prstGeom>
          <a:noFill/>
          <a:ln w="38100" cap="flat" cmpd="sng" algn="ctr">
            <a:solidFill>
              <a:schemeClr val="tx2"/>
            </a:solidFill>
            <a:prstDash val="solid"/>
          </a:ln>
          <a:effectLst/>
        </p:spPr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4B8EA4-ACF0-4AE8-B243-0CD6F1043EC4}"/>
              </a:ext>
            </a:extLst>
          </p:cNvPr>
          <p:cNvSpPr/>
          <p:nvPr/>
        </p:nvSpPr>
        <p:spPr>
          <a:xfrm>
            <a:off x="3691933" y="620688"/>
            <a:ext cx="22465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관리자 </a:t>
            </a:r>
            <a:r>
              <a:rPr lang="ko-KR" altLang="en-US" sz="1600" b="1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메인화면</a:t>
            </a:r>
            <a:endParaRPr lang="en-US" altLang="ko-KR" sz="16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38C198-B57B-417A-AD58-5F26D491BEC9}"/>
              </a:ext>
            </a:extLst>
          </p:cNvPr>
          <p:cNvSpPr/>
          <p:nvPr/>
        </p:nvSpPr>
        <p:spPr>
          <a:xfrm>
            <a:off x="263352" y="1052738"/>
            <a:ext cx="9001000" cy="5328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23">
            <a:extLst>
              <a:ext uri="{FF2B5EF4-FFF2-40B4-BE49-F238E27FC236}">
                <a16:creationId xmlns:a16="http://schemas.microsoft.com/office/drawing/2014/main" id="{46C74D9B-D64D-4B58-9E91-AAA4D759E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619275"/>
              </p:ext>
            </p:extLst>
          </p:nvPr>
        </p:nvGraphicFramePr>
        <p:xfrm>
          <a:off x="9264352" y="1052737"/>
          <a:ext cx="2639616" cy="5328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4057560727"/>
                    </a:ext>
                  </a:extLst>
                </a:gridCol>
                <a:gridCol w="2207568">
                  <a:extLst>
                    <a:ext uri="{9D8B030D-6E8A-4147-A177-3AD203B41FA5}">
                      <a16:colId xmlns:a16="http://schemas.microsoft.com/office/drawing/2014/main" val="2505294039"/>
                    </a:ext>
                  </a:extLst>
                </a:gridCol>
              </a:tblGrid>
              <a:tr h="5194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387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시설관리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394634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아동관리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338276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커뮤니티관리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888138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전체 메뉴를 </a:t>
                      </a:r>
                      <a:r>
                        <a:rPr lang="ko-KR" altLang="en-US" sz="1200" dirty="0" err="1"/>
                        <a:t>사이트맵</a:t>
                      </a:r>
                      <a:r>
                        <a:rPr lang="ko-KR" altLang="en-US" sz="1200" dirty="0"/>
                        <a:t> 형태로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765532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223817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031876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905095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737170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695CB4F6-08A6-457D-A2AE-6ABD28370F42}"/>
              </a:ext>
            </a:extLst>
          </p:cNvPr>
          <p:cNvSpPr/>
          <p:nvPr/>
        </p:nvSpPr>
        <p:spPr>
          <a:xfrm>
            <a:off x="491120" y="2612479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BF1A8D7-FF48-494B-AE33-A45C8B5AF826}"/>
              </a:ext>
            </a:extLst>
          </p:cNvPr>
          <p:cNvSpPr/>
          <p:nvPr/>
        </p:nvSpPr>
        <p:spPr>
          <a:xfrm>
            <a:off x="491120" y="3725885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805774A-8BDF-4481-B6E5-607B24370AB6}"/>
              </a:ext>
            </a:extLst>
          </p:cNvPr>
          <p:cNvSpPr/>
          <p:nvPr/>
        </p:nvSpPr>
        <p:spPr>
          <a:xfrm>
            <a:off x="491120" y="4949569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8A728D1-5C02-4E95-BE5C-3BCFE906380B}"/>
              </a:ext>
            </a:extLst>
          </p:cNvPr>
          <p:cNvSpPr/>
          <p:nvPr/>
        </p:nvSpPr>
        <p:spPr>
          <a:xfrm>
            <a:off x="2222448" y="1075106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0DE1101-7945-4542-8AC4-F4567E27D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123493"/>
              </p:ext>
            </p:extLst>
          </p:nvPr>
        </p:nvGraphicFramePr>
        <p:xfrm>
          <a:off x="388211" y="1286468"/>
          <a:ext cx="1669203" cy="487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203">
                  <a:extLst>
                    <a:ext uri="{9D8B030D-6E8A-4147-A177-3AD203B41FA5}">
                      <a16:colId xmlns:a16="http://schemas.microsoft.com/office/drawing/2014/main" val="2931770172"/>
                    </a:ext>
                  </a:extLst>
                </a:gridCol>
              </a:tblGrid>
              <a:tr h="1285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bg1"/>
                          </a:solidFill>
                        </a:rPr>
                        <a:t>온라인 돌봄 업무처리 창구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852328"/>
                  </a:ext>
                </a:extLst>
              </a:tr>
              <a:tr h="11483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시설관리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0773927"/>
                  </a:ext>
                </a:extLst>
              </a:tr>
              <a:tr h="11483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아동관리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447190"/>
                  </a:ext>
                </a:extLst>
              </a:tr>
              <a:tr h="1297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커뮤니티관리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204536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C23BC214-11A0-4278-9041-9E6794CA3873}"/>
              </a:ext>
            </a:extLst>
          </p:cNvPr>
          <p:cNvSpPr/>
          <p:nvPr/>
        </p:nvSpPr>
        <p:spPr>
          <a:xfrm>
            <a:off x="2277572" y="1412592"/>
            <a:ext cx="1137586" cy="378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+mn-ea"/>
                <a:cs typeface="Calibri" pitchFamily="34" charset="0"/>
              </a:rPr>
              <a:t>사이트맵</a:t>
            </a:r>
            <a:endParaRPr lang="en-US" altLang="ko-KR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6DEEA2-E0D2-4F92-9975-4EAB9D5FF2C2}"/>
              </a:ext>
            </a:extLst>
          </p:cNvPr>
          <p:cNvSpPr/>
          <p:nvPr/>
        </p:nvSpPr>
        <p:spPr>
          <a:xfrm>
            <a:off x="2335489" y="2015083"/>
            <a:ext cx="1435054" cy="378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시설관리</a:t>
            </a:r>
            <a:endParaRPr lang="en-US" altLang="ko-KR" sz="14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29B11F0-45D7-4668-A021-6DDC169B095A}"/>
              </a:ext>
            </a:extLst>
          </p:cNvPr>
          <p:cNvCxnSpPr>
            <a:cxnSpLocks/>
          </p:cNvCxnSpPr>
          <p:nvPr/>
        </p:nvCxnSpPr>
        <p:spPr>
          <a:xfrm>
            <a:off x="2344912" y="2393788"/>
            <a:ext cx="18788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766E2B-C1A2-4F22-9EA5-C86F7198A7A0}"/>
              </a:ext>
            </a:extLst>
          </p:cNvPr>
          <p:cNvSpPr/>
          <p:nvPr/>
        </p:nvSpPr>
        <p:spPr>
          <a:xfrm>
            <a:off x="4593540" y="2015083"/>
            <a:ext cx="1435054" cy="378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아동관리</a:t>
            </a:r>
            <a:endParaRPr lang="en-US" altLang="ko-KR" sz="14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39EE12D-5F17-4CA9-A5D3-140C18AC73C5}"/>
              </a:ext>
            </a:extLst>
          </p:cNvPr>
          <p:cNvCxnSpPr>
            <a:cxnSpLocks/>
          </p:cNvCxnSpPr>
          <p:nvPr/>
        </p:nvCxnSpPr>
        <p:spPr>
          <a:xfrm>
            <a:off x="4594220" y="2392116"/>
            <a:ext cx="18788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8BAD4A4-B3D7-4B48-AECC-B256CA464EEB}"/>
              </a:ext>
            </a:extLst>
          </p:cNvPr>
          <p:cNvSpPr/>
          <p:nvPr/>
        </p:nvSpPr>
        <p:spPr>
          <a:xfrm>
            <a:off x="7081772" y="2015083"/>
            <a:ext cx="1435054" cy="378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커뮤니티관리</a:t>
            </a:r>
            <a:endParaRPr lang="en-US" altLang="ko-KR" sz="14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EEB3C32-054D-4E2C-B021-C2FAEB13B776}"/>
              </a:ext>
            </a:extLst>
          </p:cNvPr>
          <p:cNvCxnSpPr>
            <a:cxnSpLocks/>
          </p:cNvCxnSpPr>
          <p:nvPr/>
        </p:nvCxnSpPr>
        <p:spPr>
          <a:xfrm>
            <a:off x="7021368" y="2392116"/>
            <a:ext cx="18788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53A3C1A-3039-4555-A4ED-D36E10299DF7}"/>
              </a:ext>
            </a:extLst>
          </p:cNvPr>
          <p:cNvSpPr/>
          <p:nvPr/>
        </p:nvSpPr>
        <p:spPr>
          <a:xfrm>
            <a:off x="2344912" y="2636486"/>
            <a:ext cx="1802275" cy="1200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시설조회</a:t>
            </a:r>
            <a:endParaRPr lang="en-US" altLang="ko-KR" sz="14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시설등록</a:t>
            </a:r>
            <a:endParaRPr lang="en-US" altLang="ko-KR" sz="14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시설 후기 관리</a:t>
            </a:r>
            <a:endParaRPr lang="en-US" altLang="ko-KR" sz="14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F6676E-3431-4DD0-99F1-CE6693BBA965}"/>
              </a:ext>
            </a:extLst>
          </p:cNvPr>
          <p:cNvSpPr/>
          <p:nvPr/>
        </p:nvSpPr>
        <p:spPr>
          <a:xfrm>
            <a:off x="4593540" y="2636485"/>
            <a:ext cx="1878880" cy="1440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신청 아동 관리</a:t>
            </a:r>
            <a:endParaRPr lang="en-US" altLang="ko-KR" sz="14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수혜자 아동 관리</a:t>
            </a:r>
            <a:endParaRPr lang="en-US" altLang="ko-KR" sz="14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8C081C-94AA-4CAD-8CDB-DBFC2436C38E}"/>
              </a:ext>
            </a:extLst>
          </p:cNvPr>
          <p:cNvSpPr/>
          <p:nvPr/>
        </p:nvSpPr>
        <p:spPr>
          <a:xfrm>
            <a:off x="7020704" y="2636485"/>
            <a:ext cx="1696045" cy="1440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공지사항 관리</a:t>
            </a:r>
            <a:endParaRPr lang="en-US" altLang="ko-KR" sz="14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597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127D6010-F5D7-4076-867B-395CFE55152F}"/>
              </a:ext>
            </a:extLst>
          </p:cNvPr>
          <p:cNvSpPr/>
          <p:nvPr/>
        </p:nvSpPr>
        <p:spPr>
          <a:xfrm>
            <a:off x="0" y="153364"/>
            <a:ext cx="2301256" cy="430592"/>
          </a:xfrm>
          <a:prstGeom prst="parallelogram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CB8B64-6A80-41F7-9C65-2F31860BEE81}"/>
              </a:ext>
            </a:extLst>
          </p:cNvPr>
          <p:cNvSpPr/>
          <p:nvPr/>
        </p:nvSpPr>
        <p:spPr>
          <a:xfrm>
            <a:off x="-17328" y="116632"/>
            <a:ext cx="22465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와이어프레임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itchFamily="34" charset="0"/>
            </a:endParaRPr>
          </a:p>
        </p:txBody>
      </p:sp>
      <p:cxnSp>
        <p:nvCxnSpPr>
          <p:cNvPr id="13" name="직선 연결선 23">
            <a:extLst>
              <a:ext uri="{FF2B5EF4-FFF2-40B4-BE49-F238E27FC236}">
                <a16:creationId xmlns:a16="http://schemas.microsoft.com/office/drawing/2014/main" id="{8F72C4B2-CCB9-4C8C-A5BA-A023CBDAD0B0}"/>
              </a:ext>
            </a:extLst>
          </p:cNvPr>
          <p:cNvCxnSpPr>
            <a:cxnSpLocks/>
          </p:cNvCxnSpPr>
          <p:nvPr/>
        </p:nvCxnSpPr>
        <p:spPr>
          <a:xfrm flipH="1">
            <a:off x="0" y="590871"/>
            <a:ext cx="12192000" cy="0"/>
          </a:xfrm>
          <a:prstGeom prst="line">
            <a:avLst/>
          </a:prstGeom>
          <a:noFill/>
          <a:ln w="38100" cap="flat" cmpd="sng" algn="ctr">
            <a:solidFill>
              <a:schemeClr val="tx2"/>
            </a:solidFill>
            <a:prstDash val="solid"/>
          </a:ln>
          <a:effectLst/>
        </p:spPr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4B8EA4-ACF0-4AE8-B243-0CD6F1043EC4}"/>
              </a:ext>
            </a:extLst>
          </p:cNvPr>
          <p:cNvSpPr/>
          <p:nvPr/>
        </p:nvSpPr>
        <p:spPr>
          <a:xfrm>
            <a:off x="3691933" y="620688"/>
            <a:ext cx="22465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시설 조회화면 </a:t>
            </a:r>
            <a:r>
              <a:rPr lang="en-US" altLang="ko-KR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관리자</a:t>
            </a:r>
            <a:r>
              <a:rPr lang="en-US" altLang="ko-KR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38C198-B57B-417A-AD58-5F26D491BEC9}"/>
              </a:ext>
            </a:extLst>
          </p:cNvPr>
          <p:cNvSpPr/>
          <p:nvPr/>
        </p:nvSpPr>
        <p:spPr>
          <a:xfrm>
            <a:off x="263352" y="1052738"/>
            <a:ext cx="9001000" cy="5328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23">
            <a:extLst>
              <a:ext uri="{FF2B5EF4-FFF2-40B4-BE49-F238E27FC236}">
                <a16:creationId xmlns:a16="http://schemas.microsoft.com/office/drawing/2014/main" id="{46C74D9B-D64D-4B58-9E91-AAA4D759E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355125"/>
              </p:ext>
            </p:extLst>
          </p:nvPr>
        </p:nvGraphicFramePr>
        <p:xfrm>
          <a:off x="9264352" y="1052737"/>
          <a:ext cx="2639616" cy="5328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4057560727"/>
                    </a:ext>
                  </a:extLst>
                </a:gridCol>
                <a:gridCol w="2207568">
                  <a:extLst>
                    <a:ext uri="{9D8B030D-6E8A-4147-A177-3AD203B41FA5}">
                      <a16:colId xmlns:a16="http://schemas.microsoft.com/office/drawing/2014/main" val="2505294039"/>
                    </a:ext>
                  </a:extLst>
                </a:gridCol>
              </a:tblGrid>
              <a:tr h="5194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387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콤보박스로</a:t>
                      </a:r>
                      <a:r>
                        <a:rPr lang="ko-KR" altLang="en-US" sz="1200" dirty="0"/>
                        <a:t> 지역별로 조회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394634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원하는 검색명으로 돌봄 시설 조회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338276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시설 상세 정보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888138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pc="-150" dirty="0"/>
                        <a:t>한 페이지당 </a:t>
                      </a:r>
                      <a:r>
                        <a:rPr lang="en-US" altLang="ko-KR" sz="1200" spc="-150" dirty="0"/>
                        <a:t>10</a:t>
                      </a:r>
                      <a:r>
                        <a:rPr lang="ko-KR" altLang="en-US" sz="1200" spc="-150" dirty="0"/>
                        <a:t>개의 시설 </a:t>
                      </a:r>
                      <a:r>
                        <a:rPr lang="ko-KR" altLang="en-US" sz="1200" spc="-150" dirty="0" err="1"/>
                        <a:t>페이징</a:t>
                      </a:r>
                      <a:r>
                        <a:rPr lang="ko-KR" altLang="en-US" sz="1200" spc="-150" dirty="0"/>
                        <a:t>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765532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223817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031876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905095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737170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695CB4F6-08A6-457D-A2AE-6ABD28370F42}"/>
              </a:ext>
            </a:extLst>
          </p:cNvPr>
          <p:cNvSpPr/>
          <p:nvPr/>
        </p:nvSpPr>
        <p:spPr>
          <a:xfrm>
            <a:off x="330124" y="1389939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BF1A8D7-FF48-494B-AE33-A45C8B5AF826}"/>
              </a:ext>
            </a:extLst>
          </p:cNvPr>
          <p:cNvSpPr/>
          <p:nvPr/>
        </p:nvSpPr>
        <p:spPr>
          <a:xfrm>
            <a:off x="330124" y="2069891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805774A-8BDF-4481-B6E5-607B24370AB6}"/>
              </a:ext>
            </a:extLst>
          </p:cNvPr>
          <p:cNvSpPr/>
          <p:nvPr/>
        </p:nvSpPr>
        <p:spPr>
          <a:xfrm>
            <a:off x="716866" y="3527670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8A728D1-5C02-4E95-BE5C-3BCFE906380B}"/>
              </a:ext>
            </a:extLst>
          </p:cNvPr>
          <p:cNvSpPr/>
          <p:nvPr/>
        </p:nvSpPr>
        <p:spPr>
          <a:xfrm>
            <a:off x="2927648" y="5804038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2" name="표 3">
            <a:extLst>
              <a:ext uri="{FF2B5EF4-FFF2-40B4-BE49-F238E27FC236}">
                <a16:creationId xmlns:a16="http://schemas.microsoft.com/office/drawing/2014/main" id="{8ECEB1C8-6C17-4BD7-9B90-E72FAD038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606769"/>
              </p:ext>
            </p:extLst>
          </p:nvPr>
        </p:nvGraphicFramePr>
        <p:xfrm>
          <a:off x="648501" y="2928006"/>
          <a:ext cx="7939369" cy="2684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720">
                  <a:extLst>
                    <a:ext uri="{9D8B030D-6E8A-4147-A177-3AD203B41FA5}">
                      <a16:colId xmlns:a16="http://schemas.microsoft.com/office/drawing/2014/main" val="1292849807"/>
                    </a:ext>
                  </a:extLst>
                </a:gridCol>
                <a:gridCol w="5007649">
                  <a:extLst>
                    <a:ext uri="{9D8B030D-6E8A-4147-A177-3AD203B41FA5}">
                      <a16:colId xmlns:a16="http://schemas.microsoft.com/office/drawing/2014/main" val="406499679"/>
                    </a:ext>
                  </a:extLst>
                </a:gridCol>
              </a:tblGrid>
              <a:tr h="468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시설명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067802"/>
                  </a:ext>
                </a:extLst>
              </a:tr>
              <a:tr h="6081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서울시립수서청소년센터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0" dirty="0">
                          <a:solidFill>
                            <a:schemeClr val="tx1"/>
                          </a:solidFill>
                        </a:rPr>
                        <a:t>서울특별시 강남구 </a:t>
                      </a:r>
                      <a:r>
                        <a:rPr lang="ko-KR" altLang="en-US" sz="1400" spc="0" dirty="0" err="1">
                          <a:solidFill>
                            <a:schemeClr val="tx1"/>
                          </a:solidFill>
                        </a:rPr>
                        <a:t>광평로</a:t>
                      </a:r>
                      <a:r>
                        <a:rPr lang="ko-KR" altLang="en-US" sz="1400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spc="0" dirty="0">
                          <a:solidFill>
                            <a:schemeClr val="tx1"/>
                          </a:solidFill>
                        </a:rPr>
                        <a:t>144 (</a:t>
                      </a:r>
                      <a:r>
                        <a:rPr lang="ko-KR" altLang="en-US" sz="1400" spc="0" dirty="0">
                          <a:solidFill>
                            <a:schemeClr val="tx1"/>
                          </a:solidFill>
                        </a:rPr>
                        <a:t>수서동</a:t>
                      </a:r>
                      <a:r>
                        <a:rPr lang="en-US" altLang="ko-KR" sz="1400" spc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400" spc="0" dirty="0" err="1">
                          <a:solidFill>
                            <a:schemeClr val="tx1"/>
                          </a:solidFill>
                        </a:rPr>
                        <a:t>서울시립수서청소년수련관</a:t>
                      </a:r>
                      <a:endParaRPr lang="ko-KR" altLang="en-US" sz="1400" spc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597564"/>
                  </a:ext>
                </a:extLst>
              </a:tr>
              <a:tr h="6081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서울시립강동청소년센터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서울특별시 강동구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아리수로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길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47 - 0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시립강동청소년수련관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839355"/>
                  </a:ext>
                </a:extLst>
              </a:tr>
              <a:tr h="390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서울시립강북청소년센터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서울특별시 강북구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4.19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로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74 - 0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난나강북청소년센터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589670"/>
                  </a:ext>
                </a:extLst>
              </a:tr>
              <a:tr h="6081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서울시립화곡청소년센터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서울특별시 강서구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곰달래로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57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가길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26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시립화곡청소년수련관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466317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E70134-C83B-4B64-875E-15D591707CA7}"/>
              </a:ext>
            </a:extLst>
          </p:cNvPr>
          <p:cNvSpPr/>
          <p:nvPr/>
        </p:nvSpPr>
        <p:spPr>
          <a:xfrm>
            <a:off x="1487488" y="1417763"/>
            <a:ext cx="1249856" cy="272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시도 전체 ▽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1FFAF9A-1E7B-4182-94DF-4D8E656913FB}"/>
              </a:ext>
            </a:extLst>
          </p:cNvPr>
          <p:cNvSpPr/>
          <p:nvPr/>
        </p:nvSpPr>
        <p:spPr>
          <a:xfrm>
            <a:off x="2807959" y="1421500"/>
            <a:ext cx="1422835" cy="274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시군구</a:t>
            </a:r>
            <a:r>
              <a:rPr lang="ko-KR" altLang="en-US" sz="1400" dirty="0">
                <a:solidFill>
                  <a:schemeClr val="tx1"/>
                </a:solidFill>
              </a:rPr>
              <a:t> 전체 ▽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B3E1D97-A99B-4CFF-A793-CC1D9ED9FB0C}"/>
              </a:ext>
            </a:extLst>
          </p:cNvPr>
          <p:cNvSpPr/>
          <p:nvPr/>
        </p:nvSpPr>
        <p:spPr>
          <a:xfrm>
            <a:off x="1513247" y="2117818"/>
            <a:ext cx="4752226" cy="292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검색어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659C980-B15B-4874-8FE8-80AC95D876F4}"/>
              </a:ext>
            </a:extLst>
          </p:cNvPr>
          <p:cNvSpPr/>
          <p:nvPr/>
        </p:nvSpPr>
        <p:spPr>
          <a:xfrm>
            <a:off x="6488725" y="2117120"/>
            <a:ext cx="915048" cy="294345"/>
          </a:xfrm>
          <a:prstGeom prst="rect">
            <a:avLst/>
          </a:prstGeom>
          <a:solidFill>
            <a:srgbClr val="1F49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검색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BFC0788-D27C-451F-8BA3-8EED8C60FF4C}"/>
              </a:ext>
            </a:extLst>
          </p:cNvPr>
          <p:cNvSpPr/>
          <p:nvPr/>
        </p:nvSpPr>
        <p:spPr>
          <a:xfrm>
            <a:off x="644207" y="1353943"/>
            <a:ext cx="1435054" cy="378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지역</a:t>
            </a:r>
            <a:endParaRPr lang="en-US" altLang="ko-KR" sz="14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120DB0C-071E-43A3-9327-3DAD2EB96DC2}"/>
              </a:ext>
            </a:extLst>
          </p:cNvPr>
          <p:cNvSpPr/>
          <p:nvPr/>
        </p:nvSpPr>
        <p:spPr>
          <a:xfrm>
            <a:off x="644207" y="2053084"/>
            <a:ext cx="1435054" cy="378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err="1">
                <a:solidFill>
                  <a:schemeClr val="tx1"/>
                </a:solidFill>
                <a:latin typeface="+mn-ea"/>
                <a:cs typeface="Calibri" pitchFamily="34" charset="0"/>
              </a:rPr>
              <a:t>시설명</a:t>
            </a:r>
            <a:endParaRPr lang="en-US" altLang="ko-KR" sz="14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5D97DA-0008-40AA-83A9-4088782C3539}"/>
              </a:ext>
            </a:extLst>
          </p:cNvPr>
          <p:cNvCxnSpPr>
            <a:cxnSpLocks/>
          </p:cNvCxnSpPr>
          <p:nvPr/>
        </p:nvCxnSpPr>
        <p:spPr>
          <a:xfrm>
            <a:off x="644207" y="1242149"/>
            <a:ext cx="79208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8E57329-B359-4E4B-9838-5FAA6122D785}"/>
              </a:ext>
            </a:extLst>
          </p:cNvPr>
          <p:cNvCxnSpPr>
            <a:cxnSpLocks/>
          </p:cNvCxnSpPr>
          <p:nvPr/>
        </p:nvCxnSpPr>
        <p:spPr>
          <a:xfrm>
            <a:off x="644207" y="2564904"/>
            <a:ext cx="79208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E9301B2-5C14-4FC3-B5C7-5A25FBD8F676}"/>
              </a:ext>
            </a:extLst>
          </p:cNvPr>
          <p:cNvCxnSpPr>
            <a:cxnSpLocks/>
          </p:cNvCxnSpPr>
          <p:nvPr/>
        </p:nvCxnSpPr>
        <p:spPr>
          <a:xfrm>
            <a:off x="644207" y="1916451"/>
            <a:ext cx="792088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591FE8-3F34-428F-AE71-65F4F40AEE9D}"/>
              </a:ext>
            </a:extLst>
          </p:cNvPr>
          <p:cNvSpPr/>
          <p:nvPr/>
        </p:nvSpPr>
        <p:spPr>
          <a:xfrm>
            <a:off x="3089518" y="5831939"/>
            <a:ext cx="3354441" cy="378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  <a:cs typeface="Calibri" pitchFamily="34" charset="0"/>
              </a:rPr>
              <a:t>&lt;&lt; &lt;   1  2  3  4  5   &gt; &gt;&gt;</a:t>
            </a:r>
          </a:p>
        </p:txBody>
      </p:sp>
    </p:spTree>
    <p:extLst>
      <p:ext uri="{BB962C8B-B14F-4D97-AF65-F5344CB8AC3E}">
        <p14:creationId xmlns:p14="http://schemas.microsoft.com/office/powerpoint/2010/main" val="645163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127D6010-F5D7-4076-867B-395CFE55152F}"/>
              </a:ext>
            </a:extLst>
          </p:cNvPr>
          <p:cNvSpPr/>
          <p:nvPr/>
        </p:nvSpPr>
        <p:spPr>
          <a:xfrm>
            <a:off x="0" y="153364"/>
            <a:ext cx="2301256" cy="430592"/>
          </a:xfrm>
          <a:prstGeom prst="parallelogram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CB8B64-6A80-41F7-9C65-2F31860BEE81}"/>
              </a:ext>
            </a:extLst>
          </p:cNvPr>
          <p:cNvSpPr/>
          <p:nvPr/>
        </p:nvSpPr>
        <p:spPr>
          <a:xfrm>
            <a:off x="-17328" y="116632"/>
            <a:ext cx="22465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와이어프레임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itchFamily="34" charset="0"/>
            </a:endParaRPr>
          </a:p>
        </p:txBody>
      </p:sp>
      <p:cxnSp>
        <p:nvCxnSpPr>
          <p:cNvPr id="13" name="직선 연결선 23">
            <a:extLst>
              <a:ext uri="{FF2B5EF4-FFF2-40B4-BE49-F238E27FC236}">
                <a16:creationId xmlns:a16="http://schemas.microsoft.com/office/drawing/2014/main" id="{8F72C4B2-CCB9-4C8C-A5BA-A023CBDAD0B0}"/>
              </a:ext>
            </a:extLst>
          </p:cNvPr>
          <p:cNvCxnSpPr>
            <a:cxnSpLocks/>
          </p:cNvCxnSpPr>
          <p:nvPr/>
        </p:nvCxnSpPr>
        <p:spPr>
          <a:xfrm flipH="1">
            <a:off x="0" y="590871"/>
            <a:ext cx="12192000" cy="0"/>
          </a:xfrm>
          <a:prstGeom prst="line">
            <a:avLst/>
          </a:prstGeom>
          <a:noFill/>
          <a:ln w="38100" cap="flat" cmpd="sng" algn="ctr">
            <a:solidFill>
              <a:schemeClr val="tx2"/>
            </a:solidFill>
            <a:prstDash val="solid"/>
          </a:ln>
          <a:effectLst/>
        </p:spPr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4B8EA4-ACF0-4AE8-B243-0CD6F1043EC4}"/>
              </a:ext>
            </a:extLst>
          </p:cNvPr>
          <p:cNvSpPr/>
          <p:nvPr/>
        </p:nvSpPr>
        <p:spPr>
          <a:xfrm>
            <a:off x="3691932" y="620688"/>
            <a:ext cx="2908123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시설 상세정보화면 </a:t>
            </a:r>
            <a:r>
              <a:rPr lang="en-US" altLang="ko-KR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관리자</a:t>
            </a:r>
            <a:r>
              <a:rPr lang="en-US" altLang="ko-KR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38C198-B57B-417A-AD58-5F26D491BEC9}"/>
              </a:ext>
            </a:extLst>
          </p:cNvPr>
          <p:cNvSpPr/>
          <p:nvPr/>
        </p:nvSpPr>
        <p:spPr>
          <a:xfrm>
            <a:off x="263352" y="1052738"/>
            <a:ext cx="9001000" cy="5328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23">
            <a:extLst>
              <a:ext uri="{FF2B5EF4-FFF2-40B4-BE49-F238E27FC236}">
                <a16:creationId xmlns:a16="http://schemas.microsoft.com/office/drawing/2014/main" id="{46C74D9B-D64D-4B58-9E91-AAA4D759E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019474"/>
              </p:ext>
            </p:extLst>
          </p:nvPr>
        </p:nvGraphicFramePr>
        <p:xfrm>
          <a:off x="9264352" y="1052737"/>
          <a:ext cx="2639616" cy="5328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4057560727"/>
                    </a:ext>
                  </a:extLst>
                </a:gridCol>
                <a:gridCol w="2207568">
                  <a:extLst>
                    <a:ext uri="{9D8B030D-6E8A-4147-A177-3AD203B41FA5}">
                      <a16:colId xmlns:a16="http://schemas.microsoft.com/office/drawing/2014/main" val="2505294039"/>
                    </a:ext>
                  </a:extLst>
                </a:gridCol>
              </a:tblGrid>
              <a:tr h="5194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387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원하는 정보 수정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394634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시설 목록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338276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888138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765532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223817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031876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905095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737170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695CB4F6-08A6-457D-A2AE-6ABD28370F42}"/>
              </a:ext>
            </a:extLst>
          </p:cNvPr>
          <p:cNvSpPr/>
          <p:nvPr/>
        </p:nvSpPr>
        <p:spPr>
          <a:xfrm>
            <a:off x="6228044" y="5914615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BF1A8D7-FF48-494B-AE33-A45C8B5AF826}"/>
              </a:ext>
            </a:extLst>
          </p:cNvPr>
          <p:cNvSpPr/>
          <p:nvPr/>
        </p:nvSpPr>
        <p:spPr>
          <a:xfrm>
            <a:off x="8749440" y="5888406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659C980-B15B-4874-8FE8-80AC95D876F4}"/>
              </a:ext>
            </a:extLst>
          </p:cNvPr>
          <p:cNvSpPr/>
          <p:nvPr/>
        </p:nvSpPr>
        <p:spPr>
          <a:xfrm>
            <a:off x="6704447" y="5949280"/>
            <a:ext cx="915048" cy="294345"/>
          </a:xfrm>
          <a:prstGeom prst="rect">
            <a:avLst/>
          </a:prstGeom>
          <a:solidFill>
            <a:srgbClr val="1F49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9465F5-F8EF-47ED-8E39-D5FFFD783F0A}"/>
              </a:ext>
            </a:extLst>
          </p:cNvPr>
          <p:cNvSpPr/>
          <p:nvPr/>
        </p:nvSpPr>
        <p:spPr>
          <a:xfrm>
            <a:off x="7799932" y="5954360"/>
            <a:ext cx="915048" cy="294345"/>
          </a:xfrm>
          <a:prstGeom prst="rect">
            <a:avLst/>
          </a:prstGeom>
          <a:solidFill>
            <a:srgbClr val="1F49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목록</a:t>
            </a:r>
          </a:p>
        </p:txBody>
      </p:sp>
      <p:graphicFrame>
        <p:nvGraphicFramePr>
          <p:cNvPr id="25" name="표 3">
            <a:extLst>
              <a:ext uri="{FF2B5EF4-FFF2-40B4-BE49-F238E27FC236}">
                <a16:creationId xmlns:a16="http://schemas.microsoft.com/office/drawing/2014/main" id="{5301705F-1421-401F-BB7D-DCE64C200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756539"/>
              </p:ext>
            </p:extLst>
          </p:nvPr>
        </p:nvGraphicFramePr>
        <p:xfrm>
          <a:off x="545320" y="1052736"/>
          <a:ext cx="8169660" cy="4855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9660">
                  <a:extLst>
                    <a:ext uri="{9D8B030D-6E8A-4147-A177-3AD203B41FA5}">
                      <a16:colId xmlns:a16="http://schemas.microsoft.com/office/drawing/2014/main" val="1292849807"/>
                    </a:ext>
                  </a:extLst>
                </a:gridCol>
              </a:tblGrid>
              <a:tr h="4032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1600" b="1" dirty="0" err="1">
                          <a:solidFill>
                            <a:schemeClr val="tx1"/>
                          </a:solidFill>
                        </a:rPr>
                        <a:t>시설명</a:t>
                      </a:r>
                      <a:endParaRPr lang="en-US" altLang="ko-K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067802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대표자</a:t>
                      </a:r>
                      <a:endParaRPr lang="en-US" altLang="ko-K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015016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연락처                 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         -                 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7534294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en-US" altLang="ko-K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708400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신청인원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597564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운영기간                                  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~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839355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1600" b="1" dirty="0" err="1">
                          <a:solidFill>
                            <a:schemeClr val="tx1"/>
                          </a:solidFill>
                        </a:rPr>
                        <a:t>돌봄시간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                                  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~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589670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요일선택               월        화        수       목        금        토       일 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25317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신청 가능 학년      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학년        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학년        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학년       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학년      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학년      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학년       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42175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프로그램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212264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 latinLnBrk="1"/>
                      <a:endParaRPr lang="en-US" altLang="ko-KR" sz="1600" b="1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시설사진</a:t>
                      </a:r>
                      <a:endParaRPr lang="en-US" altLang="ko-KR" sz="16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410698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2CE8E68C-0D13-443F-9171-D1CE8C80FB2D}"/>
              </a:ext>
            </a:extLst>
          </p:cNvPr>
          <p:cNvSpPr/>
          <p:nvPr/>
        </p:nvSpPr>
        <p:spPr>
          <a:xfrm>
            <a:off x="2236810" y="1094607"/>
            <a:ext cx="3096344" cy="3324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1600" dirty="0" err="1">
                <a:solidFill>
                  <a:schemeClr val="bg1">
                    <a:lumMod val="75000"/>
                  </a:schemeClr>
                </a:solidFill>
              </a:rPr>
              <a:t>서울시립수서청소년센터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0E473E4-E37A-45FD-9157-3E5A0AD7DCC4}"/>
              </a:ext>
            </a:extLst>
          </p:cNvPr>
          <p:cNvSpPr/>
          <p:nvPr/>
        </p:nvSpPr>
        <p:spPr>
          <a:xfrm>
            <a:off x="2236765" y="1505637"/>
            <a:ext cx="3096344" cy="3324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홍길동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F941760-40C8-454A-8C41-E7A2A802D766}"/>
              </a:ext>
            </a:extLst>
          </p:cNvPr>
          <p:cNvSpPr/>
          <p:nvPr/>
        </p:nvSpPr>
        <p:spPr>
          <a:xfrm>
            <a:off x="2228588" y="1896326"/>
            <a:ext cx="908322" cy="3324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010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4E14785-27C4-416D-A393-67126A974652}"/>
              </a:ext>
            </a:extLst>
          </p:cNvPr>
          <p:cNvSpPr/>
          <p:nvPr/>
        </p:nvSpPr>
        <p:spPr>
          <a:xfrm>
            <a:off x="3521055" y="1899542"/>
            <a:ext cx="908322" cy="3324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1111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F057F22-5863-4E43-BDB1-1312A3F0ABCC}"/>
              </a:ext>
            </a:extLst>
          </p:cNvPr>
          <p:cNvSpPr/>
          <p:nvPr/>
        </p:nvSpPr>
        <p:spPr>
          <a:xfrm>
            <a:off x="4813522" y="1896326"/>
            <a:ext cx="908322" cy="3324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2222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F961310-49F3-405A-AF84-89D682042C36}"/>
              </a:ext>
            </a:extLst>
          </p:cNvPr>
          <p:cNvSpPr/>
          <p:nvPr/>
        </p:nvSpPr>
        <p:spPr>
          <a:xfrm>
            <a:off x="2238672" y="2299952"/>
            <a:ext cx="3096344" cy="3324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서울시 강남구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6813750-0EC2-49C7-8D3F-974701FBAE19}"/>
              </a:ext>
            </a:extLst>
          </p:cNvPr>
          <p:cNvSpPr/>
          <p:nvPr/>
        </p:nvSpPr>
        <p:spPr>
          <a:xfrm>
            <a:off x="2231390" y="2698045"/>
            <a:ext cx="3096344" cy="3324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40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17FD02-54F3-4158-8F09-3891209C848B}"/>
              </a:ext>
            </a:extLst>
          </p:cNvPr>
          <p:cNvSpPr/>
          <p:nvPr/>
        </p:nvSpPr>
        <p:spPr>
          <a:xfrm>
            <a:off x="2238672" y="3121804"/>
            <a:ext cx="1690326" cy="3324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2021.01.02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B9F8B61-087B-4DC3-86EE-242B9BEF275B}"/>
              </a:ext>
            </a:extLst>
          </p:cNvPr>
          <p:cNvSpPr/>
          <p:nvPr/>
        </p:nvSpPr>
        <p:spPr>
          <a:xfrm>
            <a:off x="4333647" y="3120722"/>
            <a:ext cx="1690326" cy="3324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9999.12.31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59B2463-DBD2-4C80-9C57-971E1B2EB7F6}"/>
              </a:ext>
            </a:extLst>
          </p:cNvPr>
          <p:cNvSpPr/>
          <p:nvPr/>
        </p:nvSpPr>
        <p:spPr>
          <a:xfrm>
            <a:off x="2238672" y="3519897"/>
            <a:ext cx="1690326" cy="3324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16:00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2AE8088-48AF-4379-9DCC-7FE87E39B8DB}"/>
              </a:ext>
            </a:extLst>
          </p:cNvPr>
          <p:cNvSpPr/>
          <p:nvPr/>
        </p:nvSpPr>
        <p:spPr>
          <a:xfrm>
            <a:off x="4333647" y="3518815"/>
            <a:ext cx="1690326" cy="3324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18:00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8A2BAF0-0D8E-4014-9411-87665ADB1660}"/>
              </a:ext>
            </a:extLst>
          </p:cNvPr>
          <p:cNvSpPr/>
          <p:nvPr/>
        </p:nvSpPr>
        <p:spPr>
          <a:xfrm>
            <a:off x="2236198" y="3916119"/>
            <a:ext cx="324081" cy="296265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1F497D"/>
                </a:solidFill>
              </a:rPr>
              <a:t>v</a:t>
            </a:r>
            <a:endParaRPr lang="ko-KR" altLang="en-US" sz="1600" b="1" dirty="0">
              <a:solidFill>
                <a:srgbClr val="1F497D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36911E6-6A96-4FA8-95BD-9922E40CA1A5}"/>
              </a:ext>
            </a:extLst>
          </p:cNvPr>
          <p:cNvSpPr/>
          <p:nvPr/>
        </p:nvSpPr>
        <p:spPr>
          <a:xfrm>
            <a:off x="3031803" y="3916119"/>
            <a:ext cx="324081" cy="296265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1F497D"/>
                </a:solidFill>
              </a:rPr>
              <a:t>v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994EFE9-9308-4611-A3AF-5539600A2609}"/>
              </a:ext>
            </a:extLst>
          </p:cNvPr>
          <p:cNvSpPr/>
          <p:nvPr/>
        </p:nvSpPr>
        <p:spPr>
          <a:xfrm>
            <a:off x="4491473" y="3916117"/>
            <a:ext cx="324081" cy="296265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1F497D"/>
                </a:solidFill>
              </a:rPr>
              <a:t>v</a:t>
            </a:r>
            <a:endParaRPr lang="ko-KR" altLang="en-US" sz="1600" b="1" dirty="0">
              <a:solidFill>
                <a:srgbClr val="1F497D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B6F4FB3-AC49-4E03-AB9B-337E7095669B}"/>
              </a:ext>
            </a:extLst>
          </p:cNvPr>
          <p:cNvSpPr/>
          <p:nvPr/>
        </p:nvSpPr>
        <p:spPr>
          <a:xfrm>
            <a:off x="3761638" y="3916118"/>
            <a:ext cx="324081" cy="296265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1F497D"/>
                </a:solidFill>
              </a:rPr>
              <a:t>v</a:t>
            </a:r>
            <a:endParaRPr lang="ko-KR" altLang="en-US" sz="1600" b="1" dirty="0">
              <a:solidFill>
                <a:srgbClr val="1F497D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E1BC2F0-FB6A-4FA8-9F32-809BDFFE1669}"/>
              </a:ext>
            </a:extLst>
          </p:cNvPr>
          <p:cNvSpPr/>
          <p:nvPr/>
        </p:nvSpPr>
        <p:spPr>
          <a:xfrm>
            <a:off x="5221915" y="3911099"/>
            <a:ext cx="324081" cy="296265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1F497D"/>
                </a:solidFill>
              </a:rPr>
              <a:t>v</a:t>
            </a:r>
            <a:endParaRPr lang="ko-KR" altLang="en-US" sz="1600" b="1" dirty="0">
              <a:solidFill>
                <a:srgbClr val="1F497D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2C84CE2-17BE-46DB-8813-00BCF2BF73FB}"/>
              </a:ext>
            </a:extLst>
          </p:cNvPr>
          <p:cNvSpPr/>
          <p:nvPr/>
        </p:nvSpPr>
        <p:spPr>
          <a:xfrm>
            <a:off x="6089481" y="3919640"/>
            <a:ext cx="324081" cy="2962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v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B8F67A2-F098-4B66-A880-C5809F798D6D}"/>
              </a:ext>
            </a:extLst>
          </p:cNvPr>
          <p:cNvSpPr/>
          <p:nvPr/>
        </p:nvSpPr>
        <p:spPr>
          <a:xfrm>
            <a:off x="6769521" y="3911098"/>
            <a:ext cx="324081" cy="2962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v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EC7FEE7-9664-4DE7-B878-971CD267B26B}"/>
              </a:ext>
            </a:extLst>
          </p:cNvPr>
          <p:cNvSpPr/>
          <p:nvPr/>
        </p:nvSpPr>
        <p:spPr>
          <a:xfrm>
            <a:off x="2242717" y="4341597"/>
            <a:ext cx="324081" cy="2962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v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8D321C1-B09C-4867-A36A-9C4C669200EF}"/>
              </a:ext>
            </a:extLst>
          </p:cNvPr>
          <p:cNvSpPr/>
          <p:nvPr/>
        </p:nvSpPr>
        <p:spPr>
          <a:xfrm>
            <a:off x="4497992" y="4341595"/>
            <a:ext cx="324081" cy="2962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v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28C0A23-9D63-4887-A773-55C69051F5C9}"/>
              </a:ext>
            </a:extLst>
          </p:cNvPr>
          <p:cNvSpPr/>
          <p:nvPr/>
        </p:nvSpPr>
        <p:spPr>
          <a:xfrm>
            <a:off x="3359696" y="4341596"/>
            <a:ext cx="324081" cy="2962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v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4A5BDB4-F152-4F0F-AB71-A4A983D6EB15}"/>
              </a:ext>
            </a:extLst>
          </p:cNvPr>
          <p:cNvSpPr/>
          <p:nvPr/>
        </p:nvSpPr>
        <p:spPr>
          <a:xfrm>
            <a:off x="5627903" y="4336577"/>
            <a:ext cx="324081" cy="296265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1F497D"/>
                </a:solidFill>
              </a:rPr>
              <a:t>v</a:t>
            </a:r>
            <a:endParaRPr lang="ko-KR" altLang="en-US" sz="1600" b="1" dirty="0">
              <a:solidFill>
                <a:srgbClr val="1F497D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35708B4-156C-4E6F-A867-D18B7E3F0835}"/>
              </a:ext>
            </a:extLst>
          </p:cNvPr>
          <p:cNvSpPr/>
          <p:nvPr/>
        </p:nvSpPr>
        <p:spPr>
          <a:xfrm>
            <a:off x="6660447" y="4345118"/>
            <a:ext cx="324081" cy="296265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1F497D"/>
                </a:solidFill>
              </a:rPr>
              <a:t>v</a:t>
            </a:r>
            <a:endParaRPr lang="ko-KR" altLang="en-US" sz="1600" b="1" dirty="0">
              <a:solidFill>
                <a:srgbClr val="1F497D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2A6F1B4-96A1-4F59-8564-30F019207BCD}"/>
              </a:ext>
            </a:extLst>
          </p:cNvPr>
          <p:cNvSpPr/>
          <p:nvPr/>
        </p:nvSpPr>
        <p:spPr>
          <a:xfrm>
            <a:off x="7716135" y="4336576"/>
            <a:ext cx="324081" cy="296265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1F497D"/>
                </a:solidFill>
              </a:rPr>
              <a:t>v</a:t>
            </a:r>
            <a:endParaRPr lang="ko-KR" altLang="en-US" sz="1600" b="1" dirty="0">
              <a:solidFill>
                <a:srgbClr val="1F497D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91DC26B-7DC3-40C7-822E-BB5DDA6023FF}"/>
              </a:ext>
            </a:extLst>
          </p:cNvPr>
          <p:cNvSpPr/>
          <p:nvPr/>
        </p:nvSpPr>
        <p:spPr>
          <a:xfrm>
            <a:off x="2238672" y="4696615"/>
            <a:ext cx="3096344" cy="3324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대학생 멘토링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A0783D2-C391-4219-A3FB-F5365964C8E4}"/>
              </a:ext>
            </a:extLst>
          </p:cNvPr>
          <p:cNvSpPr/>
          <p:nvPr/>
        </p:nvSpPr>
        <p:spPr>
          <a:xfrm>
            <a:off x="2243398" y="5157192"/>
            <a:ext cx="1018043" cy="70409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+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853597-07ED-4367-ACD4-DDA7798C86CE}"/>
              </a:ext>
            </a:extLst>
          </p:cNvPr>
          <p:cNvSpPr/>
          <p:nvPr/>
        </p:nvSpPr>
        <p:spPr>
          <a:xfrm>
            <a:off x="3436677" y="5157192"/>
            <a:ext cx="1018043" cy="70409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+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9DA9275-10E4-436F-913B-8E294F43EF79}"/>
              </a:ext>
            </a:extLst>
          </p:cNvPr>
          <p:cNvSpPr/>
          <p:nvPr/>
        </p:nvSpPr>
        <p:spPr>
          <a:xfrm>
            <a:off x="4626474" y="5157192"/>
            <a:ext cx="1018043" cy="70409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+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5D24190-2488-4D1D-935B-BBB209921316}"/>
              </a:ext>
            </a:extLst>
          </p:cNvPr>
          <p:cNvSpPr/>
          <p:nvPr/>
        </p:nvSpPr>
        <p:spPr>
          <a:xfrm>
            <a:off x="5829567" y="5157192"/>
            <a:ext cx="1018043" cy="70409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+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574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127D6010-F5D7-4076-867B-395CFE55152F}"/>
              </a:ext>
            </a:extLst>
          </p:cNvPr>
          <p:cNvSpPr/>
          <p:nvPr/>
        </p:nvSpPr>
        <p:spPr>
          <a:xfrm>
            <a:off x="0" y="153364"/>
            <a:ext cx="2301256" cy="430592"/>
          </a:xfrm>
          <a:prstGeom prst="parallelogram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CB8B64-6A80-41F7-9C65-2F31860BEE81}"/>
              </a:ext>
            </a:extLst>
          </p:cNvPr>
          <p:cNvSpPr/>
          <p:nvPr/>
        </p:nvSpPr>
        <p:spPr>
          <a:xfrm>
            <a:off x="-17328" y="116632"/>
            <a:ext cx="22465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와이어프레임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itchFamily="34" charset="0"/>
            </a:endParaRPr>
          </a:p>
        </p:txBody>
      </p:sp>
      <p:cxnSp>
        <p:nvCxnSpPr>
          <p:cNvPr id="13" name="직선 연결선 23">
            <a:extLst>
              <a:ext uri="{FF2B5EF4-FFF2-40B4-BE49-F238E27FC236}">
                <a16:creationId xmlns:a16="http://schemas.microsoft.com/office/drawing/2014/main" id="{8F72C4B2-CCB9-4C8C-A5BA-A023CBDAD0B0}"/>
              </a:ext>
            </a:extLst>
          </p:cNvPr>
          <p:cNvCxnSpPr>
            <a:cxnSpLocks/>
          </p:cNvCxnSpPr>
          <p:nvPr/>
        </p:nvCxnSpPr>
        <p:spPr>
          <a:xfrm flipH="1">
            <a:off x="0" y="590871"/>
            <a:ext cx="12192000" cy="0"/>
          </a:xfrm>
          <a:prstGeom prst="line">
            <a:avLst/>
          </a:prstGeom>
          <a:noFill/>
          <a:ln w="38100" cap="flat" cmpd="sng" algn="ctr">
            <a:solidFill>
              <a:schemeClr val="tx2"/>
            </a:solidFill>
            <a:prstDash val="solid"/>
          </a:ln>
          <a:effectLst/>
        </p:spPr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4B8EA4-ACF0-4AE8-B243-0CD6F1043EC4}"/>
              </a:ext>
            </a:extLst>
          </p:cNvPr>
          <p:cNvSpPr/>
          <p:nvPr/>
        </p:nvSpPr>
        <p:spPr>
          <a:xfrm>
            <a:off x="3691933" y="620688"/>
            <a:ext cx="22465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시설 등록화면</a:t>
            </a:r>
            <a:r>
              <a:rPr lang="en-US" altLang="ko-KR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 (</a:t>
            </a:r>
            <a:r>
              <a:rPr lang="ko-KR" altLang="en-US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관리자</a:t>
            </a:r>
            <a:r>
              <a:rPr lang="en-US" altLang="ko-KR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38C198-B57B-417A-AD58-5F26D491BEC9}"/>
              </a:ext>
            </a:extLst>
          </p:cNvPr>
          <p:cNvSpPr/>
          <p:nvPr/>
        </p:nvSpPr>
        <p:spPr>
          <a:xfrm>
            <a:off x="263352" y="1052738"/>
            <a:ext cx="9001000" cy="5328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23">
            <a:extLst>
              <a:ext uri="{FF2B5EF4-FFF2-40B4-BE49-F238E27FC236}">
                <a16:creationId xmlns:a16="http://schemas.microsoft.com/office/drawing/2014/main" id="{46C74D9B-D64D-4B58-9E91-AAA4D759E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423569"/>
              </p:ext>
            </p:extLst>
          </p:nvPr>
        </p:nvGraphicFramePr>
        <p:xfrm>
          <a:off x="9264352" y="1052737"/>
          <a:ext cx="2639616" cy="5328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4057560727"/>
                    </a:ext>
                  </a:extLst>
                </a:gridCol>
                <a:gridCol w="2207568">
                  <a:extLst>
                    <a:ext uri="{9D8B030D-6E8A-4147-A177-3AD203B41FA5}">
                      <a16:colId xmlns:a16="http://schemas.microsoft.com/office/drawing/2014/main" val="2505294039"/>
                    </a:ext>
                  </a:extLst>
                </a:gridCol>
              </a:tblGrid>
              <a:tr h="5194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387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* </a:t>
                      </a:r>
                      <a:r>
                        <a:rPr lang="ko-KR" altLang="en-US" sz="1200" dirty="0"/>
                        <a:t>표시는 필수로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394634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누락된 정보가 없으면 </a:t>
                      </a: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에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338276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888138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765532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223817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031876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905095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737170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695CB4F6-08A6-457D-A2AE-6ABD28370F42}"/>
              </a:ext>
            </a:extLst>
          </p:cNvPr>
          <p:cNvSpPr/>
          <p:nvPr/>
        </p:nvSpPr>
        <p:spPr>
          <a:xfrm>
            <a:off x="222190" y="1052736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BF1A8D7-FF48-494B-AE33-A45C8B5AF826}"/>
              </a:ext>
            </a:extLst>
          </p:cNvPr>
          <p:cNvSpPr/>
          <p:nvPr/>
        </p:nvSpPr>
        <p:spPr>
          <a:xfrm>
            <a:off x="7255931" y="5943914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4" name="표 3">
            <a:extLst>
              <a:ext uri="{FF2B5EF4-FFF2-40B4-BE49-F238E27FC236}">
                <a16:creationId xmlns:a16="http://schemas.microsoft.com/office/drawing/2014/main" id="{C55B7BC0-3555-4C19-9438-CC69F7FAF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282186"/>
              </p:ext>
            </p:extLst>
          </p:nvPr>
        </p:nvGraphicFramePr>
        <p:xfrm>
          <a:off x="545320" y="1052736"/>
          <a:ext cx="8169660" cy="4855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9660">
                  <a:extLst>
                    <a:ext uri="{9D8B030D-6E8A-4147-A177-3AD203B41FA5}">
                      <a16:colId xmlns:a16="http://schemas.microsoft.com/office/drawing/2014/main" val="1292849807"/>
                    </a:ext>
                  </a:extLst>
                </a:gridCol>
              </a:tblGrid>
              <a:tr h="4032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1600" b="1" dirty="0" err="1">
                          <a:solidFill>
                            <a:schemeClr val="tx1"/>
                          </a:solidFill>
                        </a:rPr>
                        <a:t>시설명</a:t>
                      </a:r>
                      <a:endParaRPr lang="en-US" altLang="ko-K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067802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대표자</a:t>
                      </a:r>
                      <a:endParaRPr lang="en-US" altLang="ko-K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015016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연락처                 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         -                 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7534294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en-US" altLang="ko-K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708400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신청인원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597564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운영기간                                  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~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839355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1600" b="1" dirty="0" err="1">
                          <a:solidFill>
                            <a:schemeClr val="tx1"/>
                          </a:solidFill>
                        </a:rPr>
                        <a:t>돌봄시간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                                  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~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589670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요일선택               월        화        수       목        금        토       일 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25317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신청 가능 학년      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학년        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학년        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학년       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학년      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학년      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학년       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42175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프로그램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212264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 latinLnBrk="1"/>
                      <a:endParaRPr lang="en-US" altLang="ko-KR" sz="1600" b="1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시설사진</a:t>
                      </a:r>
                      <a:endParaRPr lang="en-US" altLang="ko-KR" sz="16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41069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6C511E4-009A-4933-AE36-21C37E061025}"/>
              </a:ext>
            </a:extLst>
          </p:cNvPr>
          <p:cNvSpPr/>
          <p:nvPr/>
        </p:nvSpPr>
        <p:spPr>
          <a:xfrm>
            <a:off x="2236810" y="1094607"/>
            <a:ext cx="3096344" cy="3324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>
                <a:solidFill>
                  <a:schemeClr val="bg1">
                    <a:lumMod val="75000"/>
                  </a:schemeClr>
                </a:solidFill>
              </a:rPr>
              <a:t>시설명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4DE610-E7A5-49CD-A1F5-D3ACEF6C7782}"/>
              </a:ext>
            </a:extLst>
          </p:cNvPr>
          <p:cNvSpPr/>
          <p:nvPr/>
        </p:nvSpPr>
        <p:spPr>
          <a:xfrm>
            <a:off x="2236765" y="1505637"/>
            <a:ext cx="3096344" cy="3324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성명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BC2DD9-8AD2-47EC-9747-E5ACF1B7EEC7}"/>
              </a:ext>
            </a:extLst>
          </p:cNvPr>
          <p:cNvSpPr/>
          <p:nvPr/>
        </p:nvSpPr>
        <p:spPr>
          <a:xfrm>
            <a:off x="2228588" y="1896326"/>
            <a:ext cx="908322" cy="3324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F409DC4-C9DB-44DB-A6B3-95C8BA558F1F}"/>
              </a:ext>
            </a:extLst>
          </p:cNvPr>
          <p:cNvSpPr/>
          <p:nvPr/>
        </p:nvSpPr>
        <p:spPr>
          <a:xfrm>
            <a:off x="3521055" y="1899542"/>
            <a:ext cx="908322" cy="3324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340A1E-A9A4-4C1F-9BDD-40CA47BA5928}"/>
              </a:ext>
            </a:extLst>
          </p:cNvPr>
          <p:cNvSpPr/>
          <p:nvPr/>
        </p:nvSpPr>
        <p:spPr>
          <a:xfrm>
            <a:off x="4813522" y="1896326"/>
            <a:ext cx="908322" cy="3324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FBD430E-BBDB-436D-8B82-8BADEC4A7BE4}"/>
              </a:ext>
            </a:extLst>
          </p:cNvPr>
          <p:cNvSpPr/>
          <p:nvPr/>
        </p:nvSpPr>
        <p:spPr>
          <a:xfrm>
            <a:off x="2238672" y="2299952"/>
            <a:ext cx="3096344" cy="3324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주소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25A70C4-52AB-4668-BF9D-7F59B47F2C54}"/>
              </a:ext>
            </a:extLst>
          </p:cNvPr>
          <p:cNvSpPr/>
          <p:nvPr/>
        </p:nvSpPr>
        <p:spPr>
          <a:xfrm>
            <a:off x="2231390" y="2698045"/>
            <a:ext cx="3096344" cy="3324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정원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A5009DB-CBBD-464D-B047-6D4BC2C82339}"/>
              </a:ext>
            </a:extLst>
          </p:cNvPr>
          <p:cNvSpPr/>
          <p:nvPr/>
        </p:nvSpPr>
        <p:spPr>
          <a:xfrm>
            <a:off x="2238672" y="3121804"/>
            <a:ext cx="1690326" cy="3324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시작날짜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457CB36-0AD0-4E18-B73F-23D91A5889E7}"/>
              </a:ext>
            </a:extLst>
          </p:cNvPr>
          <p:cNvSpPr/>
          <p:nvPr/>
        </p:nvSpPr>
        <p:spPr>
          <a:xfrm>
            <a:off x="4333647" y="3120722"/>
            <a:ext cx="1690326" cy="3324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종료날짜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616EB39-E0A2-42AE-A558-A0511CE956A3}"/>
              </a:ext>
            </a:extLst>
          </p:cNvPr>
          <p:cNvSpPr/>
          <p:nvPr/>
        </p:nvSpPr>
        <p:spPr>
          <a:xfrm>
            <a:off x="2238672" y="3519897"/>
            <a:ext cx="1690326" cy="3324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시작시간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2DC96C-7C7C-4A00-8C43-68E4B3516032}"/>
              </a:ext>
            </a:extLst>
          </p:cNvPr>
          <p:cNvSpPr/>
          <p:nvPr/>
        </p:nvSpPr>
        <p:spPr>
          <a:xfrm>
            <a:off x="4333647" y="3518815"/>
            <a:ext cx="1690326" cy="3324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종료시간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32BAB32-1313-43F1-9B29-22D0B875EB66}"/>
              </a:ext>
            </a:extLst>
          </p:cNvPr>
          <p:cNvSpPr/>
          <p:nvPr/>
        </p:nvSpPr>
        <p:spPr>
          <a:xfrm>
            <a:off x="2236198" y="3916119"/>
            <a:ext cx="324081" cy="2962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v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ECD8821-F08D-4A21-AC3B-A447C57FAC80}"/>
              </a:ext>
            </a:extLst>
          </p:cNvPr>
          <p:cNvSpPr/>
          <p:nvPr/>
        </p:nvSpPr>
        <p:spPr>
          <a:xfrm>
            <a:off x="3031803" y="3916119"/>
            <a:ext cx="324081" cy="2962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v 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53162FB-9CB2-45B4-A7E2-0F6D73772C14}"/>
              </a:ext>
            </a:extLst>
          </p:cNvPr>
          <p:cNvSpPr/>
          <p:nvPr/>
        </p:nvSpPr>
        <p:spPr>
          <a:xfrm>
            <a:off x="4491473" y="3916117"/>
            <a:ext cx="324081" cy="2962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v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9438A9B-8930-47B3-9C44-C0DBAB383F7A}"/>
              </a:ext>
            </a:extLst>
          </p:cNvPr>
          <p:cNvSpPr/>
          <p:nvPr/>
        </p:nvSpPr>
        <p:spPr>
          <a:xfrm>
            <a:off x="3761638" y="3916118"/>
            <a:ext cx="324081" cy="2962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v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899C93C-A5B7-4151-A6FB-8678E4F9101B}"/>
              </a:ext>
            </a:extLst>
          </p:cNvPr>
          <p:cNvSpPr/>
          <p:nvPr/>
        </p:nvSpPr>
        <p:spPr>
          <a:xfrm>
            <a:off x="5221915" y="3911099"/>
            <a:ext cx="324081" cy="2962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v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EB229AC-8489-4CDA-8971-DFB921B9A116}"/>
              </a:ext>
            </a:extLst>
          </p:cNvPr>
          <p:cNvSpPr/>
          <p:nvPr/>
        </p:nvSpPr>
        <p:spPr>
          <a:xfrm>
            <a:off x="6089481" y="3919640"/>
            <a:ext cx="324081" cy="2962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v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775B77B-0EDA-4946-8A01-DCFE5DA53B60}"/>
              </a:ext>
            </a:extLst>
          </p:cNvPr>
          <p:cNvSpPr/>
          <p:nvPr/>
        </p:nvSpPr>
        <p:spPr>
          <a:xfrm>
            <a:off x="6769521" y="3911098"/>
            <a:ext cx="324081" cy="2962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v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99A89FE-8D80-4122-87A0-4DC6C821581A}"/>
              </a:ext>
            </a:extLst>
          </p:cNvPr>
          <p:cNvSpPr/>
          <p:nvPr/>
        </p:nvSpPr>
        <p:spPr>
          <a:xfrm>
            <a:off x="2242717" y="4341597"/>
            <a:ext cx="324081" cy="2962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v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B2D93E0-B605-4A83-B417-0EEBC52FFA00}"/>
              </a:ext>
            </a:extLst>
          </p:cNvPr>
          <p:cNvSpPr/>
          <p:nvPr/>
        </p:nvSpPr>
        <p:spPr>
          <a:xfrm>
            <a:off x="4497992" y="4341595"/>
            <a:ext cx="324081" cy="2962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v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E389843-D9C4-4833-B24A-3470DC78B10F}"/>
              </a:ext>
            </a:extLst>
          </p:cNvPr>
          <p:cNvSpPr/>
          <p:nvPr/>
        </p:nvSpPr>
        <p:spPr>
          <a:xfrm>
            <a:off x="3359696" y="4341596"/>
            <a:ext cx="324081" cy="2962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v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5B999B7-6B8E-496B-8634-3A01F624046C}"/>
              </a:ext>
            </a:extLst>
          </p:cNvPr>
          <p:cNvSpPr/>
          <p:nvPr/>
        </p:nvSpPr>
        <p:spPr>
          <a:xfrm>
            <a:off x="5627903" y="4336577"/>
            <a:ext cx="324081" cy="2962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v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A8A9C88-F9EF-4C15-B995-7C085260E238}"/>
              </a:ext>
            </a:extLst>
          </p:cNvPr>
          <p:cNvSpPr/>
          <p:nvPr/>
        </p:nvSpPr>
        <p:spPr>
          <a:xfrm>
            <a:off x="6660447" y="4345118"/>
            <a:ext cx="324081" cy="2962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v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EA19650-F4B7-4543-8BC8-3F9E1EE375B6}"/>
              </a:ext>
            </a:extLst>
          </p:cNvPr>
          <p:cNvSpPr/>
          <p:nvPr/>
        </p:nvSpPr>
        <p:spPr>
          <a:xfrm>
            <a:off x="7716135" y="4336576"/>
            <a:ext cx="324081" cy="2962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v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36365F5-991B-4CFD-913A-077D850C3618}"/>
              </a:ext>
            </a:extLst>
          </p:cNvPr>
          <p:cNvSpPr/>
          <p:nvPr/>
        </p:nvSpPr>
        <p:spPr>
          <a:xfrm>
            <a:off x="2238672" y="4696615"/>
            <a:ext cx="3096344" cy="3324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프로그램명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76E03F-81F1-488C-A2F4-7E67EBC3AAFD}"/>
              </a:ext>
            </a:extLst>
          </p:cNvPr>
          <p:cNvSpPr/>
          <p:nvPr/>
        </p:nvSpPr>
        <p:spPr>
          <a:xfrm>
            <a:off x="2243398" y="5157192"/>
            <a:ext cx="1018043" cy="70409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+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1DFE640-A90D-44EA-A9DF-48F78BDA4DA0}"/>
              </a:ext>
            </a:extLst>
          </p:cNvPr>
          <p:cNvSpPr/>
          <p:nvPr/>
        </p:nvSpPr>
        <p:spPr>
          <a:xfrm>
            <a:off x="3436677" y="5157192"/>
            <a:ext cx="1018043" cy="70409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+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68E39A5-5D5A-4F11-B412-F7AE26FAC1FD}"/>
              </a:ext>
            </a:extLst>
          </p:cNvPr>
          <p:cNvSpPr/>
          <p:nvPr/>
        </p:nvSpPr>
        <p:spPr>
          <a:xfrm>
            <a:off x="4626474" y="5157192"/>
            <a:ext cx="1018043" cy="70409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+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DBBC0CE-CC77-4AB7-81A9-E56B69D1945C}"/>
              </a:ext>
            </a:extLst>
          </p:cNvPr>
          <p:cNvSpPr/>
          <p:nvPr/>
        </p:nvSpPr>
        <p:spPr>
          <a:xfrm>
            <a:off x="5829567" y="5157192"/>
            <a:ext cx="1018043" cy="70409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+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A7A99A5-3303-4C1E-ACE0-10AAED3E85F5}"/>
              </a:ext>
            </a:extLst>
          </p:cNvPr>
          <p:cNvSpPr/>
          <p:nvPr/>
        </p:nvSpPr>
        <p:spPr>
          <a:xfrm>
            <a:off x="7716135" y="5972784"/>
            <a:ext cx="998845" cy="294345"/>
          </a:xfrm>
          <a:prstGeom prst="rect">
            <a:avLst/>
          </a:prstGeom>
          <a:solidFill>
            <a:srgbClr val="1F49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시설 추가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018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127D6010-F5D7-4076-867B-395CFE55152F}"/>
              </a:ext>
            </a:extLst>
          </p:cNvPr>
          <p:cNvSpPr/>
          <p:nvPr/>
        </p:nvSpPr>
        <p:spPr>
          <a:xfrm>
            <a:off x="0" y="153364"/>
            <a:ext cx="2301256" cy="430592"/>
          </a:xfrm>
          <a:prstGeom prst="parallelogram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CB8B64-6A80-41F7-9C65-2F31860BEE81}"/>
              </a:ext>
            </a:extLst>
          </p:cNvPr>
          <p:cNvSpPr/>
          <p:nvPr/>
        </p:nvSpPr>
        <p:spPr>
          <a:xfrm>
            <a:off x="-17328" y="116632"/>
            <a:ext cx="22465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와이어프레임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itchFamily="34" charset="0"/>
            </a:endParaRPr>
          </a:p>
        </p:txBody>
      </p:sp>
      <p:cxnSp>
        <p:nvCxnSpPr>
          <p:cNvPr id="13" name="직선 연결선 23">
            <a:extLst>
              <a:ext uri="{FF2B5EF4-FFF2-40B4-BE49-F238E27FC236}">
                <a16:creationId xmlns:a16="http://schemas.microsoft.com/office/drawing/2014/main" id="{8F72C4B2-CCB9-4C8C-A5BA-A023CBDAD0B0}"/>
              </a:ext>
            </a:extLst>
          </p:cNvPr>
          <p:cNvCxnSpPr>
            <a:cxnSpLocks/>
          </p:cNvCxnSpPr>
          <p:nvPr/>
        </p:nvCxnSpPr>
        <p:spPr>
          <a:xfrm flipH="1">
            <a:off x="0" y="590871"/>
            <a:ext cx="12192000" cy="0"/>
          </a:xfrm>
          <a:prstGeom prst="line">
            <a:avLst/>
          </a:prstGeom>
          <a:noFill/>
          <a:ln w="38100" cap="flat" cmpd="sng" algn="ctr">
            <a:solidFill>
              <a:schemeClr val="tx2"/>
            </a:solidFill>
            <a:prstDash val="solid"/>
          </a:ln>
          <a:effectLst/>
        </p:spPr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4B8EA4-ACF0-4AE8-B243-0CD6F1043EC4}"/>
              </a:ext>
            </a:extLst>
          </p:cNvPr>
          <p:cNvSpPr/>
          <p:nvPr/>
        </p:nvSpPr>
        <p:spPr>
          <a:xfrm>
            <a:off x="3691932" y="620688"/>
            <a:ext cx="275202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시설 후기 관리화면</a:t>
            </a:r>
            <a:r>
              <a:rPr lang="en-US" altLang="ko-KR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 (</a:t>
            </a:r>
            <a:r>
              <a:rPr lang="ko-KR" altLang="en-US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관리자</a:t>
            </a:r>
            <a:r>
              <a:rPr lang="en-US" altLang="ko-KR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38C198-B57B-417A-AD58-5F26D491BEC9}"/>
              </a:ext>
            </a:extLst>
          </p:cNvPr>
          <p:cNvSpPr/>
          <p:nvPr/>
        </p:nvSpPr>
        <p:spPr>
          <a:xfrm>
            <a:off x="263352" y="1052738"/>
            <a:ext cx="9001000" cy="5328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23">
            <a:extLst>
              <a:ext uri="{FF2B5EF4-FFF2-40B4-BE49-F238E27FC236}">
                <a16:creationId xmlns:a16="http://schemas.microsoft.com/office/drawing/2014/main" id="{46C74D9B-D64D-4B58-9E91-AAA4D759E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848460"/>
              </p:ext>
            </p:extLst>
          </p:nvPr>
        </p:nvGraphicFramePr>
        <p:xfrm>
          <a:off x="9264352" y="1052737"/>
          <a:ext cx="2639616" cy="5328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4057560727"/>
                    </a:ext>
                  </a:extLst>
                </a:gridCol>
                <a:gridCol w="2207568">
                  <a:extLst>
                    <a:ext uri="{9D8B030D-6E8A-4147-A177-3AD203B41FA5}">
                      <a16:colId xmlns:a16="http://schemas.microsoft.com/office/drawing/2014/main" val="2505294039"/>
                    </a:ext>
                  </a:extLst>
                </a:gridCol>
              </a:tblGrid>
              <a:tr h="5194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387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작성자를 입력하여 검색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394634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후기내용을 클릭하면 후기 상세조회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338276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숨김 처리시 포털에 보이지 않음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888138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pc="-150" dirty="0"/>
                        <a:t>한 페이지당 </a:t>
                      </a:r>
                      <a:r>
                        <a:rPr lang="en-US" altLang="ko-KR" sz="1200" spc="-150" dirty="0"/>
                        <a:t>10</a:t>
                      </a:r>
                      <a:r>
                        <a:rPr lang="ko-KR" altLang="en-US" sz="1200" spc="-150" dirty="0"/>
                        <a:t>개의 후기 </a:t>
                      </a:r>
                      <a:r>
                        <a:rPr lang="ko-KR" altLang="en-US" sz="1200" spc="-150" dirty="0" err="1"/>
                        <a:t>페이징</a:t>
                      </a:r>
                      <a:r>
                        <a:rPr lang="ko-KR" altLang="en-US" sz="1200" spc="-150" dirty="0"/>
                        <a:t>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765532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223817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031876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905095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737170"/>
                  </a:ext>
                </a:extLst>
              </a:tr>
            </a:tbl>
          </a:graphicData>
        </a:graphic>
      </p:graphicFrame>
      <p:sp>
        <p:nvSpPr>
          <p:cNvPr id="18" name="타원 17">
            <a:extLst>
              <a:ext uri="{FF2B5EF4-FFF2-40B4-BE49-F238E27FC236}">
                <a16:creationId xmlns:a16="http://schemas.microsoft.com/office/drawing/2014/main" id="{ABF1A8D7-FF48-494B-AE33-A45C8B5AF826}"/>
              </a:ext>
            </a:extLst>
          </p:cNvPr>
          <p:cNvSpPr/>
          <p:nvPr/>
        </p:nvSpPr>
        <p:spPr>
          <a:xfrm>
            <a:off x="4245002" y="3079985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805774A-8BDF-4481-B6E5-607B24370AB6}"/>
              </a:ext>
            </a:extLst>
          </p:cNvPr>
          <p:cNvSpPr/>
          <p:nvPr/>
        </p:nvSpPr>
        <p:spPr>
          <a:xfrm>
            <a:off x="6299275" y="3074962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8A728D1-5C02-4E95-BE5C-3BCFE906380B}"/>
              </a:ext>
            </a:extLst>
          </p:cNvPr>
          <p:cNvSpPr/>
          <p:nvPr/>
        </p:nvSpPr>
        <p:spPr>
          <a:xfrm>
            <a:off x="2929729" y="5853751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61FBC88-BDE1-4A93-91AB-38B135398890}"/>
              </a:ext>
            </a:extLst>
          </p:cNvPr>
          <p:cNvSpPr/>
          <p:nvPr/>
        </p:nvSpPr>
        <p:spPr>
          <a:xfrm>
            <a:off x="330124" y="1389939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7" name="표 3">
            <a:extLst>
              <a:ext uri="{FF2B5EF4-FFF2-40B4-BE49-F238E27FC236}">
                <a16:creationId xmlns:a16="http://schemas.microsoft.com/office/drawing/2014/main" id="{75D3C0CD-9B60-46CD-89FD-7C2D018FD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521725"/>
              </p:ext>
            </p:extLst>
          </p:nvPr>
        </p:nvGraphicFramePr>
        <p:xfrm>
          <a:off x="644207" y="2160320"/>
          <a:ext cx="7943662" cy="364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265">
                  <a:extLst>
                    <a:ext uri="{9D8B030D-6E8A-4147-A177-3AD203B41FA5}">
                      <a16:colId xmlns:a16="http://schemas.microsoft.com/office/drawing/2014/main" val="2227942689"/>
                    </a:ext>
                  </a:extLst>
                </a:gridCol>
                <a:gridCol w="1275647">
                  <a:extLst>
                    <a:ext uri="{9D8B030D-6E8A-4147-A177-3AD203B41FA5}">
                      <a16:colId xmlns:a16="http://schemas.microsoft.com/office/drawing/2014/main" val="1292849807"/>
                    </a:ext>
                  </a:extLst>
                </a:gridCol>
                <a:gridCol w="1324911">
                  <a:extLst>
                    <a:ext uri="{9D8B030D-6E8A-4147-A177-3AD203B41FA5}">
                      <a16:colId xmlns:a16="http://schemas.microsoft.com/office/drawing/2014/main" val="4050025349"/>
                    </a:ext>
                  </a:extLst>
                </a:gridCol>
                <a:gridCol w="2295986">
                  <a:extLst>
                    <a:ext uri="{9D8B030D-6E8A-4147-A177-3AD203B41FA5}">
                      <a16:colId xmlns:a16="http://schemas.microsoft.com/office/drawing/2014/main" val="175501212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556203576"/>
                    </a:ext>
                  </a:extLst>
                </a:gridCol>
                <a:gridCol w="1195725">
                  <a:extLst>
                    <a:ext uri="{9D8B030D-6E8A-4147-A177-3AD203B41FA5}">
                      <a16:colId xmlns:a16="http://schemas.microsoft.com/office/drawing/2014/main" val="406499679"/>
                    </a:ext>
                  </a:extLst>
                </a:gridCol>
              </a:tblGrid>
              <a:tr h="728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시설명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후기내용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숨김여부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067802"/>
                  </a:ext>
                </a:extLst>
              </a:tr>
              <a:tr h="728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청소년센터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별로에요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pc="0" dirty="0">
                          <a:solidFill>
                            <a:schemeClr val="tx1"/>
                          </a:solidFill>
                        </a:rPr>
                        <a:t>2021.01.09</a:t>
                      </a:r>
                      <a:endParaRPr lang="ko-KR" altLang="en-US" sz="1400" spc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597564"/>
                  </a:ext>
                </a:extLst>
              </a:tr>
              <a:tr h="728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홍길순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청소년센터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선생님들이 친절해요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2021.01.02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839355"/>
                  </a:ext>
                </a:extLst>
              </a:tr>
              <a:tr h="728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홍동건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청소년센터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좋아요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2020.12.30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589670"/>
                  </a:ext>
                </a:extLst>
              </a:tr>
              <a:tr h="728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홍동진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청소년센터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시설이 깨끗해요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2020.12.29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466317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2A83DAB6-BDBA-4BEE-8378-8D437CCE78F2}"/>
              </a:ext>
            </a:extLst>
          </p:cNvPr>
          <p:cNvSpPr/>
          <p:nvPr/>
        </p:nvSpPr>
        <p:spPr>
          <a:xfrm>
            <a:off x="1513247" y="1405502"/>
            <a:ext cx="4752226" cy="292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검색어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C5022B-0F1B-44B5-988A-79BF68824526}"/>
              </a:ext>
            </a:extLst>
          </p:cNvPr>
          <p:cNvSpPr/>
          <p:nvPr/>
        </p:nvSpPr>
        <p:spPr>
          <a:xfrm>
            <a:off x="6488725" y="1404804"/>
            <a:ext cx="915048" cy="294345"/>
          </a:xfrm>
          <a:prstGeom prst="rect">
            <a:avLst/>
          </a:prstGeom>
          <a:solidFill>
            <a:srgbClr val="1F49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검색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2D47938-2998-4A12-827B-7E9CFBEBE34D}"/>
              </a:ext>
            </a:extLst>
          </p:cNvPr>
          <p:cNvSpPr/>
          <p:nvPr/>
        </p:nvSpPr>
        <p:spPr>
          <a:xfrm>
            <a:off x="678932" y="1359386"/>
            <a:ext cx="1435054" cy="378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작성자</a:t>
            </a:r>
            <a:endParaRPr lang="en-US" altLang="ko-KR" sz="14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317A49C-F724-4EF7-A00F-CCBF5395768B}"/>
              </a:ext>
            </a:extLst>
          </p:cNvPr>
          <p:cNvCxnSpPr>
            <a:cxnSpLocks/>
          </p:cNvCxnSpPr>
          <p:nvPr/>
        </p:nvCxnSpPr>
        <p:spPr>
          <a:xfrm>
            <a:off x="644207" y="1242149"/>
            <a:ext cx="79208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D413E39-C227-4BA9-95B8-FD925443140B}"/>
              </a:ext>
            </a:extLst>
          </p:cNvPr>
          <p:cNvCxnSpPr>
            <a:cxnSpLocks/>
          </p:cNvCxnSpPr>
          <p:nvPr/>
        </p:nvCxnSpPr>
        <p:spPr>
          <a:xfrm>
            <a:off x="644207" y="1852588"/>
            <a:ext cx="79208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563A6F0-F864-458D-B890-6D49789EFD52}"/>
              </a:ext>
            </a:extLst>
          </p:cNvPr>
          <p:cNvSpPr/>
          <p:nvPr/>
        </p:nvSpPr>
        <p:spPr>
          <a:xfrm>
            <a:off x="3089518" y="5831939"/>
            <a:ext cx="3354441" cy="378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  <a:cs typeface="Calibri" pitchFamily="34" charset="0"/>
              </a:rPr>
              <a:t>&lt;&lt; &lt;   1  2  3  4  5   &gt; &gt;&gt;</a:t>
            </a:r>
          </a:p>
        </p:txBody>
      </p:sp>
    </p:spTree>
    <p:extLst>
      <p:ext uri="{BB962C8B-B14F-4D97-AF65-F5344CB8AC3E}">
        <p14:creationId xmlns:p14="http://schemas.microsoft.com/office/powerpoint/2010/main" val="337969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0" y="153364"/>
            <a:ext cx="2301256" cy="430592"/>
          </a:xfrm>
          <a:prstGeom prst="parallelogram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17328" y="116632"/>
            <a:ext cx="22465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설계도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itchFamily="34" charset="0"/>
            </a:endParaRPr>
          </a:p>
        </p:txBody>
      </p:sp>
      <p:cxnSp>
        <p:nvCxnSpPr>
          <p:cNvPr id="11" name="직선 연결선 23"/>
          <p:cNvCxnSpPr>
            <a:cxnSpLocks/>
          </p:cNvCxnSpPr>
          <p:nvPr/>
        </p:nvCxnSpPr>
        <p:spPr>
          <a:xfrm flipH="1">
            <a:off x="0" y="590871"/>
            <a:ext cx="12192000" cy="0"/>
          </a:xfrm>
          <a:prstGeom prst="line">
            <a:avLst/>
          </a:prstGeom>
          <a:noFill/>
          <a:ln w="38100" cap="flat" cmpd="sng" algn="ctr">
            <a:solidFill>
              <a:schemeClr val="tx2"/>
            </a:solidFill>
            <a:prstDash val="solid"/>
          </a:ln>
          <a:effectLst/>
        </p:spPr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D98FABF-A131-4525-9CBD-7FDCE8442827}"/>
              </a:ext>
            </a:extLst>
          </p:cNvPr>
          <p:cNvSpPr/>
          <p:nvPr/>
        </p:nvSpPr>
        <p:spPr>
          <a:xfrm>
            <a:off x="5476963" y="773736"/>
            <a:ext cx="1156774" cy="363038"/>
          </a:xfrm>
          <a:prstGeom prst="round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온라인 돌봄 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신청 프로그램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2854913-9343-4BF1-833E-84EE79F0354A}"/>
              </a:ext>
            </a:extLst>
          </p:cNvPr>
          <p:cNvSpPr/>
          <p:nvPr/>
        </p:nvSpPr>
        <p:spPr>
          <a:xfrm>
            <a:off x="2063552" y="1533580"/>
            <a:ext cx="1080120" cy="363037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메인페이지</a:t>
            </a:r>
            <a:endParaRPr lang="ko-KR" altLang="en-US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EC01EAA-AB29-4468-9678-F925D080C56B}"/>
              </a:ext>
            </a:extLst>
          </p:cNvPr>
          <p:cNvSpPr/>
          <p:nvPr/>
        </p:nvSpPr>
        <p:spPr>
          <a:xfrm>
            <a:off x="8850052" y="1533580"/>
            <a:ext cx="1080120" cy="363033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관리자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메인페이지</a:t>
            </a:r>
            <a:endParaRPr lang="ko-KR" altLang="en-US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6CEE7561-3E50-4F96-A707-1C9F21540407}"/>
              </a:ext>
            </a:extLst>
          </p:cNvPr>
          <p:cNvSpPr/>
          <p:nvPr/>
        </p:nvSpPr>
        <p:spPr>
          <a:xfrm>
            <a:off x="5587298" y="1533584"/>
            <a:ext cx="936104" cy="363037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페이지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067840AD-8805-4D87-9206-6B8559A14421}"/>
              </a:ext>
            </a:extLst>
          </p:cNvPr>
          <p:cNvSpPr/>
          <p:nvPr/>
        </p:nvSpPr>
        <p:spPr>
          <a:xfrm>
            <a:off x="5591944" y="2520506"/>
            <a:ext cx="936104" cy="261163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회원가입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D694A7D-C527-49BF-8730-EA35BEA84809}"/>
              </a:ext>
            </a:extLst>
          </p:cNvPr>
          <p:cNvSpPr/>
          <p:nvPr/>
        </p:nvSpPr>
        <p:spPr>
          <a:xfrm>
            <a:off x="119336" y="252105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마이페이지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C06ADF08-D6EC-4366-BCA2-0E8D742F914C}"/>
              </a:ext>
            </a:extLst>
          </p:cNvPr>
          <p:cNvSpPr/>
          <p:nvPr/>
        </p:nvSpPr>
        <p:spPr>
          <a:xfrm>
            <a:off x="1408330" y="252105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조회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F374BEA9-2906-4DAC-BFE6-5096FC16D7BC}"/>
              </a:ext>
            </a:extLst>
          </p:cNvPr>
          <p:cNvSpPr/>
          <p:nvPr/>
        </p:nvSpPr>
        <p:spPr>
          <a:xfrm>
            <a:off x="1408330" y="3196192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신청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29789B4-AE24-4E50-903A-1083C6A565CD}"/>
              </a:ext>
            </a:extLst>
          </p:cNvPr>
          <p:cNvSpPr/>
          <p:nvPr/>
        </p:nvSpPr>
        <p:spPr>
          <a:xfrm>
            <a:off x="2697324" y="320271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등록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68376E5-C94F-4016-B1A8-564E5F30CA6A}"/>
              </a:ext>
            </a:extLst>
          </p:cNvPr>
          <p:cNvSpPr/>
          <p:nvPr/>
        </p:nvSpPr>
        <p:spPr>
          <a:xfrm>
            <a:off x="2696090" y="3877852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조회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71B2A4A-FA47-448F-B9A1-2F2D75CA5E21}"/>
              </a:ext>
            </a:extLst>
          </p:cNvPr>
          <p:cNvSpPr/>
          <p:nvPr/>
        </p:nvSpPr>
        <p:spPr>
          <a:xfrm>
            <a:off x="2696090" y="454790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수정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8CFC7B6D-7F12-45EB-943E-AB14F34CDE8E}"/>
              </a:ext>
            </a:extLst>
          </p:cNvPr>
          <p:cNvSpPr/>
          <p:nvPr/>
        </p:nvSpPr>
        <p:spPr>
          <a:xfrm>
            <a:off x="2696090" y="5216519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삭제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77C2AF75-9E05-4ECA-A32D-6ECFDE8C9130}"/>
              </a:ext>
            </a:extLst>
          </p:cNvPr>
          <p:cNvSpPr/>
          <p:nvPr/>
        </p:nvSpPr>
        <p:spPr>
          <a:xfrm>
            <a:off x="3986318" y="252105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조회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33A3B98-866F-40F4-BB26-E2B6FE58CB6B}"/>
              </a:ext>
            </a:extLst>
          </p:cNvPr>
          <p:cNvSpPr/>
          <p:nvPr/>
        </p:nvSpPr>
        <p:spPr>
          <a:xfrm>
            <a:off x="7205736" y="3196192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등록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39386167-AADE-4D5C-9F95-2E9A2CB54EAE}"/>
              </a:ext>
            </a:extLst>
          </p:cNvPr>
          <p:cNvSpPr/>
          <p:nvPr/>
        </p:nvSpPr>
        <p:spPr>
          <a:xfrm>
            <a:off x="7205736" y="386624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조회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EE33A14C-29E2-463A-8EA5-C6BC59FBB10C}"/>
              </a:ext>
            </a:extLst>
          </p:cNvPr>
          <p:cNvSpPr/>
          <p:nvPr/>
        </p:nvSpPr>
        <p:spPr>
          <a:xfrm>
            <a:off x="7205736" y="4534859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수정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EF8D16B2-56B9-4A97-87F5-B20AFB583E5F}"/>
              </a:ext>
            </a:extLst>
          </p:cNvPr>
          <p:cNvSpPr/>
          <p:nvPr/>
        </p:nvSpPr>
        <p:spPr>
          <a:xfrm>
            <a:off x="7205736" y="5210877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삭제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CE8894AA-0BF5-48D1-8C9F-A5A6E9B47A57}"/>
              </a:ext>
            </a:extLst>
          </p:cNvPr>
          <p:cNvSpPr/>
          <p:nvPr/>
        </p:nvSpPr>
        <p:spPr>
          <a:xfrm>
            <a:off x="8847112" y="252105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돌봄아동</a:t>
            </a:r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관리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FFDB7E79-0C07-44E7-86F6-E825D908120C}"/>
              </a:ext>
            </a:extLst>
          </p:cNvPr>
          <p:cNvSpPr/>
          <p:nvPr/>
        </p:nvSpPr>
        <p:spPr>
          <a:xfrm>
            <a:off x="8847112" y="3196192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돌봄아동</a:t>
            </a:r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조회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DB6A7CB2-DD54-4AA1-9282-67FA90A358A9}"/>
              </a:ext>
            </a:extLst>
          </p:cNvPr>
          <p:cNvSpPr/>
          <p:nvPr/>
        </p:nvSpPr>
        <p:spPr>
          <a:xfrm>
            <a:off x="8847112" y="3866245"/>
            <a:ext cx="1080120" cy="4436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돌봄아동</a:t>
            </a:r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</a:t>
            </a:r>
            <a:r>
              <a:rPr lang="en-US" altLang="ko-KR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1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퇴소</a:t>
            </a:r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처리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54162891-C02B-47BC-8B0E-DBDEF49D0BDF}"/>
              </a:ext>
            </a:extLst>
          </p:cNvPr>
          <p:cNvSpPr/>
          <p:nvPr/>
        </p:nvSpPr>
        <p:spPr>
          <a:xfrm>
            <a:off x="7205736" y="252105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관리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41EAC68B-5908-40F4-BBFC-BC7F6D798CE1}"/>
              </a:ext>
            </a:extLst>
          </p:cNvPr>
          <p:cNvSpPr/>
          <p:nvPr/>
        </p:nvSpPr>
        <p:spPr>
          <a:xfrm>
            <a:off x="10488488" y="252105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커뮤니티 관리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2B4AE7B2-09DA-4C37-811A-B3D6BC240A77}"/>
              </a:ext>
            </a:extLst>
          </p:cNvPr>
          <p:cNvSpPr/>
          <p:nvPr/>
        </p:nvSpPr>
        <p:spPr>
          <a:xfrm>
            <a:off x="10488488" y="3196192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등록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0DE6ABFF-1B46-4725-BAEC-71A192D918D9}"/>
              </a:ext>
            </a:extLst>
          </p:cNvPr>
          <p:cNvSpPr/>
          <p:nvPr/>
        </p:nvSpPr>
        <p:spPr>
          <a:xfrm>
            <a:off x="10488488" y="386624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조회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A6C07982-D355-46B3-961F-0F82EB68969D}"/>
              </a:ext>
            </a:extLst>
          </p:cNvPr>
          <p:cNvSpPr/>
          <p:nvPr/>
        </p:nvSpPr>
        <p:spPr>
          <a:xfrm>
            <a:off x="10488488" y="4534859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수정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B28AF944-83D9-483C-97E2-9E6461453746}"/>
              </a:ext>
            </a:extLst>
          </p:cNvPr>
          <p:cNvSpPr/>
          <p:nvPr/>
        </p:nvSpPr>
        <p:spPr>
          <a:xfrm>
            <a:off x="10488488" y="5207121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삭제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74CF3B80-8C35-401A-8248-D4A206F6D498}"/>
              </a:ext>
            </a:extLst>
          </p:cNvPr>
          <p:cNvSpPr/>
          <p:nvPr/>
        </p:nvSpPr>
        <p:spPr>
          <a:xfrm>
            <a:off x="122637" y="3193857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회원정보수정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3F622816-DB4B-414E-BD8D-C7E619B02456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2603612" y="1896617"/>
            <a:ext cx="0" cy="36928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3FF5BB6-CA71-4F90-9F71-F886CDE19B75}"/>
              </a:ext>
            </a:extLst>
          </p:cNvPr>
          <p:cNvCxnSpPr>
            <a:cxnSpLocks/>
            <a:stCxn id="2" idx="2"/>
            <a:endCxn id="48" idx="0"/>
          </p:cNvCxnSpPr>
          <p:nvPr/>
        </p:nvCxnSpPr>
        <p:spPr>
          <a:xfrm>
            <a:off x="6055350" y="1136774"/>
            <a:ext cx="0" cy="39681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163EAD9-2E7A-4C51-B8D3-C316E3995C0A}"/>
              </a:ext>
            </a:extLst>
          </p:cNvPr>
          <p:cNvCxnSpPr>
            <a:cxnSpLocks/>
            <a:stCxn id="48" idx="1"/>
            <a:endCxn id="23" idx="3"/>
          </p:cNvCxnSpPr>
          <p:nvPr/>
        </p:nvCxnSpPr>
        <p:spPr>
          <a:xfrm flipH="1" flipV="1">
            <a:off x="3143672" y="1715099"/>
            <a:ext cx="2443626" cy="4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6DD6E41E-B715-4602-B767-DD518719EC0A}"/>
              </a:ext>
            </a:extLst>
          </p:cNvPr>
          <p:cNvCxnSpPr>
            <a:cxnSpLocks/>
            <a:stCxn id="48" idx="3"/>
            <a:endCxn id="25" idx="1"/>
          </p:cNvCxnSpPr>
          <p:nvPr/>
        </p:nvCxnSpPr>
        <p:spPr>
          <a:xfrm flipV="1">
            <a:off x="6523402" y="1715097"/>
            <a:ext cx="2326650" cy="6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262C634C-6C3C-46E1-ADBD-1C7B7DC3E800}"/>
              </a:ext>
            </a:extLst>
          </p:cNvPr>
          <p:cNvCxnSpPr>
            <a:cxnSpLocks/>
            <a:stCxn id="48" idx="2"/>
            <a:endCxn id="62" idx="0"/>
          </p:cNvCxnSpPr>
          <p:nvPr/>
        </p:nvCxnSpPr>
        <p:spPr>
          <a:xfrm>
            <a:off x="6055350" y="1896621"/>
            <a:ext cx="4646" cy="623885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726DF7B9-27F3-4503-8D29-AE7B6CD4834D}"/>
              </a:ext>
            </a:extLst>
          </p:cNvPr>
          <p:cNvCxnSpPr>
            <a:cxnSpLocks/>
          </p:cNvCxnSpPr>
          <p:nvPr/>
        </p:nvCxnSpPr>
        <p:spPr>
          <a:xfrm>
            <a:off x="659396" y="2266454"/>
            <a:ext cx="3866982" cy="0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A5304BA1-BEB4-4A15-92A5-0EAE8A52F64B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659396" y="2265905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B6B4A03E-79A9-4C94-94DC-3B09719A99CE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1948390" y="2265905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2064B21F-D4D7-4E4B-A3E8-8EC83ED6883D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3233682" y="2265356"/>
            <a:ext cx="2468" cy="260697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50B04980-F510-4934-8991-B04BE1521F93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4526378" y="2265905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6EE315CD-32E2-497A-BBD9-37E92B75E653}"/>
              </a:ext>
            </a:extLst>
          </p:cNvPr>
          <p:cNvCxnSpPr>
            <a:cxnSpLocks/>
          </p:cNvCxnSpPr>
          <p:nvPr/>
        </p:nvCxnSpPr>
        <p:spPr>
          <a:xfrm>
            <a:off x="9397897" y="1896068"/>
            <a:ext cx="0" cy="36928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E2753232-5655-43C8-AD2D-2691C8C07111}"/>
              </a:ext>
            </a:extLst>
          </p:cNvPr>
          <p:cNvCxnSpPr>
            <a:cxnSpLocks/>
          </p:cNvCxnSpPr>
          <p:nvPr/>
        </p:nvCxnSpPr>
        <p:spPr>
          <a:xfrm>
            <a:off x="7745796" y="2265905"/>
            <a:ext cx="3282752" cy="0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0F43A812-E86A-4DC9-9AF2-5D378CF2F59E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7745796" y="2265356"/>
            <a:ext cx="4320" cy="255699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9665B9A4-822A-45D5-99F0-96CA19658A06}"/>
              </a:ext>
            </a:extLst>
          </p:cNvPr>
          <p:cNvCxnSpPr>
            <a:cxnSpLocks/>
          </p:cNvCxnSpPr>
          <p:nvPr/>
        </p:nvCxnSpPr>
        <p:spPr>
          <a:xfrm>
            <a:off x="9397897" y="2265356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5AF6FBD2-0572-4633-B200-3DA9096FA2EB}"/>
              </a:ext>
            </a:extLst>
          </p:cNvPr>
          <p:cNvCxnSpPr>
            <a:cxnSpLocks/>
          </p:cNvCxnSpPr>
          <p:nvPr/>
        </p:nvCxnSpPr>
        <p:spPr>
          <a:xfrm>
            <a:off x="11028548" y="2265356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FA1E6E58-6C09-41BF-B84A-641594287F17}"/>
              </a:ext>
            </a:extLst>
          </p:cNvPr>
          <p:cNvCxnSpPr>
            <a:cxnSpLocks/>
            <a:stCxn id="49" idx="2"/>
            <a:endCxn id="88" idx="0"/>
          </p:cNvCxnSpPr>
          <p:nvPr/>
        </p:nvCxnSpPr>
        <p:spPr>
          <a:xfrm>
            <a:off x="659396" y="2771674"/>
            <a:ext cx="3301" cy="422183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95853AB6-7E6F-4CE8-8533-623D225A97DF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1948390" y="2771674"/>
            <a:ext cx="0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517939DE-201B-4A32-93B0-1F252691FA4B}"/>
              </a:ext>
            </a:extLst>
          </p:cNvPr>
          <p:cNvCxnSpPr>
            <a:cxnSpLocks/>
          </p:cNvCxnSpPr>
          <p:nvPr/>
        </p:nvCxnSpPr>
        <p:spPr>
          <a:xfrm>
            <a:off x="3234916" y="3445540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D4961082-B1EC-4924-9ABB-0B0DF24D44AE}"/>
              </a:ext>
            </a:extLst>
          </p:cNvPr>
          <p:cNvCxnSpPr>
            <a:cxnSpLocks/>
          </p:cNvCxnSpPr>
          <p:nvPr/>
        </p:nvCxnSpPr>
        <p:spPr>
          <a:xfrm>
            <a:off x="3234916" y="4115572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3CBE3BDA-78EC-4831-B8D7-50AEB419E1E1}"/>
              </a:ext>
            </a:extLst>
          </p:cNvPr>
          <p:cNvCxnSpPr>
            <a:cxnSpLocks/>
          </p:cNvCxnSpPr>
          <p:nvPr/>
        </p:nvCxnSpPr>
        <p:spPr>
          <a:xfrm>
            <a:off x="3233682" y="4792001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5CE43231-60AD-4AD7-92A0-AFB15B7C7818}"/>
              </a:ext>
            </a:extLst>
          </p:cNvPr>
          <p:cNvCxnSpPr>
            <a:cxnSpLocks/>
          </p:cNvCxnSpPr>
          <p:nvPr/>
        </p:nvCxnSpPr>
        <p:spPr>
          <a:xfrm>
            <a:off x="7747975" y="2778197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9B21A5F1-E4A5-4E43-93C0-0E1C9F4993DA}"/>
              </a:ext>
            </a:extLst>
          </p:cNvPr>
          <p:cNvCxnSpPr>
            <a:cxnSpLocks/>
          </p:cNvCxnSpPr>
          <p:nvPr/>
        </p:nvCxnSpPr>
        <p:spPr>
          <a:xfrm>
            <a:off x="7745796" y="3451692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8AB7C099-CEED-41AD-BD4C-7AF0944C85E7}"/>
              </a:ext>
            </a:extLst>
          </p:cNvPr>
          <p:cNvCxnSpPr>
            <a:cxnSpLocks/>
          </p:cNvCxnSpPr>
          <p:nvPr/>
        </p:nvCxnSpPr>
        <p:spPr>
          <a:xfrm>
            <a:off x="7738755" y="4117745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5277A9AC-1FE5-4C30-9C9E-10295996F487}"/>
              </a:ext>
            </a:extLst>
          </p:cNvPr>
          <p:cNvCxnSpPr>
            <a:cxnSpLocks/>
          </p:cNvCxnSpPr>
          <p:nvPr/>
        </p:nvCxnSpPr>
        <p:spPr>
          <a:xfrm>
            <a:off x="7745796" y="4778074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DCC49EEA-DA8F-4509-8960-7EDE50D21BC0}"/>
              </a:ext>
            </a:extLst>
          </p:cNvPr>
          <p:cNvCxnSpPr>
            <a:cxnSpLocks/>
          </p:cNvCxnSpPr>
          <p:nvPr/>
        </p:nvCxnSpPr>
        <p:spPr>
          <a:xfrm>
            <a:off x="9385938" y="2778197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80BE870A-BF70-4FDB-AD1A-FDBC5DB6035C}"/>
              </a:ext>
            </a:extLst>
          </p:cNvPr>
          <p:cNvCxnSpPr>
            <a:cxnSpLocks/>
          </p:cNvCxnSpPr>
          <p:nvPr/>
        </p:nvCxnSpPr>
        <p:spPr>
          <a:xfrm>
            <a:off x="9385938" y="3440288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FF780B95-1F69-48F3-AB8E-C396FA8CF6EB}"/>
              </a:ext>
            </a:extLst>
          </p:cNvPr>
          <p:cNvCxnSpPr>
            <a:cxnSpLocks/>
          </p:cNvCxnSpPr>
          <p:nvPr/>
        </p:nvCxnSpPr>
        <p:spPr>
          <a:xfrm>
            <a:off x="11022667" y="2770237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2B2DC044-A562-45C1-B109-EA2A3DB87F06}"/>
              </a:ext>
            </a:extLst>
          </p:cNvPr>
          <p:cNvCxnSpPr>
            <a:cxnSpLocks/>
          </p:cNvCxnSpPr>
          <p:nvPr/>
        </p:nvCxnSpPr>
        <p:spPr>
          <a:xfrm>
            <a:off x="11022667" y="3433912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42C5C03B-0F0C-4C68-A0A7-29D3744301FB}"/>
              </a:ext>
            </a:extLst>
          </p:cNvPr>
          <p:cNvCxnSpPr>
            <a:cxnSpLocks/>
          </p:cNvCxnSpPr>
          <p:nvPr/>
        </p:nvCxnSpPr>
        <p:spPr>
          <a:xfrm>
            <a:off x="11020562" y="4116864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233B802B-6EDF-4B07-8B33-3FEA8F774B3D}"/>
              </a:ext>
            </a:extLst>
          </p:cNvPr>
          <p:cNvCxnSpPr>
            <a:cxnSpLocks/>
          </p:cNvCxnSpPr>
          <p:nvPr/>
        </p:nvCxnSpPr>
        <p:spPr>
          <a:xfrm>
            <a:off x="11027314" y="4786359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372441F4-8338-48A4-8682-44A9407B17CA}"/>
              </a:ext>
            </a:extLst>
          </p:cNvPr>
          <p:cNvSpPr/>
          <p:nvPr/>
        </p:nvSpPr>
        <p:spPr>
          <a:xfrm>
            <a:off x="114397" y="383570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신청결과 확인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509A9C5-768E-4609-B101-8B34E88F2F59}"/>
              </a:ext>
            </a:extLst>
          </p:cNvPr>
          <p:cNvCxnSpPr>
            <a:cxnSpLocks/>
            <a:stCxn id="88" idx="2"/>
            <a:endCxn id="67" idx="0"/>
          </p:cNvCxnSpPr>
          <p:nvPr/>
        </p:nvCxnSpPr>
        <p:spPr>
          <a:xfrm flipH="1">
            <a:off x="654457" y="3444476"/>
            <a:ext cx="8240" cy="391232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A5B7CB42-D2FA-452E-93CE-FA32D463876F}"/>
              </a:ext>
            </a:extLst>
          </p:cNvPr>
          <p:cNvSpPr/>
          <p:nvPr/>
        </p:nvSpPr>
        <p:spPr>
          <a:xfrm>
            <a:off x="2696090" y="2526053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관리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C496068-6D91-4F9E-B040-BB3C83FC364F}"/>
              </a:ext>
            </a:extLst>
          </p:cNvPr>
          <p:cNvCxnSpPr>
            <a:cxnSpLocks/>
            <a:stCxn id="77" idx="2"/>
            <a:endCxn id="60" idx="0"/>
          </p:cNvCxnSpPr>
          <p:nvPr/>
        </p:nvCxnSpPr>
        <p:spPr>
          <a:xfrm>
            <a:off x="3236150" y="2776672"/>
            <a:ext cx="1234" cy="426043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599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127D6010-F5D7-4076-867B-395CFE55152F}"/>
              </a:ext>
            </a:extLst>
          </p:cNvPr>
          <p:cNvSpPr/>
          <p:nvPr/>
        </p:nvSpPr>
        <p:spPr>
          <a:xfrm>
            <a:off x="0" y="153364"/>
            <a:ext cx="2301256" cy="430592"/>
          </a:xfrm>
          <a:prstGeom prst="parallelogram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CB8B64-6A80-41F7-9C65-2F31860BEE81}"/>
              </a:ext>
            </a:extLst>
          </p:cNvPr>
          <p:cNvSpPr/>
          <p:nvPr/>
        </p:nvSpPr>
        <p:spPr>
          <a:xfrm>
            <a:off x="-17328" y="116632"/>
            <a:ext cx="22465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와이어프레임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itchFamily="34" charset="0"/>
            </a:endParaRPr>
          </a:p>
        </p:txBody>
      </p:sp>
      <p:cxnSp>
        <p:nvCxnSpPr>
          <p:cNvPr id="13" name="직선 연결선 23">
            <a:extLst>
              <a:ext uri="{FF2B5EF4-FFF2-40B4-BE49-F238E27FC236}">
                <a16:creationId xmlns:a16="http://schemas.microsoft.com/office/drawing/2014/main" id="{8F72C4B2-CCB9-4C8C-A5BA-A023CBDAD0B0}"/>
              </a:ext>
            </a:extLst>
          </p:cNvPr>
          <p:cNvCxnSpPr>
            <a:cxnSpLocks/>
          </p:cNvCxnSpPr>
          <p:nvPr/>
        </p:nvCxnSpPr>
        <p:spPr>
          <a:xfrm flipH="1">
            <a:off x="0" y="590871"/>
            <a:ext cx="12192000" cy="0"/>
          </a:xfrm>
          <a:prstGeom prst="line">
            <a:avLst/>
          </a:prstGeom>
          <a:noFill/>
          <a:ln w="38100" cap="flat" cmpd="sng" algn="ctr">
            <a:solidFill>
              <a:schemeClr val="tx2"/>
            </a:solidFill>
            <a:prstDash val="solid"/>
          </a:ln>
          <a:effectLst/>
        </p:spPr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4B8EA4-ACF0-4AE8-B243-0CD6F1043EC4}"/>
              </a:ext>
            </a:extLst>
          </p:cNvPr>
          <p:cNvSpPr/>
          <p:nvPr/>
        </p:nvSpPr>
        <p:spPr>
          <a:xfrm>
            <a:off x="3691932" y="620688"/>
            <a:ext cx="326816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시설 후기 상세정보화면</a:t>
            </a:r>
            <a:r>
              <a:rPr lang="en-US" altLang="ko-KR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 (</a:t>
            </a:r>
            <a:r>
              <a:rPr lang="ko-KR" altLang="en-US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관리자</a:t>
            </a:r>
            <a:r>
              <a:rPr lang="en-US" altLang="ko-KR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38C198-B57B-417A-AD58-5F26D491BEC9}"/>
              </a:ext>
            </a:extLst>
          </p:cNvPr>
          <p:cNvSpPr/>
          <p:nvPr/>
        </p:nvSpPr>
        <p:spPr>
          <a:xfrm>
            <a:off x="263352" y="1052738"/>
            <a:ext cx="9001000" cy="5328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23">
            <a:extLst>
              <a:ext uri="{FF2B5EF4-FFF2-40B4-BE49-F238E27FC236}">
                <a16:creationId xmlns:a16="http://schemas.microsoft.com/office/drawing/2014/main" id="{46C74D9B-D64D-4B58-9E91-AAA4D759E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937587"/>
              </p:ext>
            </p:extLst>
          </p:nvPr>
        </p:nvGraphicFramePr>
        <p:xfrm>
          <a:off x="9264352" y="1052737"/>
          <a:ext cx="2639616" cy="5328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4057560727"/>
                    </a:ext>
                  </a:extLst>
                </a:gridCol>
                <a:gridCol w="2207568">
                  <a:extLst>
                    <a:ext uri="{9D8B030D-6E8A-4147-A177-3AD203B41FA5}">
                      <a16:colId xmlns:a16="http://schemas.microsoft.com/office/drawing/2014/main" val="2505294039"/>
                    </a:ext>
                  </a:extLst>
                </a:gridCol>
              </a:tblGrid>
              <a:tr h="5194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387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숨기기를 클릭하여 후기 숨김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394634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후기 목록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338276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888138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765532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223817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031876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905095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737170"/>
                  </a:ext>
                </a:extLst>
              </a:tr>
            </a:tbl>
          </a:graphicData>
        </a:graphic>
      </p:graphicFrame>
      <p:sp>
        <p:nvSpPr>
          <p:cNvPr id="18" name="타원 17">
            <a:extLst>
              <a:ext uri="{FF2B5EF4-FFF2-40B4-BE49-F238E27FC236}">
                <a16:creationId xmlns:a16="http://schemas.microsoft.com/office/drawing/2014/main" id="{ABF1A8D7-FF48-494B-AE33-A45C8B5AF826}"/>
              </a:ext>
            </a:extLst>
          </p:cNvPr>
          <p:cNvSpPr/>
          <p:nvPr/>
        </p:nvSpPr>
        <p:spPr>
          <a:xfrm>
            <a:off x="7935265" y="4828663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61FBC88-BDE1-4A93-91AB-38B135398890}"/>
              </a:ext>
            </a:extLst>
          </p:cNvPr>
          <p:cNvSpPr/>
          <p:nvPr/>
        </p:nvSpPr>
        <p:spPr>
          <a:xfrm>
            <a:off x="6663593" y="4839084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표 3">
            <a:extLst>
              <a:ext uri="{FF2B5EF4-FFF2-40B4-BE49-F238E27FC236}">
                <a16:creationId xmlns:a16="http://schemas.microsoft.com/office/drawing/2014/main" id="{BEBE62E0-4CF7-4FA4-92E9-DA8F919FD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364252"/>
              </p:ext>
            </p:extLst>
          </p:nvPr>
        </p:nvGraphicFramePr>
        <p:xfrm>
          <a:off x="464012" y="1380717"/>
          <a:ext cx="8599680" cy="3447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540">
                  <a:extLst>
                    <a:ext uri="{9D8B030D-6E8A-4147-A177-3AD203B41FA5}">
                      <a16:colId xmlns:a16="http://schemas.microsoft.com/office/drawing/2014/main" val="1292849807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406499679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306071087"/>
                    </a:ext>
                  </a:extLst>
                </a:gridCol>
                <a:gridCol w="3111708">
                  <a:extLst>
                    <a:ext uri="{9D8B030D-6E8A-4147-A177-3AD203B41FA5}">
                      <a16:colId xmlns:a16="http://schemas.microsoft.com/office/drawing/2014/main" val="3032786898"/>
                    </a:ext>
                  </a:extLst>
                </a:gridCol>
              </a:tblGrid>
              <a:tr h="63381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숨김여부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시설명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청소년센터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597564"/>
                  </a:ext>
                </a:extLst>
              </a:tr>
              <a:tr h="6698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홍길순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2021.01.01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839355"/>
                  </a:ext>
                </a:extLst>
              </a:tr>
              <a:tr h="214431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후기 내용 테스트입니다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995076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DB7A33-596B-4316-BAA0-2C43774C01A5}"/>
              </a:ext>
            </a:extLst>
          </p:cNvPr>
          <p:cNvSpPr/>
          <p:nvPr/>
        </p:nvSpPr>
        <p:spPr>
          <a:xfrm>
            <a:off x="7034629" y="5217807"/>
            <a:ext cx="915048" cy="294345"/>
          </a:xfrm>
          <a:prstGeom prst="rect">
            <a:avLst/>
          </a:prstGeom>
          <a:solidFill>
            <a:srgbClr val="1F49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숨기기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63022A-CC71-4C60-BF4B-1CDE135173BE}"/>
              </a:ext>
            </a:extLst>
          </p:cNvPr>
          <p:cNvSpPr/>
          <p:nvPr/>
        </p:nvSpPr>
        <p:spPr>
          <a:xfrm>
            <a:off x="8130114" y="5222887"/>
            <a:ext cx="915048" cy="294345"/>
          </a:xfrm>
          <a:prstGeom prst="rect">
            <a:avLst/>
          </a:prstGeom>
          <a:solidFill>
            <a:srgbClr val="1F49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목록</a:t>
            </a:r>
          </a:p>
        </p:txBody>
      </p:sp>
    </p:spTree>
    <p:extLst>
      <p:ext uri="{BB962C8B-B14F-4D97-AF65-F5344CB8AC3E}">
        <p14:creationId xmlns:p14="http://schemas.microsoft.com/office/powerpoint/2010/main" val="265557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127D6010-F5D7-4076-867B-395CFE55152F}"/>
              </a:ext>
            </a:extLst>
          </p:cNvPr>
          <p:cNvSpPr/>
          <p:nvPr/>
        </p:nvSpPr>
        <p:spPr>
          <a:xfrm>
            <a:off x="0" y="153364"/>
            <a:ext cx="2301256" cy="430592"/>
          </a:xfrm>
          <a:prstGeom prst="parallelogram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CB8B64-6A80-41F7-9C65-2F31860BEE81}"/>
              </a:ext>
            </a:extLst>
          </p:cNvPr>
          <p:cNvSpPr/>
          <p:nvPr/>
        </p:nvSpPr>
        <p:spPr>
          <a:xfrm>
            <a:off x="-17328" y="116632"/>
            <a:ext cx="22465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와이어프레임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itchFamily="34" charset="0"/>
            </a:endParaRPr>
          </a:p>
        </p:txBody>
      </p:sp>
      <p:cxnSp>
        <p:nvCxnSpPr>
          <p:cNvPr id="13" name="직선 연결선 23">
            <a:extLst>
              <a:ext uri="{FF2B5EF4-FFF2-40B4-BE49-F238E27FC236}">
                <a16:creationId xmlns:a16="http://schemas.microsoft.com/office/drawing/2014/main" id="{8F72C4B2-CCB9-4C8C-A5BA-A023CBDAD0B0}"/>
              </a:ext>
            </a:extLst>
          </p:cNvPr>
          <p:cNvCxnSpPr>
            <a:cxnSpLocks/>
          </p:cNvCxnSpPr>
          <p:nvPr/>
        </p:nvCxnSpPr>
        <p:spPr>
          <a:xfrm flipH="1">
            <a:off x="0" y="590871"/>
            <a:ext cx="12192000" cy="0"/>
          </a:xfrm>
          <a:prstGeom prst="line">
            <a:avLst/>
          </a:prstGeom>
          <a:noFill/>
          <a:ln w="38100" cap="flat" cmpd="sng" algn="ctr">
            <a:solidFill>
              <a:schemeClr val="tx2"/>
            </a:solidFill>
            <a:prstDash val="solid"/>
          </a:ln>
          <a:effectLst/>
        </p:spPr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4B8EA4-ACF0-4AE8-B243-0CD6F1043EC4}"/>
              </a:ext>
            </a:extLst>
          </p:cNvPr>
          <p:cNvSpPr/>
          <p:nvPr/>
        </p:nvSpPr>
        <p:spPr>
          <a:xfrm>
            <a:off x="3691933" y="620688"/>
            <a:ext cx="275202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신청 아동 관리화면</a:t>
            </a:r>
            <a:r>
              <a:rPr lang="en-US" altLang="ko-KR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 (</a:t>
            </a:r>
            <a:r>
              <a:rPr lang="ko-KR" altLang="en-US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관리자</a:t>
            </a:r>
            <a:r>
              <a:rPr lang="en-US" altLang="ko-KR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38C198-B57B-417A-AD58-5F26D491BEC9}"/>
              </a:ext>
            </a:extLst>
          </p:cNvPr>
          <p:cNvSpPr/>
          <p:nvPr/>
        </p:nvSpPr>
        <p:spPr>
          <a:xfrm>
            <a:off x="263352" y="1052738"/>
            <a:ext cx="9001000" cy="5328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23">
            <a:extLst>
              <a:ext uri="{FF2B5EF4-FFF2-40B4-BE49-F238E27FC236}">
                <a16:creationId xmlns:a16="http://schemas.microsoft.com/office/drawing/2014/main" id="{46C74D9B-D64D-4B58-9E91-AAA4D759E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453698"/>
              </p:ext>
            </p:extLst>
          </p:nvPr>
        </p:nvGraphicFramePr>
        <p:xfrm>
          <a:off x="9264352" y="1052737"/>
          <a:ext cx="2639616" cy="5328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4057560727"/>
                    </a:ext>
                  </a:extLst>
                </a:gridCol>
                <a:gridCol w="2207568">
                  <a:extLst>
                    <a:ext uri="{9D8B030D-6E8A-4147-A177-3AD203B41FA5}">
                      <a16:colId xmlns:a16="http://schemas.microsoft.com/office/drawing/2014/main" val="2505294039"/>
                    </a:ext>
                  </a:extLst>
                </a:gridCol>
              </a:tblGrid>
              <a:tr h="5194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387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신청번호를 입력하여 검색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394634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체크박스를 선택하여 손쉽게 승인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 err="1"/>
                        <a:t>미승인</a:t>
                      </a:r>
                      <a:r>
                        <a:rPr lang="ko-KR" altLang="en-US" sz="1200" dirty="0"/>
                        <a:t>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338276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신청 정보 상세정보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888138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pc="-150" dirty="0"/>
                        <a:t>한 페이지당 </a:t>
                      </a:r>
                      <a:r>
                        <a:rPr lang="en-US" altLang="ko-KR" sz="1200" spc="-150" dirty="0"/>
                        <a:t>10</a:t>
                      </a:r>
                      <a:r>
                        <a:rPr lang="ko-KR" altLang="en-US" sz="1200" spc="-150" dirty="0"/>
                        <a:t>개의 신청목록 </a:t>
                      </a:r>
                      <a:r>
                        <a:rPr lang="ko-KR" altLang="en-US" sz="1200" spc="-150" dirty="0" err="1"/>
                        <a:t>페이징</a:t>
                      </a:r>
                      <a:r>
                        <a:rPr lang="ko-KR" altLang="en-US" sz="1200" spc="-150" dirty="0"/>
                        <a:t>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765532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223817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031876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905095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737170"/>
                  </a:ext>
                </a:extLst>
              </a:tr>
            </a:tbl>
          </a:graphicData>
        </a:graphic>
      </p:graphicFrame>
      <p:sp>
        <p:nvSpPr>
          <p:cNvPr id="18" name="타원 17">
            <a:extLst>
              <a:ext uri="{FF2B5EF4-FFF2-40B4-BE49-F238E27FC236}">
                <a16:creationId xmlns:a16="http://schemas.microsoft.com/office/drawing/2014/main" id="{ABF1A8D7-FF48-494B-AE33-A45C8B5AF826}"/>
              </a:ext>
            </a:extLst>
          </p:cNvPr>
          <p:cNvSpPr/>
          <p:nvPr/>
        </p:nvSpPr>
        <p:spPr>
          <a:xfrm>
            <a:off x="6060613" y="2025094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805774A-8BDF-4481-B6E5-607B24370AB6}"/>
              </a:ext>
            </a:extLst>
          </p:cNvPr>
          <p:cNvSpPr/>
          <p:nvPr/>
        </p:nvSpPr>
        <p:spPr>
          <a:xfrm>
            <a:off x="2904000" y="3239638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76A13B6-5D47-44E9-B477-F16276034E37}"/>
              </a:ext>
            </a:extLst>
          </p:cNvPr>
          <p:cNvSpPr/>
          <p:nvPr/>
        </p:nvSpPr>
        <p:spPr>
          <a:xfrm>
            <a:off x="2929729" y="5853751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6E0D5AB-5DFC-4058-8B98-AF20260DA810}"/>
              </a:ext>
            </a:extLst>
          </p:cNvPr>
          <p:cNvSpPr/>
          <p:nvPr/>
        </p:nvSpPr>
        <p:spPr>
          <a:xfrm>
            <a:off x="330124" y="1389939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7" name="표 3">
            <a:extLst>
              <a:ext uri="{FF2B5EF4-FFF2-40B4-BE49-F238E27FC236}">
                <a16:creationId xmlns:a16="http://schemas.microsoft.com/office/drawing/2014/main" id="{2E2961B7-9EE1-40F2-8741-0DD761062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184905"/>
              </p:ext>
            </p:extLst>
          </p:nvPr>
        </p:nvGraphicFramePr>
        <p:xfrm>
          <a:off x="644207" y="2445966"/>
          <a:ext cx="7943664" cy="3224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313">
                  <a:extLst>
                    <a:ext uri="{9D8B030D-6E8A-4147-A177-3AD203B41FA5}">
                      <a16:colId xmlns:a16="http://schemas.microsoft.com/office/drawing/2014/main" val="222794268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292849807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4050025349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75501212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556203576"/>
                    </a:ext>
                  </a:extLst>
                </a:gridCol>
                <a:gridCol w="1123719">
                  <a:extLst>
                    <a:ext uri="{9D8B030D-6E8A-4147-A177-3AD203B41FA5}">
                      <a16:colId xmlns:a16="http://schemas.microsoft.com/office/drawing/2014/main" val="406499679"/>
                    </a:ext>
                  </a:extLst>
                </a:gridCol>
              </a:tblGrid>
              <a:tr h="644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신청번호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접수일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신청자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신청시설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처리상태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067802"/>
                  </a:ext>
                </a:extLst>
              </a:tr>
              <a:tr h="644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2021-2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2021.01.09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청소년센터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접수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597564"/>
                  </a:ext>
                </a:extLst>
              </a:tr>
              <a:tr h="644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2021-1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2021.01.02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홍길순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청소년센터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접수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839355"/>
                  </a:ext>
                </a:extLst>
              </a:tr>
              <a:tr h="644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2020-99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2020.12.31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홍동건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청소년센터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접수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589670"/>
                  </a:ext>
                </a:extLst>
              </a:tr>
              <a:tr h="644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2020-98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2020.12.20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홍동진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청소년센터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접수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466317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73060331-81FB-444A-896F-6353C0AAEF77}"/>
              </a:ext>
            </a:extLst>
          </p:cNvPr>
          <p:cNvSpPr/>
          <p:nvPr/>
        </p:nvSpPr>
        <p:spPr>
          <a:xfrm>
            <a:off x="1645634" y="1405502"/>
            <a:ext cx="4752226" cy="292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신청번호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A2392B1-FC9D-48E6-B57C-EDDF5E9C4C01}"/>
              </a:ext>
            </a:extLst>
          </p:cNvPr>
          <p:cNvSpPr/>
          <p:nvPr/>
        </p:nvSpPr>
        <p:spPr>
          <a:xfrm>
            <a:off x="6621112" y="1404804"/>
            <a:ext cx="915048" cy="294345"/>
          </a:xfrm>
          <a:prstGeom prst="rect">
            <a:avLst/>
          </a:prstGeom>
          <a:solidFill>
            <a:srgbClr val="1F49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검색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69806B7-A98D-4B13-AE7D-CAECDD1CD39E}"/>
              </a:ext>
            </a:extLst>
          </p:cNvPr>
          <p:cNvSpPr/>
          <p:nvPr/>
        </p:nvSpPr>
        <p:spPr>
          <a:xfrm>
            <a:off x="678932" y="1359386"/>
            <a:ext cx="1435054" cy="378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신청번호</a:t>
            </a:r>
            <a:endParaRPr lang="en-US" altLang="ko-KR" sz="14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BE7F789-EE06-469B-8B5B-E8700F6F6D5F}"/>
              </a:ext>
            </a:extLst>
          </p:cNvPr>
          <p:cNvCxnSpPr>
            <a:cxnSpLocks/>
          </p:cNvCxnSpPr>
          <p:nvPr/>
        </p:nvCxnSpPr>
        <p:spPr>
          <a:xfrm>
            <a:off x="644207" y="1242149"/>
            <a:ext cx="79208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19FD463-E370-45EB-AAE1-F942A5DB58FD}"/>
              </a:ext>
            </a:extLst>
          </p:cNvPr>
          <p:cNvCxnSpPr>
            <a:cxnSpLocks/>
          </p:cNvCxnSpPr>
          <p:nvPr/>
        </p:nvCxnSpPr>
        <p:spPr>
          <a:xfrm>
            <a:off x="644207" y="1852588"/>
            <a:ext cx="79208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F621ADC-8927-4E44-B487-635A21FE6EB2}"/>
              </a:ext>
            </a:extLst>
          </p:cNvPr>
          <p:cNvSpPr/>
          <p:nvPr/>
        </p:nvSpPr>
        <p:spPr>
          <a:xfrm>
            <a:off x="3089518" y="5831939"/>
            <a:ext cx="3354441" cy="378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  <a:cs typeface="Calibri" pitchFamily="34" charset="0"/>
              </a:rPr>
              <a:t>&lt;&lt; &lt;   1  2  3  4  5   &gt; &gt;&gt;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8173007-13DC-4FBF-AF88-4F7FC8A55674}"/>
              </a:ext>
            </a:extLst>
          </p:cNvPr>
          <p:cNvSpPr/>
          <p:nvPr/>
        </p:nvSpPr>
        <p:spPr>
          <a:xfrm>
            <a:off x="7620663" y="2696116"/>
            <a:ext cx="122960" cy="1471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4896B90-7E5E-4585-A00D-3F804D5677D5}"/>
              </a:ext>
            </a:extLst>
          </p:cNvPr>
          <p:cNvSpPr/>
          <p:nvPr/>
        </p:nvSpPr>
        <p:spPr>
          <a:xfrm>
            <a:off x="7989264" y="3364181"/>
            <a:ext cx="122960" cy="1471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33EC487-58E5-4093-A1F9-CBDF9AD0CE0E}"/>
              </a:ext>
            </a:extLst>
          </p:cNvPr>
          <p:cNvSpPr/>
          <p:nvPr/>
        </p:nvSpPr>
        <p:spPr>
          <a:xfrm>
            <a:off x="7989264" y="4008154"/>
            <a:ext cx="122960" cy="1471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D8E13D0-5D75-4585-BF8A-0C90F3DF2A9C}"/>
              </a:ext>
            </a:extLst>
          </p:cNvPr>
          <p:cNvSpPr/>
          <p:nvPr/>
        </p:nvSpPr>
        <p:spPr>
          <a:xfrm>
            <a:off x="7989264" y="4617193"/>
            <a:ext cx="122960" cy="1471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417A3F0-C0E5-4BAB-9C98-BF7B44E3BEE7}"/>
              </a:ext>
            </a:extLst>
          </p:cNvPr>
          <p:cNvSpPr/>
          <p:nvPr/>
        </p:nvSpPr>
        <p:spPr>
          <a:xfrm>
            <a:off x="7990061" y="5302869"/>
            <a:ext cx="122960" cy="1471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BBD5A19-514A-4898-897B-01809353C5E3}"/>
              </a:ext>
            </a:extLst>
          </p:cNvPr>
          <p:cNvSpPr/>
          <p:nvPr/>
        </p:nvSpPr>
        <p:spPr>
          <a:xfrm>
            <a:off x="6621112" y="2060848"/>
            <a:ext cx="915048" cy="294345"/>
          </a:xfrm>
          <a:prstGeom prst="rect">
            <a:avLst/>
          </a:prstGeom>
          <a:solidFill>
            <a:srgbClr val="1F49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승인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3ADEB7-11F5-49D6-A573-033BABB42DFA}"/>
              </a:ext>
            </a:extLst>
          </p:cNvPr>
          <p:cNvSpPr/>
          <p:nvPr/>
        </p:nvSpPr>
        <p:spPr>
          <a:xfrm>
            <a:off x="7629560" y="2061969"/>
            <a:ext cx="915048" cy="294345"/>
          </a:xfrm>
          <a:prstGeom prst="rect">
            <a:avLst/>
          </a:prstGeom>
          <a:solidFill>
            <a:srgbClr val="1F49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미승인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164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127D6010-F5D7-4076-867B-395CFE55152F}"/>
              </a:ext>
            </a:extLst>
          </p:cNvPr>
          <p:cNvSpPr/>
          <p:nvPr/>
        </p:nvSpPr>
        <p:spPr>
          <a:xfrm>
            <a:off x="0" y="153364"/>
            <a:ext cx="2301256" cy="430592"/>
          </a:xfrm>
          <a:prstGeom prst="parallelogram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CB8B64-6A80-41F7-9C65-2F31860BEE81}"/>
              </a:ext>
            </a:extLst>
          </p:cNvPr>
          <p:cNvSpPr/>
          <p:nvPr/>
        </p:nvSpPr>
        <p:spPr>
          <a:xfrm>
            <a:off x="-17328" y="116632"/>
            <a:ext cx="22465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와이어프레임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itchFamily="34" charset="0"/>
            </a:endParaRPr>
          </a:p>
        </p:txBody>
      </p:sp>
      <p:cxnSp>
        <p:nvCxnSpPr>
          <p:cNvPr id="13" name="직선 연결선 23">
            <a:extLst>
              <a:ext uri="{FF2B5EF4-FFF2-40B4-BE49-F238E27FC236}">
                <a16:creationId xmlns:a16="http://schemas.microsoft.com/office/drawing/2014/main" id="{8F72C4B2-CCB9-4C8C-A5BA-A023CBDAD0B0}"/>
              </a:ext>
            </a:extLst>
          </p:cNvPr>
          <p:cNvCxnSpPr>
            <a:cxnSpLocks/>
          </p:cNvCxnSpPr>
          <p:nvPr/>
        </p:nvCxnSpPr>
        <p:spPr>
          <a:xfrm flipH="1">
            <a:off x="0" y="590871"/>
            <a:ext cx="12192000" cy="0"/>
          </a:xfrm>
          <a:prstGeom prst="line">
            <a:avLst/>
          </a:prstGeom>
          <a:noFill/>
          <a:ln w="38100" cap="flat" cmpd="sng" algn="ctr">
            <a:solidFill>
              <a:schemeClr val="tx2"/>
            </a:solidFill>
            <a:prstDash val="solid"/>
          </a:ln>
          <a:effectLst/>
        </p:spPr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4B8EA4-ACF0-4AE8-B243-0CD6F1043EC4}"/>
              </a:ext>
            </a:extLst>
          </p:cNvPr>
          <p:cNvSpPr/>
          <p:nvPr/>
        </p:nvSpPr>
        <p:spPr>
          <a:xfrm>
            <a:off x="3691932" y="620688"/>
            <a:ext cx="326816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신청 상세정보화면</a:t>
            </a:r>
            <a:r>
              <a:rPr lang="en-US" altLang="ko-KR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관리자</a:t>
            </a:r>
            <a:r>
              <a:rPr lang="en-US" altLang="ko-KR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38C198-B57B-417A-AD58-5F26D491BEC9}"/>
              </a:ext>
            </a:extLst>
          </p:cNvPr>
          <p:cNvSpPr/>
          <p:nvPr/>
        </p:nvSpPr>
        <p:spPr>
          <a:xfrm>
            <a:off x="263352" y="1052738"/>
            <a:ext cx="9001000" cy="5328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23">
            <a:extLst>
              <a:ext uri="{FF2B5EF4-FFF2-40B4-BE49-F238E27FC236}">
                <a16:creationId xmlns:a16="http://schemas.microsoft.com/office/drawing/2014/main" id="{46C74D9B-D64D-4B58-9E91-AAA4D759E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190684"/>
              </p:ext>
            </p:extLst>
          </p:nvPr>
        </p:nvGraphicFramePr>
        <p:xfrm>
          <a:off x="9264352" y="1052737"/>
          <a:ext cx="2639616" cy="5328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4057560727"/>
                    </a:ext>
                  </a:extLst>
                </a:gridCol>
                <a:gridCol w="2207568">
                  <a:extLst>
                    <a:ext uri="{9D8B030D-6E8A-4147-A177-3AD203B41FA5}">
                      <a16:colId xmlns:a16="http://schemas.microsoft.com/office/drawing/2014/main" val="2505294039"/>
                    </a:ext>
                  </a:extLst>
                </a:gridCol>
              </a:tblGrid>
              <a:tr h="5194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387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콤보박스로</a:t>
                      </a:r>
                      <a:r>
                        <a:rPr lang="ko-KR" altLang="en-US" sz="1200" dirty="0"/>
                        <a:t> 처리상태 선택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접수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취소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승인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394634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변경 내용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338276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신청 아동 목록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888138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765532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223817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031876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905095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737170"/>
                  </a:ext>
                </a:extLst>
              </a:tr>
            </a:tbl>
          </a:graphicData>
        </a:graphic>
      </p:graphicFrame>
      <p:sp>
        <p:nvSpPr>
          <p:cNvPr id="18" name="타원 17">
            <a:extLst>
              <a:ext uri="{FF2B5EF4-FFF2-40B4-BE49-F238E27FC236}">
                <a16:creationId xmlns:a16="http://schemas.microsoft.com/office/drawing/2014/main" id="{ABF1A8D7-FF48-494B-AE33-A45C8B5AF826}"/>
              </a:ext>
            </a:extLst>
          </p:cNvPr>
          <p:cNvSpPr/>
          <p:nvPr/>
        </p:nvSpPr>
        <p:spPr>
          <a:xfrm>
            <a:off x="6256578" y="5482001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805774A-8BDF-4481-B6E5-607B24370AB6}"/>
              </a:ext>
            </a:extLst>
          </p:cNvPr>
          <p:cNvSpPr/>
          <p:nvPr/>
        </p:nvSpPr>
        <p:spPr>
          <a:xfrm>
            <a:off x="7482444" y="5503628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61FBC88-BDE1-4A93-91AB-38B135398890}"/>
              </a:ext>
            </a:extLst>
          </p:cNvPr>
          <p:cNvSpPr/>
          <p:nvPr/>
        </p:nvSpPr>
        <p:spPr>
          <a:xfrm>
            <a:off x="2115738" y="1109901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표 3">
            <a:extLst>
              <a:ext uri="{FF2B5EF4-FFF2-40B4-BE49-F238E27FC236}">
                <a16:creationId xmlns:a16="http://schemas.microsoft.com/office/drawing/2014/main" id="{C70074D6-857F-41F3-86D6-29AA96BFD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75690"/>
              </p:ext>
            </p:extLst>
          </p:nvPr>
        </p:nvGraphicFramePr>
        <p:xfrm>
          <a:off x="559017" y="1488624"/>
          <a:ext cx="795703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411">
                  <a:extLst>
                    <a:ext uri="{9D8B030D-6E8A-4147-A177-3AD203B41FA5}">
                      <a16:colId xmlns:a16="http://schemas.microsoft.com/office/drawing/2014/main" val="1292849807"/>
                    </a:ext>
                  </a:extLst>
                </a:gridCol>
                <a:gridCol w="2091542">
                  <a:extLst>
                    <a:ext uri="{9D8B030D-6E8A-4147-A177-3AD203B41FA5}">
                      <a16:colId xmlns:a16="http://schemas.microsoft.com/office/drawing/2014/main" val="3225009859"/>
                    </a:ext>
                  </a:extLst>
                </a:gridCol>
                <a:gridCol w="2091541">
                  <a:extLst>
                    <a:ext uri="{9D8B030D-6E8A-4147-A177-3AD203B41FA5}">
                      <a16:colId xmlns:a16="http://schemas.microsoft.com/office/drawing/2014/main" val="561811811"/>
                    </a:ext>
                  </a:extLst>
                </a:gridCol>
                <a:gridCol w="2091542">
                  <a:extLst>
                    <a:ext uri="{9D8B030D-6E8A-4147-A177-3AD203B41FA5}">
                      <a16:colId xmlns:a16="http://schemas.microsoft.com/office/drawing/2014/main" val="1732024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처리상태</a:t>
                      </a:r>
                      <a:endParaRPr lang="en-US" altLang="ko-KR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067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신청시설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청소년센터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접수일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2021.01.09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597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신청시간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16:00-20:00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589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solidFill>
                            <a:schemeClr val="tx1"/>
                          </a:solidFill>
                        </a:rPr>
                        <a:t>신청요일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월          화         수         목         금           토        일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34915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1FA3C63E-A1F7-4C0C-A2B7-18AEEFFC84E1}"/>
              </a:ext>
            </a:extLst>
          </p:cNvPr>
          <p:cNvSpPr/>
          <p:nvPr/>
        </p:nvSpPr>
        <p:spPr>
          <a:xfrm>
            <a:off x="559017" y="1094990"/>
            <a:ext cx="3354441" cy="378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신청정보</a:t>
            </a:r>
            <a:endParaRPr lang="en-US" altLang="ko-KR" sz="20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3424F9-2B17-45C5-87B3-F969CA41C2FC}"/>
              </a:ext>
            </a:extLst>
          </p:cNvPr>
          <p:cNvSpPr/>
          <p:nvPr/>
        </p:nvSpPr>
        <p:spPr>
          <a:xfrm>
            <a:off x="559017" y="4213981"/>
            <a:ext cx="3354441" cy="378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수혜자 정보</a:t>
            </a:r>
            <a:endParaRPr lang="en-US" altLang="ko-KR" sz="20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454931-077B-4EFC-AFFD-AB6600981DD9}"/>
              </a:ext>
            </a:extLst>
          </p:cNvPr>
          <p:cNvSpPr/>
          <p:nvPr/>
        </p:nvSpPr>
        <p:spPr>
          <a:xfrm>
            <a:off x="559017" y="2984949"/>
            <a:ext cx="3354441" cy="378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신청인 정보</a:t>
            </a:r>
            <a:endParaRPr lang="en-US" altLang="ko-KR" sz="20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aphicFrame>
        <p:nvGraphicFramePr>
          <p:cNvPr id="24" name="표 3">
            <a:extLst>
              <a:ext uri="{FF2B5EF4-FFF2-40B4-BE49-F238E27FC236}">
                <a16:creationId xmlns:a16="http://schemas.microsoft.com/office/drawing/2014/main" id="{9516D411-FFE1-41A8-97AF-126874989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015507"/>
              </p:ext>
            </p:extLst>
          </p:nvPr>
        </p:nvGraphicFramePr>
        <p:xfrm>
          <a:off x="559017" y="3399300"/>
          <a:ext cx="795703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411">
                  <a:extLst>
                    <a:ext uri="{9D8B030D-6E8A-4147-A177-3AD203B41FA5}">
                      <a16:colId xmlns:a16="http://schemas.microsoft.com/office/drawing/2014/main" val="1292849807"/>
                    </a:ext>
                  </a:extLst>
                </a:gridCol>
                <a:gridCol w="2091542">
                  <a:extLst>
                    <a:ext uri="{9D8B030D-6E8A-4147-A177-3AD203B41FA5}">
                      <a16:colId xmlns:a16="http://schemas.microsoft.com/office/drawing/2014/main" val="3225009859"/>
                    </a:ext>
                  </a:extLst>
                </a:gridCol>
                <a:gridCol w="2091541">
                  <a:extLst>
                    <a:ext uri="{9D8B030D-6E8A-4147-A177-3AD203B41FA5}">
                      <a16:colId xmlns:a16="http://schemas.microsoft.com/office/drawing/2014/main" val="561811811"/>
                    </a:ext>
                  </a:extLst>
                </a:gridCol>
                <a:gridCol w="2091542">
                  <a:extLst>
                    <a:ext uri="{9D8B030D-6E8A-4147-A177-3AD203B41FA5}">
                      <a16:colId xmlns:a16="http://schemas.microsoft.com/office/drawing/2014/main" val="1732024594"/>
                    </a:ext>
                  </a:extLst>
                </a:gridCol>
              </a:tblGrid>
              <a:tr h="1603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연락처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010-1111-2222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597564"/>
                  </a:ext>
                </a:extLst>
              </a:tr>
              <a:tr h="1603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서울시 강남구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589670"/>
                  </a:ext>
                </a:extLst>
              </a:tr>
            </a:tbl>
          </a:graphicData>
        </a:graphic>
      </p:graphicFrame>
      <p:graphicFrame>
        <p:nvGraphicFramePr>
          <p:cNvPr id="26" name="표 3">
            <a:extLst>
              <a:ext uri="{FF2B5EF4-FFF2-40B4-BE49-F238E27FC236}">
                <a16:creationId xmlns:a16="http://schemas.microsoft.com/office/drawing/2014/main" id="{218C2E99-9D0E-4AE0-9244-4DAFD0728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161114"/>
              </p:ext>
            </p:extLst>
          </p:nvPr>
        </p:nvGraphicFramePr>
        <p:xfrm>
          <a:off x="559017" y="4730931"/>
          <a:ext cx="7957038" cy="756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2346">
                  <a:extLst>
                    <a:ext uri="{9D8B030D-6E8A-4147-A177-3AD203B41FA5}">
                      <a16:colId xmlns:a16="http://schemas.microsoft.com/office/drawing/2014/main" val="507593305"/>
                    </a:ext>
                  </a:extLst>
                </a:gridCol>
                <a:gridCol w="2652346">
                  <a:extLst>
                    <a:ext uri="{9D8B030D-6E8A-4147-A177-3AD203B41FA5}">
                      <a16:colId xmlns:a16="http://schemas.microsoft.com/office/drawing/2014/main" val="1426174302"/>
                    </a:ext>
                  </a:extLst>
                </a:gridCol>
                <a:gridCol w="2652346">
                  <a:extLst>
                    <a:ext uri="{9D8B030D-6E8A-4147-A177-3AD203B41FA5}">
                      <a16:colId xmlns:a16="http://schemas.microsoft.com/office/drawing/2014/main" val="3498424867"/>
                    </a:ext>
                  </a:extLst>
                </a:gridCol>
              </a:tblGrid>
              <a:tr h="393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067802"/>
                  </a:ext>
                </a:extLst>
              </a:tr>
              <a:tr h="362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홍길순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2008.01.01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597564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5C56D990-14FD-491F-AC55-90748A493151}"/>
              </a:ext>
            </a:extLst>
          </p:cNvPr>
          <p:cNvSpPr/>
          <p:nvPr/>
        </p:nvSpPr>
        <p:spPr>
          <a:xfrm>
            <a:off x="2426773" y="2620699"/>
            <a:ext cx="324081" cy="296265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1F497D"/>
                </a:solidFill>
              </a:rPr>
              <a:t>v</a:t>
            </a:r>
            <a:endParaRPr lang="ko-KR" altLang="en-US" sz="1600" b="1" dirty="0">
              <a:solidFill>
                <a:srgbClr val="1F497D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416C85-92DC-4B6D-AD52-D49CAD9B956D}"/>
              </a:ext>
            </a:extLst>
          </p:cNvPr>
          <p:cNvSpPr/>
          <p:nvPr/>
        </p:nvSpPr>
        <p:spPr>
          <a:xfrm>
            <a:off x="3222378" y="2620699"/>
            <a:ext cx="324081" cy="296265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1F497D"/>
                </a:solidFill>
              </a:rPr>
              <a:t>v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BFDF8C4-810F-40F1-A838-65AEA29E1DB7}"/>
              </a:ext>
            </a:extLst>
          </p:cNvPr>
          <p:cNvSpPr/>
          <p:nvPr/>
        </p:nvSpPr>
        <p:spPr>
          <a:xfrm>
            <a:off x="4682048" y="2620699"/>
            <a:ext cx="324081" cy="296265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1F497D"/>
                </a:solidFill>
              </a:rPr>
              <a:t>v</a:t>
            </a:r>
            <a:endParaRPr lang="ko-KR" altLang="en-US" sz="1600" b="1" dirty="0">
              <a:solidFill>
                <a:srgbClr val="1F497D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7C69B41-E5B4-4B99-BD44-40E058B77D05}"/>
              </a:ext>
            </a:extLst>
          </p:cNvPr>
          <p:cNvSpPr/>
          <p:nvPr/>
        </p:nvSpPr>
        <p:spPr>
          <a:xfrm>
            <a:off x="3952213" y="2620699"/>
            <a:ext cx="324081" cy="296265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1F497D"/>
                </a:solidFill>
              </a:rPr>
              <a:t>v</a:t>
            </a:r>
            <a:endParaRPr lang="ko-KR" altLang="en-US" sz="1600" b="1" dirty="0">
              <a:solidFill>
                <a:srgbClr val="1F497D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2C09348-F967-4C28-A8AA-E7D8EB359C77}"/>
              </a:ext>
            </a:extLst>
          </p:cNvPr>
          <p:cNvSpPr/>
          <p:nvPr/>
        </p:nvSpPr>
        <p:spPr>
          <a:xfrm>
            <a:off x="5412490" y="2620699"/>
            <a:ext cx="324081" cy="296265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1F497D"/>
                </a:solidFill>
              </a:rPr>
              <a:t>v</a:t>
            </a:r>
            <a:endParaRPr lang="ko-KR" altLang="en-US" sz="1600" b="1" dirty="0">
              <a:solidFill>
                <a:srgbClr val="1F497D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87DC00E-CC96-48B4-B841-17E93D54DD5C}"/>
              </a:ext>
            </a:extLst>
          </p:cNvPr>
          <p:cNvSpPr/>
          <p:nvPr/>
        </p:nvSpPr>
        <p:spPr>
          <a:xfrm>
            <a:off x="6280056" y="2620699"/>
            <a:ext cx="324081" cy="2962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v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1BB93EC-330F-47A9-A561-31DC4A377F0F}"/>
              </a:ext>
            </a:extLst>
          </p:cNvPr>
          <p:cNvSpPr/>
          <p:nvPr/>
        </p:nvSpPr>
        <p:spPr>
          <a:xfrm>
            <a:off x="6960096" y="2620699"/>
            <a:ext cx="324081" cy="2962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v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4BE856-84BE-4898-A6C0-CC82B2A76C2C}"/>
              </a:ext>
            </a:extLst>
          </p:cNvPr>
          <p:cNvSpPr/>
          <p:nvPr/>
        </p:nvSpPr>
        <p:spPr>
          <a:xfrm>
            <a:off x="6505520" y="5877272"/>
            <a:ext cx="915048" cy="294345"/>
          </a:xfrm>
          <a:prstGeom prst="rect">
            <a:avLst/>
          </a:prstGeom>
          <a:solidFill>
            <a:srgbClr val="1F49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저장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8B71FFC-DE0C-4513-8B09-3F4D7C395A2C}"/>
              </a:ext>
            </a:extLst>
          </p:cNvPr>
          <p:cNvSpPr/>
          <p:nvPr/>
        </p:nvSpPr>
        <p:spPr>
          <a:xfrm>
            <a:off x="7601005" y="5882352"/>
            <a:ext cx="915048" cy="294345"/>
          </a:xfrm>
          <a:prstGeom prst="rect">
            <a:avLst/>
          </a:prstGeom>
          <a:solidFill>
            <a:srgbClr val="1F49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AA81EB-8BDA-4FD3-A1C4-7EEEA11DBC8B}"/>
              </a:ext>
            </a:extLst>
          </p:cNvPr>
          <p:cNvSpPr/>
          <p:nvPr/>
        </p:nvSpPr>
        <p:spPr>
          <a:xfrm>
            <a:off x="2329348" y="1527620"/>
            <a:ext cx="1130448" cy="2962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ysClr val="windowText" lastClr="000000"/>
                </a:solidFill>
              </a:rPr>
              <a:t>접수      ▽</a:t>
            </a:r>
          </a:p>
        </p:txBody>
      </p:sp>
    </p:spTree>
    <p:extLst>
      <p:ext uri="{BB962C8B-B14F-4D97-AF65-F5344CB8AC3E}">
        <p14:creationId xmlns:p14="http://schemas.microsoft.com/office/powerpoint/2010/main" val="2690352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127D6010-F5D7-4076-867B-395CFE55152F}"/>
              </a:ext>
            </a:extLst>
          </p:cNvPr>
          <p:cNvSpPr/>
          <p:nvPr/>
        </p:nvSpPr>
        <p:spPr>
          <a:xfrm>
            <a:off x="0" y="153364"/>
            <a:ext cx="2301256" cy="430592"/>
          </a:xfrm>
          <a:prstGeom prst="parallelogram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CB8B64-6A80-41F7-9C65-2F31860BEE81}"/>
              </a:ext>
            </a:extLst>
          </p:cNvPr>
          <p:cNvSpPr/>
          <p:nvPr/>
        </p:nvSpPr>
        <p:spPr>
          <a:xfrm>
            <a:off x="-17328" y="116632"/>
            <a:ext cx="22465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와이어프레임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itchFamily="34" charset="0"/>
            </a:endParaRPr>
          </a:p>
        </p:txBody>
      </p:sp>
      <p:cxnSp>
        <p:nvCxnSpPr>
          <p:cNvPr id="13" name="직선 연결선 23">
            <a:extLst>
              <a:ext uri="{FF2B5EF4-FFF2-40B4-BE49-F238E27FC236}">
                <a16:creationId xmlns:a16="http://schemas.microsoft.com/office/drawing/2014/main" id="{8F72C4B2-CCB9-4C8C-A5BA-A023CBDAD0B0}"/>
              </a:ext>
            </a:extLst>
          </p:cNvPr>
          <p:cNvCxnSpPr>
            <a:cxnSpLocks/>
          </p:cNvCxnSpPr>
          <p:nvPr/>
        </p:nvCxnSpPr>
        <p:spPr>
          <a:xfrm flipH="1">
            <a:off x="0" y="590871"/>
            <a:ext cx="12192000" cy="0"/>
          </a:xfrm>
          <a:prstGeom prst="line">
            <a:avLst/>
          </a:prstGeom>
          <a:noFill/>
          <a:ln w="38100" cap="flat" cmpd="sng" algn="ctr">
            <a:solidFill>
              <a:schemeClr val="tx2"/>
            </a:solidFill>
            <a:prstDash val="solid"/>
          </a:ln>
          <a:effectLst/>
        </p:spPr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4B8EA4-ACF0-4AE8-B243-0CD6F1043EC4}"/>
              </a:ext>
            </a:extLst>
          </p:cNvPr>
          <p:cNvSpPr/>
          <p:nvPr/>
        </p:nvSpPr>
        <p:spPr>
          <a:xfrm>
            <a:off x="3691932" y="620688"/>
            <a:ext cx="292918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수혜자 아동 관리화면</a:t>
            </a:r>
            <a:r>
              <a:rPr lang="en-US" altLang="ko-KR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 (</a:t>
            </a:r>
            <a:r>
              <a:rPr lang="ko-KR" altLang="en-US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관리자</a:t>
            </a:r>
            <a:r>
              <a:rPr lang="en-US" altLang="ko-KR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38C198-B57B-417A-AD58-5F26D491BEC9}"/>
              </a:ext>
            </a:extLst>
          </p:cNvPr>
          <p:cNvSpPr/>
          <p:nvPr/>
        </p:nvSpPr>
        <p:spPr>
          <a:xfrm>
            <a:off x="263352" y="1052738"/>
            <a:ext cx="9001000" cy="5328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23">
            <a:extLst>
              <a:ext uri="{FF2B5EF4-FFF2-40B4-BE49-F238E27FC236}">
                <a16:creationId xmlns:a16="http://schemas.microsoft.com/office/drawing/2014/main" id="{46C74D9B-D64D-4B58-9E91-AAA4D759E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860853"/>
              </p:ext>
            </p:extLst>
          </p:nvPr>
        </p:nvGraphicFramePr>
        <p:xfrm>
          <a:off x="9264352" y="1052737"/>
          <a:ext cx="2639616" cy="5328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4057560727"/>
                    </a:ext>
                  </a:extLst>
                </a:gridCol>
                <a:gridCol w="2207568">
                  <a:extLst>
                    <a:ext uri="{9D8B030D-6E8A-4147-A177-3AD203B41FA5}">
                      <a16:colId xmlns:a16="http://schemas.microsoft.com/office/drawing/2014/main" val="2505294039"/>
                    </a:ext>
                  </a:extLst>
                </a:gridCol>
              </a:tblGrid>
              <a:tr h="5194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387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성명을 입력하여 검색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394634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체크박스를 선택하여 손쉽게 </a:t>
                      </a:r>
                      <a:r>
                        <a:rPr lang="ko-KR" altLang="en-US" sz="1200" dirty="0" err="1"/>
                        <a:t>퇴소</a:t>
                      </a:r>
                      <a:r>
                        <a:rPr lang="ko-KR" altLang="en-US" sz="1200" dirty="0"/>
                        <a:t>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338276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수혜자 아동 상세 정보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888138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pc="-150" dirty="0"/>
                        <a:t>한 페이지당 </a:t>
                      </a:r>
                      <a:r>
                        <a:rPr lang="en-US" altLang="ko-KR" sz="1200" spc="-150" dirty="0"/>
                        <a:t>10</a:t>
                      </a:r>
                      <a:r>
                        <a:rPr lang="ko-KR" altLang="en-US" sz="1200" spc="-150" dirty="0"/>
                        <a:t>개의 수혜자 아동 목록 </a:t>
                      </a:r>
                      <a:r>
                        <a:rPr lang="ko-KR" altLang="en-US" sz="1200" spc="-150" dirty="0" err="1"/>
                        <a:t>페이징</a:t>
                      </a:r>
                      <a:r>
                        <a:rPr lang="ko-KR" altLang="en-US" sz="1200" spc="-150" dirty="0"/>
                        <a:t>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765532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223817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031876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905095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737170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C6D94CBB-27DD-4DAF-AA98-F68F38552D1F}"/>
              </a:ext>
            </a:extLst>
          </p:cNvPr>
          <p:cNvSpPr/>
          <p:nvPr/>
        </p:nvSpPr>
        <p:spPr>
          <a:xfrm>
            <a:off x="7453156" y="2025094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2917EA9-8FD9-4B51-A17B-D0BD4169D798}"/>
              </a:ext>
            </a:extLst>
          </p:cNvPr>
          <p:cNvSpPr/>
          <p:nvPr/>
        </p:nvSpPr>
        <p:spPr>
          <a:xfrm>
            <a:off x="1227564" y="3239638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0D5226D-DE2B-46B7-8794-F2F8C2FCC485}"/>
              </a:ext>
            </a:extLst>
          </p:cNvPr>
          <p:cNvSpPr/>
          <p:nvPr/>
        </p:nvSpPr>
        <p:spPr>
          <a:xfrm>
            <a:off x="2929729" y="5853751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2C46022-F2E5-49DA-8AED-FA8957B4E4D9}"/>
              </a:ext>
            </a:extLst>
          </p:cNvPr>
          <p:cNvSpPr/>
          <p:nvPr/>
        </p:nvSpPr>
        <p:spPr>
          <a:xfrm>
            <a:off x="330124" y="1389939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7" name="표 3">
            <a:extLst>
              <a:ext uri="{FF2B5EF4-FFF2-40B4-BE49-F238E27FC236}">
                <a16:creationId xmlns:a16="http://schemas.microsoft.com/office/drawing/2014/main" id="{A3FF5DD3-E94A-4901-BC52-248E82D44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143164"/>
              </p:ext>
            </p:extLst>
          </p:nvPr>
        </p:nvGraphicFramePr>
        <p:xfrm>
          <a:off x="644207" y="2445966"/>
          <a:ext cx="8188097" cy="3224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265">
                  <a:extLst>
                    <a:ext uri="{9D8B030D-6E8A-4147-A177-3AD203B41FA5}">
                      <a16:colId xmlns:a16="http://schemas.microsoft.com/office/drawing/2014/main" val="222794268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292849807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05002534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755012125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1556203576"/>
                    </a:ext>
                  </a:extLst>
                </a:gridCol>
                <a:gridCol w="929467">
                  <a:extLst>
                    <a:ext uri="{9D8B030D-6E8A-4147-A177-3AD203B41FA5}">
                      <a16:colId xmlns:a16="http://schemas.microsoft.com/office/drawing/2014/main" val="406499679"/>
                    </a:ext>
                  </a:extLst>
                </a:gridCol>
                <a:gridCol w="1014749">
                  <a:extLst>
                    <a:ext uri="{9D8B030D-6E8A-4147-A177-3AD203B41FA5}">
                      <a16:colId xmlns:a16="http://schemas.microsoft.com/office/drawing/2014/main" val="2956340901"/>
                    </a:ext>
                  </a:extLst>
                </a:gridCol>
              </a:tblGrid>
              <a:tr h="644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아동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입소기간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067802"/>
                  </a:ext>
                </a:extLst>
              </a:tr>
              <a:tr h="644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2008.01.01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2021.01.09 ~ 9999.12.31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0" dirty="0">
                          <a:solidFill>
                            <a:schemeClr val="tx1"/>
                          </a:solidFill>
                        </a:rPr>
                        <a:t>입소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pc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597564"/>
                  </a:ext>
                </a:extLst>
              </a:tr>
              <a:tr h="644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홍길순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2010.02.01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2021.01.01 ~ 9999.12.31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입소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839355"/>
                  </a:ext>
                </a:extLst>
              </a:tr>
              <a:tr h="644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홍동건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2012.03.01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2020.12.31 ~ 9999.12.31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입소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589670"/>
                  </a:ext>
                </a:extLst>
              </a:tr>
              <a:tr h="644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홍동진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2011.04.01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2020.12.28 ~ 9999.12.31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퇴소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466317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7AC73-0984-4B3B-BAA2-DF311F1F2176}"/>
              </a:ext>
            </a:extLst>
          </p:cNvPr>
          <p:cNvSpPr/>
          <p:nvPr/>
        </p:nvSpPr>
        <p:spPr>
          <a:xfrm>
            <a:off x="1645634" y="1405502"/>
            <a:ext cx="4752226" cy="292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성명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49131A0-F8E2-4779-B84C-4AA18A55A8DA}"/>
              </a:ext>
            </a:extLst>
          </p:cNvPr>
          <p:cNvSpPr/>
          <p:nvPr/>
        </p:nvSpPr>
        <p:spPr>
          <a:xfrm>
            <a:off x="6621112" y="1404804"/>
            <a:ext cx="915048" cy="294345"/>
          </a:xfrm>
          <a:prstGeom prst="rect">
            <a:avLst/>
          </a:prstGeom>
          <a:solidFill>
            <a:srgbClr val="1F49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검색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BC5534-DBFE-483F-A096-5F3C8409E478}"/>
              </a:ext>
            </a:extLst>
          </p:cNvPr>
          <p:cNvSpPr/>
          <p:nvPr/>
        </p:nvSpPr>
        <p:spPr>
          <a:xfrm>
            <a:off x="678932" y="1359386"/>
            <a:ext cx="1435054" cy="378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성명</a:t>
            </a:r>
            <a:endParaRPr lang="en-US" altLang="ko-KR" sz="14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C7C8A9E-389C-4629-B966-F5A6A49ABA7E}"/>
              </a:ext>
            </a:extLst>
          </p:cNvPr>
          <p:cNvCxnSpPr>
            <a:cxnSpLocks/>
          </p:cNvCxnSpPr>
          <p:nvPr/>
        </p:nvCxnSpPr>
        <p:spPr>
          <a:xfrm>
            <a:off x="644207" y="1242149"/>
            <a:ext cx="79208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113F81D-B728-43B4-8977-0A326B15C392}"/>
              </a:ext>
            </a:extLst>
          </p:cNvPr>
          <p:cNvCxnSpPr>
            <a:cxnSpLocks/>
          </p:cNvCxnSpPr>
          <p:nvPr/>
        </p:nvCxnSpPr>
        <p:spPr>
          <a:xfrm>
            <a:off x="644207" y="1852588"/>
            <a:ext cx="79208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DB0ED42-C477-4EBB-B5A4-2E5CC1AB855F}"/>
              </a:ext>
            </a:extLst>
          </p:cNvPr>
          <p:cNvSpPr/>
          <p:nvPr/>
        </p:nvSpPr>
        <p:spPr>
          <a:xfrm>
            <a:off x="3089518" y="5831939"/>
            <a:ext cx="3354441" cy="378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  <a:cs typeface="Calibri" pitchFamily="34" charset="0"/>
              </a:rPr>
              <a:t>&lt;&lt; &lt;   1  2  3  4  5   &gt; &gt;&gt;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AD0B26A-321A-4539-B8F8-3670E7DF3C1E}"/>
              </a:ext>
            </a:extLst>
          </p:cNvPr>
          <p:cNvSpPr/>
          <p:nvPr/>
        </p:nvSpPr>
        <p:spPr>
          <a:xfrm>
            <a:off x="7907898" y="2696116"/>
            <a:ext cx="122960" cy="1471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B6E22E6-F599-48F6-BAC3-6C43365F280D}"/>
              </a:ext>
            </a:extLst>
          </p:cNvPr>
          <p:cNvSpPr/>
          <p:nvPr/>
        </p:nvSpPr>
        <p:spPr>
          <a:xfrm>
            <a:off x="8276499" y="3364181"/>
            <a:ext cx="122960" cy="1471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F511E2F-929E-4CBC-83DE-5F4EF3D611EC}"/>
              </a:ext>
            </a:extLst>
          </p:cNvPr>
          <p:cNvSpPr/>
          <p:nvPr/>
        </p:nvSpPr>
        <p:spPr>
          <a:xfrm>
            <a:off x="8276499" y="4008154"/>
            <a:ext cx="122960" cy="1471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83CFBF4-318E-4D22-B92E-27B4A76A37C2}"/>
              </a:ext>
            </a:extLst>
          </p:cNvPr>
          <p:cNvSpPr/>
          <p:nvPr/>
        </p:nvSpPr>
        <p:spPr>
          <a:xfrm>
            <a:off x="8276499" y="4617193"/>
            <a:ext cx="122960" cy="1471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53106BD-FC82-4638-91C0-1C8227AAA399}"/>
              </a:ext>
            </a:extLst>
          </p:cNvPr>
          <p:cNvSpPr/>
          <p:nvPr/>
        </p:nvSpPr>
        <p:spPr>
          <a:xfrm>
            <a:off x="8277296" y="5302869"/>
            <a:ext cx="122960" cy="1471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7642E14-2DC5-4D40-A448-71304686AA5F}"/>
              </a:ext>
            </a:extLst>
          </p:cNvPr>
          <p:cNvSpPr/>
          <p:nvPr/>
        </p:nvSpPr>
        <p:spPr>
          <a:xfrm>
            <a:off x="7896200" y="2061969"/>
            <a:ext cx="915048" cy="294345"/>
          </a:xfrm>
          <a:prstGeom prst="rect">
            <a:avLst/>
          </a:prstGeom>
          <a:solidFill>
            <a:srgbClr val="1F49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퇴소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33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127D6010-F5D7-4076-867B-395CFE55152F}"/>
              </a:ext>
            </a:extLst>
          </p:cNvPr>
          <p:cNvSpPr/>
          <p:nvPr/>
        </p:nvSpPr>
        <p:spPr>
          <a:xfrm>
            <a:off x="0" y="153364"/>
            <a:ext cx="2301256" cy="430592"/>
          </a:xfrm>
          <a:prstGeom prst="parallelogram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CB8B64-6A80-41F7-9C65-2F31860BEE81}"/>
              </a:ext>
            </a:extLst>
          </p:cNvPr>
          <p:cNvSpPr/>
          <p:nvPr/>
        </p:nvSpPr>
        <p:spPr>
          <a:xfrm>
            <a:off x="-17328" y="116632"/>
            <a:ext cx="22465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와이어프레임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itchFamily="34" charset="0"/>
            </a:endParaRPr>
          </a:p>
        </p:txBody>
      </p:sp>
      <p:cxnSp>
        <p:nvCxnSpPr>
          <p:cNvPr id="13" name="직선 연결선 23">
            <a:extLst>
              <a:ext uri="{FF2B5EF4-FFF2-40B4-BE49-F238E27FC236}">
                <a16:creationId xmlns:a16="http://schemas.microsoft.com/office/drawing/2014/main" id="{8F72C4B2-CCB9-4C8C-A5BA-A023CBDAD0B0}"/>
              </a:ext>
            </a:extLst>
          </p:cNvPr>
          <p:cNvCxnSpPr>
            <a:cxnSpLocks/>
          </p:cNvCxnSpPr>
          <p:nvPr/>
        </p:nvCxnSpPr>
        <p:spPr>
          <a:xfrm flipH="1">
            <a:off x="0" y="590871"/>
            <a:ext cx="12192000" cy="0"/>
          </a:xfrm>
          <a:prstGeom prst="line">
            <a:avLst/>
          </a:prstGeom>
          <a:noFill/>
          <a:ln w="38100" cap="flat" cmpd="sng" algn="ctr">
            <a:solidFill>
              <a:schemeClr val="tx2"/>
            </a:solidFill>
            <a:prstDash val="solid"/>
          </a:ln>
          <a:effectLst/>
        </p:spPr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4B8EA4-ACF0-4AE8-B243-0CD6F1043EC4}"/>
              </a:ext>
            </a:extLst>
          </p:cNvPr>
          <p:cNvSpPr/>
          <p:nvPr/>
        </p:nvSpPr>
        <p:spPr>
          <a:xfrm>
            <a:off x="3691932" y="620688"/>
            <a:ext cx="326816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수혜자 아동 상세정보화면</a:t>
            </a:r>
            <a:r>
              <a:rPr lang="en-US" altLang="ko-KR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관리자</a:t>
            </a:r>
            <a:r>
              <a:rPr lang="en-US" altLang="ko-KR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38C198-B57B-417A-AD58-5F26D491BEC9}"/>
              </a:ext>
            </a:extLst>
          </p:cNvPr>
          <p:cNvSpPr/>
          <p:nvPr/>
        </p:nvSpPr>
        <p:spPr>
          <a:xfrm>
            <a:off x="263352" y="1052738"/>
            <a:ext cx="9001000" cy="5328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23">
            <a:extLst>
              <a:ext uri="{FF2B5EF4-FFF2-40B4-BE49-F238E27FC236}">
                <a16:creationId xmlns:a16="http://schemas.microsoft.com/office/drawing/2014/main" id="{46C74D9B-D64D-4B58-9E91-AAA4D759E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066755"/>
              </p:ext>
            </p:extLst>
          </p:nvPr>
        </p:nvGraphicFramePr>
        <p:xfrm>
          <a:off x="9264352" y="1052737"/>
          <a:ext cx="2639616" cy="5328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4057560727"/>
                    </a:ext>
                  </a:extLst>
                </a:gridCol>
                <a:gridCol w="2207568">
                  <a:extLst>
                    <a:ext uri="{9D8B030D-6E8A-4147-A177-3AD203B41FA5}">
                      <a16:colId xmlns:a16="http://schemas.microsoft.com/office/drawing/2014/main" val="2505294039"/>
                    </a:ext>
                  </a:extLst>
                </a:gridCol>
              </a:tblGrid>
              <a:tr h="5194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387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콤보박스로</a:t>
                      </a:r>
                      <a:r>
                        <a:rPr lang="ko-KR" altLang="en-US" sz="1200" dirty="0"/>
                        <a:t> 처리상태 선택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입소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퇴소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394634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변경 내용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338276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수혜자 아동 목록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888138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765532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223817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031876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905095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737170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861FBC88-BDE1-4A93-91AB-38B135398890}"/>
              </a:ext>
            </a:extLst>
          </p:cNvPr>
          <p:cNvSpPr/>
          <p:nvPr/>
        </p:nvSpPr>
        <p:spPr>
          <a:xfrm>
            <a:off x="2143830" y="1079774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98E9B0-1958-4A26-951D-7ECFDAA7DDA0}"/>
              </a:ext>
            </a:extLst>
          </p:cNvPr>
          <p:cNvSpPr/>
          <p:nvPr/>
        </p:nvSpPr>
        <p:spPr>
          <a:xfrm>
            <a:off x="559017" y="3308103"/>
            <a:ext cx="3354441" cy="378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수혜자 정보</a:t>
            </a:r>
            <a:endParaRPr lang="en-US" altLang="ko-KR" sz="20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aphicFrame>
        <p:nvGraphicFramePr>
          <p:cNvPr id="21" name="표 3">
            <a:extLst>
              <a:ext uri="{FF2B5EF4-FFF2-40B4-BE49-F238E27FC236}">
                <a16:creationId xmlns:a16="http://schemas.microsoft.com/office/drawing/2014/main" id="{A95436CE-693D-45CE-93F2-F0B9874C5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341656"/>
              </p:ext>
            </p:extLst>
          </p:nvPr>
        </p:nvGraphicFramePr>
        <p:xfrm>
          <a:off x="559017" y="3825053"/>
          <a:ext cx="7957038" cy="756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2346">
                  <a:extLst>
                    <a:ext uri="{9D8B030D-6E8A-4147-A177-3AD203B41FA5}">
                      <a16:colId xmlns:a16="http://schemas.microsoft.com/office/drawing/2014/main" val="507593305"/>
                    </a:ext>
                  </a:extLst>
                </a:gridCol>
                <a:gridCol w="2652346">
                  <a:extLst>
                    <a:ext uri="{9D8B030D-6E8A-4147-A177-3AD203B41FA5}">
                      <a16:colId xmlns:a16="http://schemas.microsoft.com/office/drawing/2014/main" val="1426174302"/>
                    </a:ext>
                  </a:extLst>
                </a:gridCol>
                <a:gridCol w="2652346">
                  <a:extLst>
                    <a:ext uri="{9D8B030D-6E8A-4147-A177-3AD203B41FA5}">
                      <a16:colId xmlns:a16="http://schemas.microsoft.com/office/drawing/2014/main" val="3498424867"/>
                    </a:ext>
                  </a:extLst>
                </a:gridCol>
              </a:tblGrid>
              <a:tr h="393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067802"/>
                  </a:ext>
                </a:extLst>
              </a:tr>
              <a:tr h="362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홍길순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2008.01.01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597564"/>
                  </a:ext>
                </a:extLst>
              </a:tr>
            </a:tbl>
          </a:graphicData>
        </a:graphic>
      </p:graphicFrame>
      <p:graphicFrame>
        <p:nvGraphicFramePr>
          <p:cNvPr id="23" name="표 3">
            <a:extLst>
              <a:ext uri="{FF2B5EF4-FFF2-40B4-BE49-F238E27FC236}">
                <a16:creationId xmlns:a16="http://schemas.microsoft.com/office/drawing/2014/main" id="{413F0F0C-7562-4F83-B5C3-587CB672F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153460"/>
              </p:ext>
            </p:extLst>
          </p:nvPr>
        </p:nvGraphicFramePr>
        <p:xfrm>
          <a:off x="559017" y="1488624"/>
          <a:ext cx="795703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411">
                  <a:extLst>
                    <a:ext uri="{9D8B030D-6E8A-4147-A177-3AD203B41FA5}">
                      <a16:colId xmlns:a16="http://schemas.microsoft.com/office/drawing/2014/main" val="1292849807"/>
                    </a:ext>
                  </a:extLst>
                </a:gridCol>
                <a:gridCol w="6274625">
                  <a:extLst>
                    <a:ext uri="{9D8B030D-6E8A-4147-A177-3AD203B41FA5}">
                      <a16:colId xmlns:a16="http://schemas.microsoft.com/office/drawing/2014/main" val="32250098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en-US" altLang="ko-KR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067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solidFill>
                            <a:schemeClr val="tx1"/>
                          </a:solidFill>
                        </a:rPr>
                        <a:t>돌봄기간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2021.01.09 ~ 9999.12.31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597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이용시설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청소년센터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589670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9A02A3F8-3C88-4805-B2D1-7817D456BD04}"/>
              </a:ext>
            </a:extLst>
          </p:cNvPr>
          <p:cNvSpPr/>
          <p:nvPr/>
        </p:nvSpPr>
        <p:spPr>
          <a:xfrm>
            <a:off x="559017" y="1094990"/>
            <a:ext cx="3354441" cy="378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  <a:latin typeface="+mn-ea"/>
                <a:cs typeface="Calibri" pitchFamily="34" charset="0"/>
              </a:rPr>
              <a:t>이용정보</a:t>
            </a:r>
            <a:endParaRPr lang="en-US" altLang="ko-KR" sz="20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F2ACBFD-4D30-4767-B172-C95A8FD5A5E0}"/>
              </a:ext>
            </a:extLst>
          </p:cNvPr>
          <p:cNvSpPr/>
          <p:nvPr/>
        </p:nvSpPr>
        <p:spPr>
          <a:xfrm>
            <a:off x="2329348" y="1527620"/>
            <a:ext cx="1130448" cy="2962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ysClr val="windowText" lastClr="000000"/>
                </a:solidFill>
              </a:rPr>
              <a:t>퇴소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     ▽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241F93D-B44B-479C-83DA-B7E374CBFFD5}"/>
              </a:ext>
            </a:extLst>
          </p:cNvPr>
          <p:cNvSpPr/>
          <p:nvPr/>
        </p:nvSpPr>
        <p:spPr>
          <a:xfrm>
            <a:off x="6221720" y="4810695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1E3508D-2ADD-48CF-98EE-122A1B4AF606}"/>
              </a:ext>
            </a:extLst>
          </p:cNvPr>
          <p:cNvSpPr/>
          <p:nvPr/>
        </p:nvSpPr>
        <p:spPr>
          <a:xfrm>
            <a:off x="7447586" y="4832322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0ABD6D7-CEF1-40E0-9DB1-A3C8149BE16F}"/>
              </a:ext>
            </a:extLst>
          </p:cNvPr>
          <p:cNvSpPr/>
          <p:nvPr/>
        </p:nvSpPr>
        <p:spPr>
          <a:xfrm>
            <a:off x="6470662" y="5205966"/>
            <a:ext cx="915048" cy="294345"/>
          </a:xfrm>
          <a:prstGeom prst="rect">
            <a:avLst/>
          </a:prstGeom>
          <a:solidFill>
            <a:srgbClr val="1F49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저장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754C43C-9067-4B4E-BC4F-48ACD933716F}"/>
              </a:ext>
            </a:extLst>
          </p:cNvPr>
          <p:cNvSpPr/>
          <p:nvPr/>
        </p:nvSpPr>
        <p:spPr>
          <a:xfrm>
            <a:off x="7566147" y="5211046"/>
            <a:ext cx="915048" cy="294345"/>
          </a:xfrm>
          <a:prstGeom prst="rect">
            <a:avLst/>
          </a:prstGeom>
          <a:solidFill>
            <a:srgbClr val="1F49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목록</a:t>
            </a:r>
          </a:p>
        </p:txBody>
      </p:sp>
    </p:spTree>
    <p:extLst>
      <p:ext uri="{BB962C8B-B14F-4D97-AF65-F5344CB8AC3E}">
        <p14:creationId xmlns:p14="http://schemas.microsoft.com/office/powerpoint/2010/main" val="23420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127D6010-F5D7-4076-867B-395CFE55152F}"/>
              </a:ext>
            </a:extLst>
          </p:cNvPr>
          <p:cNvSpPr/>
          <p:nvPr/>
        </p:nvSpPr>
        <p:spPr>
          <a:xfrm>
            <a:off x="0" y="153364"/>
            <a:ext cx="2301256" cy="430592"/>
          </a:xfrm>
          <a:prstGeom prst="parallelogram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CB8B64-6A80-41F7-9C65-2F31860BEE81}"/>
              </a:ext>
            </a:extLst>
          </p:cNvPr>
          <p:cNvSpPr/>
          <p:nvPr/>
        </p:nvSpPr>
        <p:spPr>
          <a:xfrm>
            <a:off x="-17328" y="116632"/>
            <a:ext cx="22465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와이어프레임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itchFamily="34" charset="0"/>
            </a:endParaRPr>
          </a:p>
        </p:txBody>
      </p:sp>
      <p:cxnSp>
        <p:nvCxnSpPr>
          <p:cNvPr id="13" name="직선 연결선 23">
            <a:extLst>
              <a:ext uri="{FF2B5EF4-FFF2-40B4-BE49-F238E27FC236}">
                <a16:creationId xmlns:a16="http://schemas.microsoft.com/office/drawing/2014/main" id="{8F72C4B2-CCB9-4C8C-A5BA-A023CBDAD0B0}"/>
              </a:ext>
            </a:extLst>
          </p:cNvPr>
          <p:cNvCxnSpPr>
            <a:cxnSpLocks/>
          </p:cNvCxnSpPr>
          <p:nvPr/>
        </p:nvCxnSpPr>
        <p:spPr>
          <a:xfrm flipH="1">
            <a:off x="0" y="590871"/>
            <a:ext cx="12192000" cy="0"/>
          </a:xfrm>
          <a:prstGeom prst="line">
            <a:avLst/>
          </a:prstGeom>
          <a:noFill/>
          <a:ln w="38100" cap="flat" cmpd="sng" algn="ctr">
            <a:solidFill>
              <a:schemeClr val="tx2"/>
            </a:solidFill>
            <a:prstDash val="solid"/>
          </a:ln>
          <a:effectLst/>
        </p:spPr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4B8EA4-ACF0-4AE8-B243-0CD6F1043EC4}"/>
              </a:ext>
            </a:extLst>
          </p:cNvPr>
          <p:cNvSpPr/>
          <p:nvPr/>
        </p:nvSpPr>
        <p:spPr>
          <a:xfrm>
            <a:off x="3691932" y="620688"/>
            <a:ext cx="263961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공지사항 관리화면</a:t>
            </a:r>
            <a:r>
              <a:rPr lang="en-US" altLang="ko-KR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 (</a:t>
            </a:r>
            <a:r>
              <a:rPr lang="ko-KR" altLang="en-US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관리자</a:t>
            </a:r>
            <a:r>
              <a:rPr lang="en-US" altLang="ko-KR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38C198-B57B-417A-AD58-5F26D491BEC9}"/>
              </a:ext>
            </a:extLst>
          </p:cNvPr>
          <p:cNvSpPr/>
          <p:nvPr/>
        </p:nvSpPr>
        <p:spPr>
          <a:xfrm>
            <a:off x="263352" y="1052738"/>
            <a:ext cx="9001000" cy="5328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23">
            <a:extLst>
              <a:ext uri="{FF2B5EF4-FFF2-40B4-BE49-F238E27FC236}">
                <a16:creationId xmlns:a16="http://schemas.microsoft.com/office/drawing/2014/main" id="{46C74D9B-D64D-4B58-9E91-AAA4D759E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302416"/>
              </p:ext>
            </p:extLst>
          </p:nvPr>
        </p:nvGraphicFramePr>
        <p:xfrm>
          <a:off x="9264352" y="1052737"/>
          <a:ext cx="2639616" cy="5328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4057560727"/>
                    </a:ext>
                  </a:extLst>
                </a:gridCol>
                <a:gridCol w="2207568">
                  <a:extLst>
                    <a:ext uri="{9D8B030D-6E8A-4147-A177-3AD203B41FA5}">
                      <a16:colId xmlns:a16="http://schemas.microsoft.com/office/drawing/2014/main" val="2505294039"/>
                    </a:ext>
                  </a:extLst>
                </a:gridCol>
              </a:tblGrid>
              <a:tr h="5194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387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제목을 입력하여 검색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394634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등록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338276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공지사항 상세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888138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pc="-150" dirty="0"/>
                        <a:t>한 페이지당 </a:t>
                      </a:r>
                      <a:r>
                        <a:rPr lang="en-US" altLang="ko-KR" sz="1200" spc="-150" dirty="0"/>
                        <a:t>10</a:t>
                      </a:r>
                      <a:r>
                        <a:rPr lang="ko-KR" altLang="en-US" sz="1200" spc="-150" dirty="0"/>
                        <a:t>개의 공지사항목록 </a:t>
                      </a:r>
                      <a:r>
                        <a:rPr lang="ko-KR" altLang="en-US" sz="1200" spc="-150" dirty="0" err="1"/>
                        <a:t>페이징</a:t>
                      </a:r>
                      <a:r>
                        <a:rPr lang="ko-KR" altLang="en-US" sz="1200" spc="-150" dirty="0"/>
                        <a:t>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765532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223817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031876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905095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737170"/>
                  </a:ext>
                </a:extLst>
              </a:tr>
            </a:tbl>
          </a:graphicData>
        </a:graphic>
      </p:graphicFrame>
      <p:sp>
        <p:nvSpPr>
          <p:cNvPr id="20" name="타원 19">
            <a:extLst>
              <a:ext uri="{FF2B5EF4-FFF2-40B4-BE49-F238E27FC236}">
                <a16:creationId xmlns:a16="http://schemas.microsoft.com/office/drawing/2014/main" id="{F8A728D1-5C02-4E95-BE5C-3BCFE906380B}"/>
              </a:ext>
            </a:extLst>
          </p:cNvPr>
          <p:cNvSpPr/>
          <p:nvPr/>
        </p:nvSpPr>
        <p:spPr>
          <a:xfrm>
            <a:off x="2901519" y="5842011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7CD1A97-1543-48F6-8489-92B4D036E2EF}"/>
              </a:ext>
            </a:extLst>
          </p:cNvPr>
          <p:cNvSpPr/>
          <p:nvPr/>
        </p:nvSpPr>
        <p:spPr>
          <a:xfrm>
            <a:off x="7857829" y="1352982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2F79979-41E2-42B4-A4E2-815A2AE66021}"/>
              </a:ext>
            </a:extLst>
          </p:cNvPr>
          <p:cNvSpPr/>
          <p:nvPr/>
        </p:nvSpPr>
        <p:spPr>
          <a:xfrm>
            <a:off x="3043722" y="3050277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F170918-AE7E-4A56-A5AE-4D6ED88A798B}"/>
              </a:ext>
            </a:extLst>
          </p:cNvPr>
          <p:cNvSpPr/>
          <p:nvPr/>
        </p:nvSpPr>
        <p:spPr>
          <a:xfrm>
            <a:off x="284746" y="1366500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7" name="표 3">
            <a:extLst>
              <a:ext uri="{FF2B5EF4-FFF2-40B4-BE49-F238E27FC236}">
                <a16:creationId xmlns:a16="http://schemas.microsoft.com/office/drawing/2014/main" id="{6F4BFE49-9ED4-4C9A-AF97-C63C93DE7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567033"/>
              </p:ext>
            </p:extLst>
          </p:nvPr>
        </p:nvGraphicFramePr>
        <p:xfrm>
          <a:off x="644207" y="2160320"/>
          <a:ext cx="7943662" cy="364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305">
                  <a:extLst>
                    <a:ext uri="{9D8B030D-6E8A-4147-A177-3AD203B41FA5}">
                      <a16:colId xmlns:a16="http://schemas.microsoft.com/office/drawing/2014/main" val="2227942689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1292849807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556203576"/>
                    </a:ext>
                  </a:extLst>
                </a:gridCol>
                <a:gridCol w="1195725">
                  <a:extLst>
                    <a:ext uri="{9D8B030D-6E8A-4147-A177-3AD203B41FA5}">
                      <a16:colId xmlns:a16="http://schemas.microsoft.com/office/drawing/2014/main" val="406499679"/>
                    </a:ext>
                  </a:extLst>
                </a:gridCol>
              </a:tblGrid>
              <a:tr h="728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067802"/>
                  </a:ext>
                </a:extLst>
              </a:tr>
              <a:tr h="728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테스트입니다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pc="0" dirty="0">
                          <a:solidFill>
                            <a:schemeClr val="tx1"/>
                          </a:solidFill>
                        </a:rPr>
                        <a:t>2021.01.09</a:t>
                      </a:r>
                      <a:endParaRPr lang="ko-KR" altLang="en-US" sz="1400" spc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597564"/>
                  </a:ext>
                </a:extLst>
              </a:tr>
              <a:tr h="728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테스트입니다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2021.01.01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839355"/>
                  </a:ext>
                </a:extLst>
              </a:tr>
              <a:tr h="728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테스트입니다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2020.12.30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589670"/>
                  </a:ext>
                </a:extLst>
              </a:tr>
              <a:tr h="728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테스트입니다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2020.12.29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466317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12D6F719-3E50-4FB6-B5FC-F68E26353CB0}"/>
              </a:ext>
            </a:extLst>
          </p:cNvPr>
          <p:cNvSpPr/>
          <p:nvPr/>
        </p:nvSpPr>
        <p:spPr>
          <a:xfrm>
            <a:off x="695400" y="1405502"/>
            <a:ext cx="4752226" cy="292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제목을 입력하세요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F6EC9D7-0C63-4CED-81F2-B5BF6528F72C}"/>
              </a:ext>
            </a:extLst>
          </p:cNvPr>
          <p:cNvSpPr/>
          <p:nvPr/>
        </p:nvSpPr>
        <p:spPr>
          <a:xfrm>
            <a:off x="5670878" y="1404804"/>
            <a:ext cx="915048" cy="294345"/>
          </a:xfrm>
          <a:prstGeom prst="rect">
            <a:avLst/>
          </a:prstGeom>
          <a:solidFill>
            <a:srgbClr val="1F49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검색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0269222-728C-43DE-9502-FC3C477DB67D}"/>
              </a:ext>
            </a:extLst>
          </p:cNvPr>
          <p:cNvSpPr/>
          <p:nvPr/>
        </p:nvSpPr>
        <p:spPr>
          <a:xfrm>
            <a:off x="678932" y="1359386"/>
            <a:ext cx="1435054" cy="378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02DE733-08EF-47B4-949D-F1E5709DE672}"/>
              </a:ext>
            </a:extLst>
          </p:cNvPr>
          <p:cNvCxnSpPr>
            <a:cxnSpLocks/>
          </p:cNvCxnSpPr>
          <p:nvPr/>
        </p:nvCxnSpPr>
        <p:spPr>
          <a:xfrm>
            <a:off x="644207" y="1242149"/>
            <a:ext cx="79208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27D18AF-F0CB-4EB9-82FE-26776501231D}"/>
              </a:ext>
            </a:extLst>
          </p:cNvPr>
          <p:cNvCxnSpPr>
            <a:cxnSpLocks/>
          </p:cNvCxnSpPr>
          <p:nvPr/>
        </p:nvCxnSpPr>
        <p:spPr>
          <a:xfrm>
            <a:off x="644207" y="1852588"/>
            <a:ext cx="79208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9B704B0-E706-477C-AF1F-A8A4759AB593}"/>
              </a:ext>
            </a:extLst>
          </p:cNvPr>
          <p:cNvSpPr/>
          <p:nvPr/>
        </p:nvSpPr>
        <p:spPr>
          <a:xfrm>
            <a:off x="3089518" y="5831939"/>
            <a:ext cx="3354441" cy="378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  <a:cs typeface="Calibri" pitchFamily="34" charset="0"/>
              </a:rPr>
              <a:t>&lt;&lt; &lt;   1  2  3  4  5   &gt; &gt;&gt;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AC4A18-37F8-4A71-84CA-45C8F763656A}"/>
              </a:ext>
            </a:extLst>
          </p:cNvPr>
          <p:cNvSpPr/>
          <p:nvPr/>
        </p:nvSpPr>
        <p:spPr>
          <a:xfrm>
            <a:off x="6859526" y="1405501"/>
            <a:ext cx="915048" cy="292952"/>
          </a:xfrm>
          <a:prstGeom prst="rect">
            <a:avLst/>
          </a:prstGeom>
          <a:solidFill>
            <a:srgbClr val="1F49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4092665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127D6010-F5D7-4076-867B-395CFE55152F}"/>
              </a:ext>
            </a:extLst>
          </p:cNvPr>
          <p:cNvSpPr/>
          <p:nvPr/>
        </p:nvSpPr>
        <p:spPr>
          <a:xfrm>
            <a:off x="0" y="153364"/>
            <a:ext cx="2301256" cy="430592"/>
          </a:xfrm>
          <a:prstGeom prst="parallelogram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CB8B64-6A80-41F7-9C65-2F31860BEE81}"/>
              </a:ext>
            </a:extLst>
          </p:cNvPr>
          <p:cNvSpPr/>
          <p:nvPr/>
        </p:nvSpPr>
        <p:spPr>
          <a:xfrm>
            <a:off x="-17328" y="116632"/>
            <a:ext cx="22465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와이어프레임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itchFamily="34" charset="0"/>
            </a:endParaRPr>
          </a:p>
        </p:txBody>
      </p:sp>
      <p:cxnSp>
        <p:nvCxnSpPr>
          <p:cNvPr id="13" name="직선 연결선 23">
            <a:extLst>
              <a:ext uri="{FF2B5EF4-FFF2-40B4-BE49-F238E27FC236}">
                <a16:creationId xmlns:a16="http://schemas.microsoft.com/office/drawing/2014/main" id="{8F72C4B2-CCB9-4C8C-A5BA-A023CBDAD0B0}"/>
              </a:ext>
            </a:extLst>
          </p:cNvPr>
          <p:cNvCxnSpPr>
            <a:cxnSpLocks/>
          </p:cNvCxnSpPr>
          <p:nvPr/>
        </p:nvCxnSpPr>
        <p:spPr>
          <a:xfrm flipH="1">
            <a:off x="0" y="590871"/>
            <a:ext cx="12192000" cy="0"/>
          </a:xfrm>
          <a:prstGeom prst="line">
            <a:avLst/>
          </a:prstGeom>
          <a:noFill/>
          <a:ln w="38100" cap="flat" cmpd="sng" algn="ctr">
            <a:solidFill>
              <a:schemeClr val="tx2"/>
            </a:solidFill>
            <a:prstDash val="solid"/>
          </a:ln>
          <a:effectLst/>
        </p:spPr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4B8EA4-ACF0-4AE8-B243-0CD6F1043EC4}"/>
              </a:ext>
            </a:extLst>
          </p:cNvPr>
          <p:cNvSpPr/>
          <p:nvPr/>
        </p:nvSpPr>
        <p:spPr>
          <a:xfrm>
            <a:off x="3691932" y="620688"/>
            <a:ext cx="290812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공지사항 등록화면 </a:t>
            </a:r>
            <a:r>
              <a:rPr lang="en-US" altLang="ko-KR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관리자</a:t>
            </a:r>
            <a:r>
              <a:rPr lang="en-US" altLang="ko-KR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38C198-B57B-417A-AD58-5F26D491BEC9}"/>
              </a:ext>
            </a:extLst>
          </p:cNvPr>
          <p:cNvSpPr/>
          <p:nvPr/>
        </p:nvSpPr>
        <p:spPr>
          <a:xfrm>
            <a:off x="263352" y="1052738"/>
            <a:ext cx="9001000" cy="5328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23">
            <a:extLst>
              <a:ext uri="{FF2B5EF4-FFF2-40B4-BE49-F238E27FC236}">
                <a16:creationId xmlns:a16="http://schemas.microsoft.com/office/drawing/2014/main" id="{46C74D9B-D64D-4B58-9E91-AAA4D759E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93371"/>
              </p:ext>
            </p:extLst>
          </p:nvPr>
        </p:nvGraphicFramePr>
        <p:xfrm>
          <a:off x="9264352" y="1052737"/>
          <a:ext cx="2639616" cy="5328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4057560727"/>
                    </a:ext>
                  </a:extLst>
                </a:gridCol>
                <a:gridCol w="2207568">
                  <a:extLst>
                    <a:ext uri="{9D8B030D-6E8A-4147-A177-3AD203B41FA5}">
                      <a16:colId xmlns:a16="http://schemas.microsoft.com/office/drawing/2014/main" val="2505294039"/>
                    </a:ext>
                  </a:extLst>
                </a:gridCol>
              </a:tblGrid>
              <a:tr h="5194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387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첨부 파일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394634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pc="-150" dirty="0" err="1"/>
                        <a:t>공지자항</a:t>
                      </a:r>
                      <a:r>
                        <a:rPr lang="ko-KR" altLang="en-US" sz="1200" spc="-150" dirty="0"/>
                        <a:t> 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338276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pc="-150" dirty="0"/>
                        <a:t>공지사항 목록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888138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765532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223817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031876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905095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737170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695CB4F6-08A6-457D-A2AE-6ABD28370F42}"/>
              </a:ext>
            </a:extLst>
          </p:cNvPr>
          <p:cNvSpPr/>
          <p:nvPr/>
        </p:nvSpPr>
        <p:spPr>
          <a:xfrm>
            <a:off x="1865774" y="1956433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BF1A8D7-FF48-494B-AE33-A45C8B5AF826}"/>
              </a:ext>
            </a:extLst>
          </p:cNvPr>
          <p:cNvSpPr/>
          <p:nvPr/>
        </p:nvSpPr>
        <p:spPr>
          <a:xfrm>
            <a:off x="6414538" y="5477540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F473A01-9005-418B-A597-13EEE012439D}"/>
              </a:ext>
            </a:extLst>
          </p:cNvPr>
          <p:cNvSpPr/>
          <p:nvPr/>
        </p:nvSpPr>
        <p:spPr>
          <a:xfrm>
            <a:off x="6626767" y="5940028"/>
            <a:ext cx="915048" cy="294345"/>
          </a:xfrm>
          <a:prstGeom prst="rect">
            <a:avLst/>
          </a:prstGeom>
          <a:solidFill>
            <a:srgbClr val="1F49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2F1CCDB-4E5C-4FC8-ADEC-5396BAB5E8A5}"/>
              </a:ext>
            </a:extLst>
          </p:cNvPr>
          <p:cNvSpPr/>
          <p:nvPr/>
        </p:nvSpPr>
        <p:spPr>
          <a:xfrm>
            <a:off x="7541815" y="5506293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표 3">
            <a:extLst>
              <a:ext uri="{FF2B5EF4-FFF2-40B4-BE49-F238E27FC236}">
                <a16:creationId xmlns:a16="http://schemas.microsoft.com/office/drawing/2014/main" id="{4F156A39-6A37-4EA3-A161-0F1E31E0F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132226"/>
              </p:ext>
            </p:extLst>
          </p:nvPr>
        </p:nvGraphicFramePr>
        <p:xfrm>
          <a:off x="545320" y="1052736"/>
          <a:ext cx="8169660" cy="4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9660">
                  <a:extLst>
                    <a:ext uri="{9D8B030D-6E8A-4147-A177-3AD203B41FA5}">
                      <a16:colId xmlns:a16="http://schemas.microsoft.com/office/drawing/2014/main" val="1292849807"/>
                    </a:ext>
                  </a:extLst>
                </a:gridCol>
              </a:tblGrid>
              <a:tr h="86494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en-US" altLang="ko-K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067802"/>
                  </a:ext>
                </a:extLst>
              </a:tr>
              <a:tr h="86494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첨부파일</a:t>
                      </a:r>
                      <a:endParaRPr lang="en-US" altLang="ko-K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015016"/>
                  </a:ext>
                </a:extLst>
              </a:tr>
              <a:tr h="266260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en-US" altLang="ko-K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7534294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59C7DE-E1D6-4683-B531-9F5D07D358B0}"/>
              </a:ext>
            </a:extLst>
          </p:cNvPr>
          <p:cNvSpPr/>
          <p:nvPr/>
        </p:nvSpPr>
        <p:spPr>
          <a:xfrm>
            <a:off x="2257588" y="1224342"/>
            <a:ext cx="6358692" cy="5770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제목을 입력하세요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AA1F75-CF4B-426E-B1E7-CB18ADCD7D13}"/>
              </a:ext>
            </a:extLst>
          </p:cNvPr>
          <p:cNvSpPr/>
          <p:nvPr/>
        </p:nvSpPr>
        <p:spPr>
          <a:xfrm>
            <a:off x="2236810" y="2244710"/>
            <a:ext cx="1050878" cy="392202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rgbClr val="1F497D"/>
                </a:solidFill>
              </a:rPr>
              <a:t>파일첨부</a:t>
            </a:r>
            <a:endParaRPr lang="ko-KR" altLang="en-US" sz="1600" dirty="0">
              <a:solidFill>
                <a:srgbClr val="1F497D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F22119-DB26-4FE9-BF78-263880386A98}"/>
              </a:ext>
            </a:extLst>
          </p:cNvPr>
          <p:cNvSpPr/>
          <p:nvPr/>
        </p:nvSpPr>
        <p:spPr>
          <a:xfrm>
            <a:off x="2238672" y="3039025"/>
            <a:ext cx="6377608" cy="226218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내용을 입력하세요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D1F6552-65E3-4326-A655-9EDBF655071B}"/>
              </a:ext>
            </a:extLst>
          </p:cNvPr>
          <p:cNvSpPr/>
          <p:nvPr/>
        </p:nvSpPr>
        <p:spPr>
          <a:xfrm>
            <a:off x="7701232" y="5942967"/>
            <a:ext cx="915048" cy="294345"/>
          </a:xfrm>
          <a:prstGeom prst="rect">
            <a:avLst/>
          </a:prstGeom>
          <a:solidFill>
            <a:srgbClr val="1F49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목록</a:t>
            </a:r>
          </a:p>
        </p:txBody>
      </p:sp>
    </p:spTree>
    <p:extLst>
      <p:ext uri="{BB962C8B-B14F-4D97-AF65-F5344CB8AC3E}">
        <p14:creationId xmlns:p14="http://schemas.microsoft.com/office/powerpoint/2010/main" val="2299849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127D6010-F5D7-4076-867B-395CFE55152F}"/>
              </a:ext>
            </a:extLst>
          </p:cNvPr>
          <p:cNvSpPr/>
          <p:nvPr/>
        </p:nvSpPr>
        <p:spPr>
          <a:xfrm>
            <a:off x="0" y="153364"/>
            <a:ext cx="2301256" cy="430592"/>
          </a:xfrm>
          <a:prstGeom prst="parallelogram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CB8B64-6A80-41F7-9C65-2F31860BEE81}"/>
              </a:ext>
            </a:extLst>
          </p:cNvPr>
          <p:cNvSpPr/>
          <p:nvPr/>
        </p:nvSpPr>
        <p:spPr>
          <a:xfrm>
            <a:off x="-17328" y="116632"/>
            <a:ext cx="22465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와이어프레임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itchFamily="34" charset="0"/>
            </a:endParaRPr>
          </a:p>
        </p:txBody>
      </p:sp>
      <p:cxnSp>
        <p:nvCxnSpPr>
          <p:cNvPr id="13" name="직선 연결선 23">
            <a:extLst>
              <a:ext uri="{FF2B5EF4-FFF2-40B4-BE49-F238E27FC236}">
                <a16:creationId xmlns:a16="http://schemas.microsoft.com/office/drawing/2014/main" id="{8F72C4B2-CCB9-4C8C-A5BA-A023CBDAD0B0}"/>
              </a:ext>
            </a:extLst>
          </p:cNvPr>
          <p:cNvCxnSpPr>
            <a:cxnSpLocks/>
          </p:cNvCxnSpPr>
          <p:nvPr/>
        </p:nvCxnSpPr>
        <p:spPr>
          <a:xfrm flipH="1">
            <a:off x="0" y="590871"/>
            <a:ext cx="12192000" cy="0"/>
          </a:xfrm>
          <a:prstGeom prst="line">
            <a:avLst/>
          </a:prstGeom>
          <a:noFill/>
          <a:ln w="38100" cap="flat" cmpd="sng" algn="ctr">
            <a:solidFill>
              <a:schemeClr val="tx2"/>
            </a:solidFill>
            <a:prstDash val="solid"/>
          </a:ln>
          <a:effectLst/>
        </p:spPr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4B8EA4-ACF0-4AE8-B243-0CD6F1043EC4}"/>
              </a:ext>
            </a:extLst>
          </p:cNvPr>
          <p:cNvSpPr/>
          <p:nvPr/>
        </p:nvSpPr>
        <p:spPr>
          <a:xfrm>
            <a:off x="3691932" y="620688"/>
            <a:ext cx="290812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공지사항 상세화면 </a:t>
            </a:r>
            <a:r>
              <a:rPr lang="en-US" altLang="ko-KR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관리자</a:t>
            </a:r>
            <a:r>
              <a:rPr lang="en-US" altLang="ko-KR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38C198-B57B-417A-AD58-5F26D491BEC9}"/>
              </a:ext>
            </a:extLst>
          </p:cNvPr>
          <p:cNvSpPr/>
          <p:nvPr/>
        </p:nvSpPr>
        <p:spPr>
          <a:xfrm>
            <a:off x="263352" y="1052738"/>
            <a:ext cx="9001000" cy="5328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23">
            <a:extLst>
              <a:ext uri="{FF2B5EF4-FFF2-40B4-BE49-F238E27FC236}">
                <a16:creationId xmlns:a16="http://schemas.microsoft.com/office/drawing/2014/main" id="{46C74D9B-D64D-4B58-9E91-AAA4D759E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787100"/>
              </p:ext>
            </p:extLst>
          </p:nvPr>
        </p:nvGraphicFramePr>
        <p:xfrm>
          <a:off x="9264352" y="1052737"/>
          <a:ext cx="2639616" cy="5328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4057560727"/>
                    </a:ext>
                  </a:extLst>
                </a:gridCol>
                <a:gridCol w="2207568">
                  <a:extLst>
                    <a:ext uri="{9D8B030D-6E8A-4147-A177-3AD203B41FA5}">
                      <a16:colId xmlns:a16="http://schemas.microsoft.com/office/drawing/2014/main" val="2505294039"/>
                    </a:ext>
                  </a:extLst>
                </a:gridCol>
              </a:tblGrid>
              <a:tr h="5194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387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변경된 내용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394634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pc="-150" dirty="0"/>
                        <a:t>공지사항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338276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pc="-150" dirty="0"/>
                        <a:t>공지사항 목록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888138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765532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223817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031876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905095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737170"/>
                  </a:ext>
                </a:extLst>
              </a:tr>
            </a:tbl>
          </a:graphicData>
        </a:graphic>
      </p:graphicFrame>
      <p:sp>
        <p:nvSpPr>
          <p:cNvPr id="18" name="타원 17">
            <a:extLst>
              <a:ext uri="{FF2B5EF4-FFF2-40B4-BE49-F238E27FC236}">
                <a16:creationId xmlns:a16="http://schemas.microsoft.com/office/drawing/2014/main" id="{ABF1A8D7-FF48-494B-AE33-A45C8B5AF826}"/>
              </a:ext>
            </a:extLst>
          </p:cNvPr>
          <p:cNvSpPr/>
          <p:nvPr/>
        </p:nvSpPr>
        <p:spPr>
          <a:xfrm>
            <a:off x="6859254" y="5436253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F473A01-9005-418B-A597-13EEE012439D}"/>
              </a:ext>
            </a:extLst>
          </p:cNvPr>
          <p:cNvSpPr/>
          <p:nvPr/>
        </p:nvSpPr>
        <p:spPr>
          <a:xfrm>
            <a:off x="8040216" y="5873274"/>
            <a:ext cx="915048" cy="294345"/>
          </a:xfrm>
          <a:prstGeom prst="rect">
            <a:avLst/>
          </a:prstGeom>
          <a:solidFill>
            <a:srgbClr val="1F49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2F1CCDB-4E5C-4FC8-ADEC-5396BAB5E8A5}"/>
              </a:ext>
            </a:extLst>
          </p:cNvPr>
          <p:cNvSpPr/>
          <p:nvPr/>
        </p:nvSpPr>
        <p:spPr>
          <a:xfrm>
            <a:off x="7854698" y="5442663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CDA5FA1-BDE0-4382-B306-3A1D63F32E0E}"/>
              </a:ext>
            </a:extLst>
          </p:cNvPr>
          <p:cNvSpPr/>
          <p:nvPr/>
        </p:nvSpPr>
        <p:spPr>
          <a:xfrm>
            <a:off x="5724964" y="5436253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5" name="표 3">
            <a:extLst>
              <a:ext uri="{FF2B5EF4-FFF2-40B4-BE49-F238E27FC236}">
                <a16:creationId xmlns:a16="http://schemas.microsoft.com/office/drawing/2014/main" id="{7F6A3E37-C3CE-438D-A842-CFB1A9258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209834"/>
              </p:ext>
            </p:extLst>
          </p:nvPr>
        </p:nvGraphicFramePr>
        <p:xfrm>
          <a:off x="616412" y="1533117"/>
          <a:ext cx="8599680" cy="3986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540">
                  <a:extLst>
                    <a:ext uri="{9D8B030D-6E8A-4147-A177-3AD203B41FA5}">
                      <a16:colId xmlns:a16="http://schemas.microsoft.com/office/drawing/2014/main" val="1292849807"/>
                    </a:ext>
                  </a:extLst>
                </a:gridCol>
                <a:gridCol w="7000140">
                  <a:extLst>
                    <a:ext uri="{9D8B030D-6E8A-4147-A177-3AD203B41FA5}">
                      <a16:colId xmlns:a16="http://schemas.microsoft.com/office/drawing/2014/main" val="406499679"/>
                    </a:ext>
                  </a:extLst>
                </a:gridCol>
              </a:tblGrid>
              <a:tr h="754554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제목 테스트입니다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067802"/>
                  </a:ext>
                </a:extLst>
              </a:tr>
              <a:tr h="57042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2021.01.03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597564"/>
                  </a:ext>
                </a:extLst>
              </a:tr>
              <a:tr h="60282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u="none" dirty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ko-KR" altLang="en-US" sz="1400" u="sng" dirty="0">
                          <a:solidFill>
                            <a:schemeClr val="tx1"/>
                          </a:solidFill>
                        </a:rPr>
                        <a:t>사진</a:t>
                      </a:r>
                      <a:r>
                        <a:rPr lang="en-US" altLang="ko-KR" sz="1400" u="sng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400" u="sng" dirty="0" err="1">
                          <a:solidFill>
                            <a:schemeClr val="tx1"/>
                          </a:solidFill>
                        </a:rPr>
                        <a:t>png</a:t>
                      </a:r>
                      <a:endParaRPr lang="en-US" altLang="ko-KR" sz="1400" u="sng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400" u="sng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u="none" dirty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ko-KR" altLang="en-US" sz="1400" u="sng" dirty="0">
                          <a:solidFill>
                            <a:schemeClr val="tx1"/>
                          </a:solidFill>
                        </a:rPr>
                        <a:t>한글</a:t>
                      </a:r>
                      <a:r>
                        <a:rPr lang="en-US" altLang="ko-KR" sz="1400" u="sng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400" u="sng" dirty="0" err="1">
                          <a:solidFill>
                            <a:schemeClr val="tx1"/>
                          </a:solidFill>
                        </a:rPr>
                        <a:t>hwp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839355"/>
                  </a:ext>
                </a:extLst>
              </a:tr>
              <a:tr h="192985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내용 테스트입니다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995076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232F551C-C9F6-4964-A136-D1FB800E86A9}"/>
              </a:ext>
            </a:extLst>
          </p:cNvPr>
          <p:cNvSpPr/>
          <p:nvPr/>
        </p:nvSpPr>
        <p:spPr>
          <a:xfrm>
            <a:off x="5959764" y="5875418"/>
            <a:ext cx="915048" cy="294345"/>
          </a:xfrm>
          <a:prstGeom prst="rect">
            <a:avLst/>
          </a:prstGeom>
          <a:solidFill>
            <a:srgbClr val="1F49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CEF707-98A4-4CD1-943B-DB1C437AD511}"/>
              </a:ext>
            </a:extLst>
          </p:cNvPr>
          <p:cNvSpPr/>
          <p:nvPr/>
        </p:nvSpPr>
        <p:spPr>
          <a:xfrm>
            <a:off x="6982922" y="5873274"/>
            <a:ext cx="915048" cy="294345"/>
          </a:xfrm>
          <a:prstGeom prst="rect">
            <a:avLst/>
          </a:prstGeom>
          <a:solidFill>
            <a:srgbClr val="1F49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삭제</a:t>
            </a:r>
          </a:p>
        </p:txBody>
      </p:sp>
      <p:pic>
        <p:nvPicPr>
          <p:cNvPr id="23" name="그래픽 22" descr="확인란 선택됨 단색으로 채워진">
            <a:extLst>
              <a:ext uri="{FF2B5EF4-FFF2-40B4-BE49-F238E27FC236}">
                <a16:creationId xmlns:a16="http://schemas.microsoft.com/office/drawing/2014/main" id="{796B50AD-90D9-47B2-A760-1BA8438EEE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90406" y="2775109"/>
            <a:ext cx="457200" cy="457200"/>
          </a:xfrm>
          <a:prstGeom prst="rect">
            <a:avLst/>
          </a:prstGeom>
        </p:spPr>
      </p:pic>
      <p:pic>
        <p:nvPicPr>
          <p:cNvPr id="24" name="그래픽 23" descr="확인란 선택됨 단색으로 채워진">
            <a:extLst>
              <a:ext uri="{FF2B5EF4-FFF2-40B4-BE49-F238E27FC236}">
                <a16:creationId xmlns:a16="http://schemas.microsoft.com/office/drawing/2014/main" id="{22CCBC2E-98D0-4B4B-9529-5EC62CD4F0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95400" y="32004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69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127D6010-F5D7-4076-867B-395CFE55152F}"/>
              </a:ext>
            </a:extLst>
          </p:cNvPr>
          <p:cNvSpPr/>
          <p:nvPr/>
        </p:nvSpPr>
        <p:spPr>
          <a:xfrm>
            <a:off x="0" y="153364"/>
            <a:ext cx="2301256" cy="430592"/>
          </a:xfrm>
          <a:prstGeom prst="parallelogram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CB8B64-6A80-41F7-9C65-2F31860BEE81}"/>
              </a:ext>
            </a:extLst>
          </p:cNvPr>
          <p:cNvSpPr/>
          <p:nvPr/>
        </p:nvSpPr>
        <p:spPr>
          <a:xfrm>
            <a:off x="-17328" y="116632"/>
            <a:ext cx="22465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E-R </a:t>
            </a:r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다이어그램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itchFamily="34" charset="0"/>
            </a:endParaRPr>
          </a:p>
        </p:txBody>
      </p:sp>
      <p:cxnSp>
        <p:nvCxnSpPr>
          <p:cNvPr id="13" name="직선 연결선 23">
            <a:extLst>
              <a:ext uri="{FF2B5EF4-FFF2-40B4-BE49-F238E27FC236}">
                <a16:creationId xmlns:a16="http://schemas.microsoft.com/office/drawing/2014/main" id="{8F72C4B2-CCB9-4C8C-A5BA-A023CBDAD0B0}"/>
              </a:ext>
            </a:extLst>
          </p:cNvPr>
          <p:cNvCxnSpPr>
            <a:cxnSpLocks/>
          </p:cNvCxnSpPr>
          <p:nvPr/>
        </p:nvCxnSpPr>
        <p:spPr>
          <a:xfrm flipH="1">
            <a:off x="0" y="590871"/>
            <a:ext cx="12192000" cy="0"/>
          </a:xfrm>
          <a:prstGeom prst="line">
            <a:avLst/>
          </a:prstGeom>
          <a:noFill/>
          <a:ln w="38100" cap="flat" cmpd="sng" algn="ctr">
            <a:solidFill>
              <a:schemeClr val="tx2"/>
            </a:solidFill>
            <a:prstDash val="solid"/>
          </a:ln>
          <a:effectLst/>
        </p:spPr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A9C64BB-4148-40CB-816D-09A2AD842CFA}"/>
              </a:ext>
            </a:extLst>
          </p:cNvPr>
          <p:cNvSpPr/>
          <p:nvPr/>
        </p:nvSpPr>
        <p:spPr>
          <a:xfrm>
            <a:off x="4430594" y="620688"/>
            <a:ext cx="290812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논리적 설계</a:t>
            </a:r>
            <a:endParaRPr lang="en-US" altLang="ko-KR" sz="16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itchFamily="34" charset="0"/>
            </a:endParaRP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2217868F-2785-4E10-B130-F254FAD423C9}"/>
              </a:ext>
            </a:extLst>
          </p:cNvPr>
          <p:cNvGraphicFramePr>
            <a:graphicFrameLocks noGrp="1"/>
          </p:cNvGraphicFramePr>
          <p:nvPr/>
        </p:nvGraphicFramePr>
        <p:xfrm>
          <a:off x="1127448" y="1865700"/>
          <a:ext cx="1944216" cy="2377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586949953"/>
                    </a:ext>
                  </a:extLst>
                </a:gridCol>
              </a:tblGrid>
              <a:tr h="4800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사용자정보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045686"/>
                  </a:ext>
                </a:extLst>
              </a:tr>
              <a:tr h="312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(pk)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733851"/>
                  </a:ext>
                </a:extLst>
              </a:tr>
              <a:tr h="9601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자식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가입일자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316499"/>
                  </a:ext>
                </a:extLst>
              </a:tr>
            </a:tbl>
          </a:graphicData>
        </a:graphic>
      </p:graphicFrame>
      <p:graphicFrame>
        <p:nvGraphicFramePr>
          <p:cNvPr id="83" name="표 5">
            <a:extLst>
              <a:ext uri="{FF2B5EF4-FFF2-40B4-BE49-F238E27FC236}">
                <a16:creationId xmlns:a16="http://schemas.microsoft.com/office/drawing/2014/main" id="{51A7904B-2FE2-419B-9A1D-1C998FBFDB5A}"/>
              </a:ext>
            </a:extLst>
          </p:cNvPr>
          <p:cNvGraphicFramePr>
            <a:graphicFrameLocks noGrp="1"/>
          </p:cNvGraphicFramePr>
          <p:nvPr/>
        </p:nvGraphicFramePr>
        <p:xfrm>
          <a:off x="9048328" y="1700808"/>
          <a:ext cx="1944216" cy="3657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586949953"/>
                    </a:ext>
                  </a:extLst>
                </a:gridCol>
              </a:tblGrid>
              <a:tr h="4800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시설정보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045686"/>
                  </a:ext>
                </a:extLst>
              </a:tr>
              <a:tr h="312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시설번호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(pk)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733851"/>
                  </a:ext>
                </a:extLst>
              </a:tr>
              <a:tr h="9601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시설명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정원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운영시작일자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운영종료일자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돌봄시작시간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돌봄종료시간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돌봄요일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돌봄학년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돌봄프로그램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시설사진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316499"/>
                  </a:ext>
                </a:extLst>
              </a:tr>
            </a:tbl>
          </a:graphicData>
        </a:graphic>
      </p:graphicFrame>
      <p:graphicFrame>
        <p:nvGraphicFramePr>
          <p:cNvPr id="84" name="표 5">
            <a:extLst>
              <a:ext uri="{FF2B5EF4-FFF2-40B4-BE49-F238E27FC236}">
                <a16:creationId xmlns:a16="http://schemas.microsoft.com/office/drawing/2014/main" id="{9DADC7C8-04C6-42DF-AFC8-9744FD419ECF}"/>
              </a:ext>
            </a:extLst>
          </p:cNvPr>
          <p:cNvGraphicFramePr>
            <a:graphicFrameLocks noGrp="1"/>
          </p:cNvGraphicFramePr>
          <p:nvPr/>
        </p:nvGraphicFramePr>
        <p:xfrm>
          <a:off x="4912548" y="1313275"/>
          <a:ext cx="1944216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586949953"/>
                    </a:ext>
                  </a:extLst>
                </a:gridCol>
              </a:tblGrid>
              <a:tr h="14767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신청정보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045686"/>
                  </a:ext>
                </a:extLst>
              </a:tr>
              <a:tr h="3222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신청번호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(pk)</a:t>
                      </a: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fk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시설번호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fk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733851"/>
                  </a:ext>
                </a:extLst>
              </a:tr>
              <a:tr h="3222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신청아동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신청상태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신청일자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316499"/>
                  </a:ext>
                </a:extLst>
              </a:tr>
            </a:tbl>
          </a:graphicData>
        </a:graphic>
      </p:graphicFrame>
      <p:graphicFrame>
        <p:nvGraphicFramePr>
          <p:cNvPr id="85" name="표 5">
            <a:extLst>
              <a:ext uri="{FF2B5EF4-FFF2-40B4-BE49-F238E27FC236}">
                <a16:creationId xmlns:a16="http://schemas.microsoft.com/office/drawing/2014/main" id="{25D9DBBB-DC93-4C9C-B0FF-4FF4BBBB683E}"/>
              </a:ext>
            </a:extLst>
          </p:cNvPr>
          <p:cNvGraphicFramePr>
            <a:graphicFrameLocks noGrp="1"/>
          </p:cNvGraphicFramePr>
          <p:nvPr/>
        </p:nvGraphicFramePr>
        <p:xfrm>
          <a:off x="4912548" y="3746406"/>
          <a:ext cx="194421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586949953"/>
                    </a:ext>
                  </a:extLst>
                </a:gridCol>
              </a:tblGrid>
              <a:tr h="14767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리뷰정보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045686"/>
                  </a:ext>
                </a:extLst>
              </a:tr>
              <a:tr h="3222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리뷰번호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(pk)</a:t>
                      </a: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fk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시설번호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fk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733851"/>
                  </a:ext>
                </a:extLst>
              </a:tr>
              <a:tr h="3222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리뷰평점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리뷰내용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리뷰상태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316499"/>
                  </a:ext>
                </a:extLst>
              </a:tr>
            </a:tbl>
          </a:graphicData>
        </a:graphic>
      </p:graphicFrame>
      <p:graphicFrame>
        <p:nvGraphicFramePr>
          <p:cNvPr id="87" name="표 5">
            <a:extLst>
              <a:ext uri="{FF2B5EF4-FFF2-40B4-BE49-F238E27FC236}">
                <a16:creationId xmlns:a16="http://schemas.microsoft.com/office/drawing/2014/main" id="{9CD00DFB-9977-4053-80B3-DA016C5FC877}"/>
              </a:ext>
            </a:extLst>
          </p:cNvPr>
          <p:cNvGraphicFramePr>
            <a:graphicFrameLocks noGrp="1"/>
          </p:cNvGraphicFramePr>
          <p:nvPr/>
        </p:nvGraphicFramePr>
        <p:xfrm>
          <a:off x="1135303" y="4169492"/>
          <a:ext cx="1944216" cy="1950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586949953"/>
                    </a:ext>
                  </a:extLst>
                </a:gridCol>
              </a:tblGrid>
              <a:tr h="4800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045686"/>
                  </a:ext>
                </a:extLst>
              </a:tr>
              <a:tr h="312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게시물번호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(pk)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733851"/>
                  </a:ext>
                </a:extLst>
              </a:tr>
              <a:tr h="9601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첨부파일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316499"/>
                  </a:ext>
                </a:extLst>
              </a:tr>
            </a:tbl>
          </a:graphicData>
        </a:graphic>
      </p:graphicFrame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D281D527-0FC1-4C21-91D7-EE6C0967E16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79514" y="2065176"/>
            <a:ext cx="1833038" cy="4997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9454965-82D7-40A5-A63B-3CEDCF5F85C1}"/>
              </a:ext>
            </a:extLst>
          </p:cNvPr>
          <p:cNvCxnSpPr>
            <a:cxnSpLocks/>
          </p:cNvCxnSpPr>
          <p:nvPr/>
        </p:nvCxnSpPr>
        <p:spPr>
          <a:xfrm>
            <a:off x="4796964" y="1993170"/>
            <a:ext cx="0" cy="1440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9E7EF6DA-8014-4A8D-BB4C-D3C5ECB73D89}"/>
              </a:ext>
            </a:extLst>
          </p:cNvPr>
          <p:cNvCxnSpPr>
            <a:cxnSpLocks/>
          </p:cNvCxnSpPr>
          <p:nvPr/>
        </p:nvCxnSpPr>
        <p:spPr>
          <a:xfrm flipV="1">
            <a:off x="4796964" y="1993170"/>
            <a:ext cx="107729" cy="720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59AF0CDF-0850-4BFA-9009-2490BD229D60}"/>
              </a:ext>
            </a:extLst>
          </p:cNvPr>
          <p:cNvCxnSpPr>
            <a:cxnSpLocks/>
          </p:cNvCxnSpPr>
          <p:nvPr/>
        </p:nvCxnSpPr>
        <p:spPr>
          <a:xfrm>
            <a:off x="4796964" y="2065178"/>
            <a:ext cx="107729" cy="720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EAB9CFDB-2137-4BBE-9907-0648041143CD}"/>
              </a:ext>
            </a:extLst>
          </p:cNvPr>
          <p:cNvCxnSpPr>
            <a:cxnSpLocks/>
          </p:cNvCxnSpPr>
          <p:nvPr/>
        </p:nvCxnSpPr>
        <p:spPr>
          <a:xfrm rot="10800000">
            <a:off x="3064563" y="2636912"/>
            <a:ext cx="1840135" cy="180591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4FC2D0C4-AC72-46BA-BBA4-5E203FE5A172}"/>
              </a:ext>
            </a:extLst>
          </p:cNvPr>
          <p:cNvCxnSpPr>
            <a:cxnSpLocks/>
          </p:cNvCxnSpPr>
          <p:nvPr/>
        </p:nvCxnSpPr>
        <p:spPr>
          <a:xfrm>
            <a:off x="4789106" y="4370818"/>
            <a:ext cx="0" cy="1440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064CCEA8-BEBB-4018-A2B4-59200950C8DF}"/>
              </a:ext>
            </a:extLst>
          </p:cNvPr>
          <p:cNvCxnSpPr>
            <a:cxnSpLocks/>
          </p:cNvCxnSpPr>
          <p:nvPr/>
        </p:nvCxnSpPr>
        <p:spPr>
          <a:xfrm flipV="1">
            <a:off x="4789106" y="4370818"/>
            <a:ext cx="107729" cy="720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E5AD18F9-C79C-4819-A263-EC28752CDDFA}"/>
              </a:ext>
            </a:extLst>
          </p:cNvPr>
          <p:cNvCxnSpPr>
            <a:cxnSpLocks/>
          </p:cNvCxnSpPr>
          <p:nvPr/>
        </p:nvCxnSpPr>
        <p:spPr>
          <a:xfrm>
            <a:off x="4789106" y="4442826"/>
            <a:ext cx="107729" cy="720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C378DF8A-75BA-4424-A0AC-30FAD1E1E0EA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6856764" y="2212435"/>
            <a:ext cx="2191564" cy="16393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D0A648A9-D889-4A0D-B16B-9BB63AC17494}"/>
              </a:ext>
            </a:extLst>
          </p:cNvPr>
          <p:cNvCxnSpPr>
            <a:cxnSpLocks/>
          </p:cNvCxnSpPr>
          <p:nvPr/>
        </p:nvCxnSpPr>
        <p:spPr>
          <a:xfrm flipV="1">
            <a:off x="6856764" y="2446199"/>
            <a:ext cx="2191564" cy="218734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77902DF1-6744-40FB-99C3-BA347B83D068}"/>
              </a:ext>
            </a:extLst>
          </p:cNvPr>
          <p:cNvCxnSpPr>
            <a:cxnSpLocks/>
          </p:cNvCxnSpPr>
          <p:nvPr/>
        </p:nvCxnSpPr>
        <p:spPr>
          <a:xfrm>
            <a:off x="6990419" y="2138243"/>
            <a:ext cx="0" cy="1440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59A1423A-52E6-4826-9528-5CA8FA9A438D}"/>
              </a:ext>
            </a:extLst>
          </p:cNvPr>
          <p:cNvCxnSpPr>
            <a:cxnSpLocks/>
          </p:cNvCxnSpPr>
          <p:nvPr/>
        </p:nvCxnSpPr>
        <p:spPr>
          <a:xfrm flipH="1" flipV="1">
            <a:off x="6858511" y="2138243"/>
            <a:ext cx="131908" cy="720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C347D06C-41F3-4DF4-8B0C-5910CE43712D}"/>
              </a:ext>
            </a:extLst>
          </p:cNvPr>
          <p:cNvCxnSpPr>
            <a:cxnSpLocks/>
          </p:cNvCxnSpPr>
          <p:nvPr/>
        </p:nvCxnSpPr>
        <p:spPr>
          <a:xfrm flipH="1">
            <a:off x="6858511" y="2210251"/>
            <a:ext cx="131908" cy="698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85CD1A8D-BA48-4A77-8325-0AEE530DAA1F}"/>
              </a:ext>
            </a:extLst>
          </p:cNvPr>
          <p:cNvCxnSpPr>
            <a:cxnSpLocks/>
          </p:cNvCxnSpPr>
          <p:nvPr/>
        </p:nvCxnSpPr>
        <p:spPr>
          <a:xfrm>
            <a:off x="6980205" y="4565724"/>
            <a:ext cx="0" cy="1440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B01AEFB3-4B05-4BC8-B264-A7595774AA47}"/>
              </a:ext>
            </a:extLst>
          </p:cNvPr>
          <p:cNvCxnSpPr>
            <a:cxnSpLocks/>
          </p:cNvCxnSpPr>
          <p:nvPr/>
        </p:nvCxnSpPr>
        <p:spPr>
          <a:xfrm flipH="1" flipV="1">
            <a:off x="6848297" y="4565724"/>
            <a:ext cx="131908" cy="720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300A3E71-364F-4B5C-AF4E-ECC31A1EE3BD}"/>
              </a:ext>
            </a:extLst>
          </p:cNvPr>
          <p:cNvCxnSpPr>
            <a:cxnSpLocks/>
          </p:cNvCxnSpPr>
          <p:nvPr/>
        </p:nvCxnSpPr>
        <p:spPr>
          <a:xfrm flipH="1">
            <a:off x="6848297" y="4637732"/>
            <a:ext cx="131908" cy="698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901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127D6010-F5D7-4076-867B-395CFE55152F}"/>
              </a:ext>
            </a:extLst>
          </p:cNvPr>
          <p:cNvSpPr/>
          <p:nvPr/>
        </p:nvSpPr>
        <p:spPr>
          <a:xfrm>
            <a:off x="0" y="153364"/>
            <a:ext cx="2301256" cy="430592"/>
          </a:xfrm>
          <a:prstGeom prst="parallelogram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CB8B64-6A80-41F7-9C65-2F31860BEE81}"/>
              </a:ext>
            </a:extLst>
          </p:cNvPr>
          <p:cNvSpPr/>
          <p:nvPr/>
        </p:nvSpPr>
        <p:spPr>
          <a:xfrm>
            <a:off x="-17328" y="116632"/>
            <a:ext cx="22465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다음주 예정사항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itchFamily="34" charset="0"/>
            </a:endParaRPr>
          </a:p>
        </p:txBody>
      </p:sp>
      <p:cxnSp>
        <p:nvCxnSpPr>
          <p:cNvPr id="13" name="직선 연결선 23">
            <a:extLst>
              <a:ext uri="{FF2B5EF4-FFF2-40B4-BE49-F238E27FC236}">
                <a16:creationId xmlns:a16="http://schemas.microsoft.com/office/drawing/2014/main" id="{8F72C4B2-CCB9-4C8C-A5BA-A023CBDAD0B0}"/>
              </a:ext>
            </a:extLst>
          </p:cNvPr>
          <p:cNvCxnSpPr>
            <a:cxnSpLocks/>
          </p:cNvCxnSpPr>
          <p:nvPr/>
        </p:nvCxnSpPr>
        <p:spPr>
          <a:xfrm flipH="1">
            <a:off x="0" y="590871"/>
            <a:ext cx="12192000" cy="0"/>
          </a:xfrm>
          <a:prstGeom prst="line">
            <a:avLst/>
          </a:prstGeom>
          <a:noFill/>
          <a:ln w="38100" cap="flat" cmpd="sng" algn="ctr">
            <a:solidFill>
              <a:schemeClr val="tx2"/>
            </a:solidFill>
            <a:prstDash val="solid"/>
          </a:ln>
          <a:effectLst/>
        </p:spPr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869745F-4F21-477E-BE73-0CB29A09DF19}"/>
              </a:ext>
            </a:extLst>
          </p:cNvPr>
          <p:cNvSpPr/>
          <p:nvPr/>
        </p:nvSpPr>
        <p:spPr>
          <a:xfrm>
            <a:off x="551384" y="1196751"/>
            <a:ext cx="5904656" cy="3888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ko-KR" altLang="en-US" sz="20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설계도</a:t>
            </a:r>
            <a:endParaRPr lang="en-US" altLang="ko-KR" sz="20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itchFamily="34" charset="0"/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20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클래스 다이어그램</a:t>
            </a:r>
            <a:endParaRPr lang="en-US" altLang="ko-KR" sz="20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itchFamily="34" charset="0"/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20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E-R </a:t>
            </a:r>
            <a:r>
              <a:rPr lang="ko-KR" altLang="en-US" sz="20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다이어그램</a:t>
            </a:r>
            <a:r>
              <a:rPr lang="en-US" altLang="ko-KR" sz="20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(</a:t>
            </a:r>
            <a:r>
              <a:rPr lang="ko-KR" altLang="en-US" sz="20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물리적 설계</a:t>
            </a:r>
            <a:r>
              <a:rPr lang="en-US" altLang="ko-KR" sz="2000" b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)</a:t>
            </a:r>
            <a:endParaRPr lang="en-US" altLang="ko-KR" sz="20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itchFamily="34" charset="0"/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20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상세 기능별 디자인</a:t>
            </a:r>
            <a:endParaRPr lang="en-US" altLang="ko-KR" sz="20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43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127D6010-F5D7-4076-867B-395CFE55152F}"/>
              </a:ext>
            </a:extLst>
          </p:cNvPr>
          <p:cNvSpPr/>
          <p:nvPr/>
        </p:nvSpPr>
        <p:spPr>
          <a:xfrm>
            <a:off x="0" y="153364"/>
            <a:ext cx="2301256" cy="430592"/>
          </a:xfrm>
          <a:prstGeom prst="parallelogram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CB8B64-6A80-41F7-9C65-2F31860BEE81}"/>
              </a:ext>
            </a:extLst>
          </p:cNvPr>
          <p:cNvSpPr/>
          <p:nvPr/>
        </p:nvSpPr>
        <p:spPr>
          <a:xfrm>
            <a:off x="-17328" y="116632"/>
            <a:ext cx="22465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타임스케줄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itchFamily="34" charset="0"/>
            </a:endParaRPr>
          </a:p>
        </p:txBody>
      </p:sp>
      <p:cxnSp>
        <p:nvCxnSpPr>
          <p:cNvPr id="13" name="직선 연결선 23">
            <a:extLst>
              <a:ext uri="{FF2B5EF4-FFF2-40B4-BE49-F238E27FC236}">
                <a16:creationId xmlns:a16="http://schemas.microsoft.com/office/drawing/2014/main" id="{8F72C4B2-CCB9-4C8C-A5BA-A023CBDAD0B0}"/>
              </a:ext>
            </a:extLst>
          </p:cNvPr>
          <p:cNvCxnSpPr>
            <a:cxnSpLocks/>
          </p:cNvCxnSpPr>
          <p:nvPr/>
        </p:nvCxnSpPr>
        <p:spPr>
          <a:xfrm flipH="1">
            <a:off x="0" y="590871"/>
            <a:ext cx="12192000" cy="0"/>
          </a:xfrm>
          <a:prstGeom prst="line">
            <a:avLst/>
          </a:prstGeom>
          <a:noFill/>
          <a:ln w="38100" cap="flat" cmpd="sng" algn="ctr">
            <a:solidFill>
              <a:schemeClr val="tx2"/>
            </a:solidFill>
            <a:prstDash val="solid"/>
          </a:ln>
          <a:effectLst/>
        </p:spPr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49CF1B5-3CEB-40F9-8CEC-A4B1C0309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970229"/>
              </p:ext>
            </p:extLst>
          </p:nvPr>
        </p:nvGraphicFramePr>
        <p:xfrm>
          <a:off x="695399" y="739140"/>
          <a:ext cx="10801214" cy="6179058"/>
        </p:xfrm>
        <a:graphic>
          <a:graphicData uri="http://schemas.openxmlformats.org/drawingml/2006/table">
            <a:tbl>
              <a:tblPr/>
              <a:tblGrid>
                <a:gridCol w="1728193">
                  <a:extLst>
                    <a:ext uri="{9D8B030D-6E8A-4147-A177-3AD203B41FA5}">
                      <a16:colId xmlns:a16="http://schemas.microsoft.com/office/drawing/2014/main" val="2591727387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1676531476"/>
                    </a:ext>
                  </a:extLst>
                </a:gridCol>
                <a:gridCol w="752085">
                  <a:extLst>
                    <a:ext uri="{9D8B030D-6E8A-4147-A177-3AD203B41FA5}">
                      <a16:colId xmlns:a16="http://schemas.microsoft.com/office/drawing/2014/main" val="512961284"/>
                    </a:ext>
                  </a:extLst>
                </a:gridCol>
                <a:gridCol w="752085">
                  <a:extLst>
                    <a:ext uri="{9D8B030D-6E8A-4147-A177-3AD203B41FA5}">
                      <a16:colId xmlns:a16="http://schemas.microsoft.com/office/drawing/2014/main" val="2204579835"/>
                    </a:ext>
                  </a:extLst>
                </a:gridCol>
                <a:gridCol w="752085">
                  <a:extLst>
                    <a:ext uri="{9D8B030D-6E8A-4147-A177-3AD203B41FA5}">
                      <a16:colId xmlns:a16="http://schemas.microsoft.com/office/drawing/2014/main" val="2853803695"/>
                    </a:ext>
                  </a:extLst>
                </a:gridCol>
                <a:gridCol w="752085">
                  <a:extLst>
                    <a:ext uri="{9D8B030D-6E8A-4147-A177-3AD203B41FA5}">
                      <a16:colId xmlns:a16="http://schemas.microsoft.com/office/drawing/2014/main" val="3354128607"/>
                    </a:ext>
                  </a:extLst>
                </a:gridCol>
                <a:gridCol w="752085">
                  <a:extLst>
                    <a:ext uri="{9D8B030D-6E8A-4147-A177-3AD203B41FA5}">
                      <a16:colId xmlns:a16="http://schemas.microsoft.com/office/drawing/2014/main" val="3856456637"/>
                    </a:ext>
                  </a:extLst>
                </a:gridCol>
                <a:gridCol w="752085">
                  <a:extLst>
                    <a:ext uri="{9D8B030D-6E8A-4147-A177-3AD203B41FA5}">
                      <a16:colId xmlns:a16="http://schemas.microsoft.com/office/drawing/2014/main" val="1957871645"/>
                    </a:ext>
                  </a:extLst>
                </a:gridCol>
                <a:gridCol w="752085">
                  <a:extLst>
                    <a:ext uri="{9D8B030D-6E8A-4147-A177-3AD203B41FA5}">
                      <a16:colId xmlns:a16="http://schemas.microsoft.com/office/drawing/2014/main" val="1941622358"/>
                    </a:ext>
                  </a:extLst>
                </a:gridCol>
                <a:gridCol w="752085">
                  <a:extLst>
                    <a:ext uri="{9D8B030D-6E8A-4147-A177-3AD203B41FA5}">
                      <a16:colId xmlns:a16="http://schemas.microsoft.com/office/drawing/2014/main" val="905428142"/>
                    </a:ext>
                  </a:extLst>
                </a:gridCol>
                <a:gridCol w="752085">
                  <a:extLst>
                    <a:ext uri="{9D8B030D-6E8A-4147-A177-3AD203B41FA5}">
                      <a16:colId xmlns:a16="http://schemas.microsoft.com/office/drawing/2014/main" val="541522462"/>
                    </a:ext>
                  </a:extLst>
                </a:gridCol>
              </a:tblGrid>
              <a:tr h="103277">
                <a:tc rowSpan="2"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온라인 돌봄 신청 프로그램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12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188811"/>
                  </a:ext>
                </a:extLst>
              </a:tr>
              <a:tr h="6543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4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4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4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526990"/>
                  </a:ext>
                </a:extLst>
              </a:tr>
              <a:tr h="90054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프로젝트 기획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프로젝트 기획서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528537"/>
                  </a:ext>
                </a:extLst>
              </a:tr>
              <a:tr h="90054"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타임스케줄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273244"/>
                  </a:ext>
                </a:extLst>
              </a:tr>
              <a:tr h="90054"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와이어프레임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564753"/>
                  </a:ext>
                </a:extLst>
              </a:tr>
              <a:tr h="90054"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설계도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227279"/>
                  </a:ext>
                </a:extLst>
              </a:tr>
              <a:tr h="90054"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E-R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다이어그램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733825"/>
                  </a:ext>
                </a:extLst>
              </a:tr>
              <a:tr h="90054"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클래스 다이어그램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224633"/>
                  </a:ext>
                </a:extLst>
              </a:tr>
              <a:tr h="9005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디자인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메인 화면 디자인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0880687"/>
                  </a:ext>
                </a:extLst>
              </a:tr>
              <a:tr h="90054"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상세 기능별 디자인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815750"/>
                  </a:ext>
                </a:extLst>
              </a:tr>
              <a:tr h="90054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사용자 화면 개발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사용자 메인 페이지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717191"/>
                  </a:ext>
                </a:extLst>
              </a:tr>
              <a:tr h="285910"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돌봄 시설 조회 및 신청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511622"/>
                  </a:ext>
                </a:extLst>
              </a:tr>
              <a:tr h="90054"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리뷰 등록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조회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수정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삭제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710902"/>
                  </a:ext>
                </a:extLst>
              </a:tr>
              <a:tr h="90054"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마이페이지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865673"/>
                  </a:ext>
                </a:extLst>
              </a:tr>
              <a:tr h="90054"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공지사항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008776"/>
                  </a:ext>
                </a:extLst>
              </a:tr>
              <a:tr h="90054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관리자 화면 개발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관리자 메인 페이지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974170"/>
                  </a:ext>
                </a:extLst>
              </a:tr>
              <a:tr h="90054"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돌봄 시설 관리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8613716"/>
                  </a:ext>
                </a:extLst>
              </a:tr>
              <a:tr h="90054"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돌봄아동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관리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945728"/>
                  </a:ext>
                </a:extLst>
              </a:tr>
              <a:tr h="90054"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커뮤니티 관리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511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352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20393" y="2793702"/>
            <a:ext cx="68039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tx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감사합니다</a:t>
            </a:r>
            <a:endParaRPr lang="en-US" altLang="zh-CN" sz="5400" b="1" dirty="0">
              <a:solidFill>
                <a:schemeClr val="tx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itchFamily="34" charset="0"/>
            </a:endParaRPr>
          </a:p>
        </p:txBody>
      </p:sp>
      <p:sp>
        <p:nvSpPr>
          <p:cNvPr id="6" name="평행 사변형 5"/>
          <p:cNvSpPr/>
          <p:nvPr/>
        </p:nvSpPr>
        <p:spPr>
          <a:xfrm>
            <a:off x="4079776" y="2793702"/>
            <a:ext cx="432048" cy="430592"/>
          </a:xfrm>
          <a:prstGeom prst="parallelogram">
            <a:avLst>
              <a:gd name="adj" fmla="val 7169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7752184" y="3356992"/>
            <a:ext cx="432048" cy="430592"/>
          </a:xfrm>
          <a:prstGeom prst="parallelogram">
            <a:avLst>
              <a:gd name="adj" fmla="val 7169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746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127D6010-F5D7-4076-867B-395CFE55152F}"/>
              </a:ext>
            </a:extLst>
          </p:cNvPr>
          <p:cNvSpPr/>
          <p:nvPr/>
        </p:nvSpPr>
        <p:spPr>
          <a:xfrm>
            <a:off x="0" y="153364"/>
            <a:ext cx="2301256" cy="430592"/>
          </a:xfrm>
          <a:prstGeom prst="parallelogram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CB8B64-6A80-41F7-9C65-2F31860BEE81}"/>
              </a:ext>
            </a:extLst>
          </p:cNvPr>
          <p:cNvSpPr/>
          <p:nvPr/>
        </p:nvSpPr>
        <p:spPr>
          <a:xfrm>
            <a:off x="-17328" y="116632"/>
            <a:ext cx="22465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와이어프레임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itchFamily="34" charset="0"/>
            </a:endParaRPr>
          </a:p>
        </p:txBody>
      </p:sp>
      <p:cxnSp>
        <p:nvCxnSpPr>
          <p:cNvPr id="13" name="직선 연결선 23">
            <a:extLst>
              <a:ext uri="{FF2B5EF4-FFF2-40B4-BE49-F238E27FC236}">
                <a16:creationId xmlns:a16="http://schemas.microsoft.com/office/drawing/2014/main" id="{8F72C4B2-CCB9-4C8C-A5BA-A023CBDAD0B0}"/>
              </a:ext>
            </a:extLst>
          </p:cNvPr>
          <p:cNvCxnSpPr>
            <a:cxnSpLocks/>
          </p:cNvCxnSpPr>
          <p:nvPr/>
        </p:nvCxnSpPr>
        <p:spPr>
          <a:xfrm flipH="1">
            <a:off x="0" y="590871"/>
            <a:ext cx="12192000" cy="0"/>
          </a:xfrm>
          <a:prstGeom prst="line">
            <a:avLst/>
          </a:prstGeom>
          <a:noFill/>
          <a:ln w="38100" cap="flat" cmpd="sng" algn="ctr">
            <a:solidFill>
              <a:schemeClr val="tx2"/>
            </a:solidFill>
            <a:prstDash val="solid"/>
          </a:ln>
          <a:effectLst/>
        </p:spPr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4B8EA4-ACF0-4AE8-B243-0CD6F1043EC4}"/>
              </a:ext>
            </a:extLst>
          </p:cNvPr>
          <p:cNvSpPr/>
          <p:nvPr/>
        </p:nvSpPr>
        <p:spPr>
          <a:xfrm>
            <a:off x="3698152" y="620688"/>
            <a:ext cx="22465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로그인화면</a:t>
            </a:r>
            <a:endParaRPr lang="en-US" altLang="ko-KR" sz="16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DCBDEBD-A823-48FA-954E-9B78BC211E8A}"/>
              </a:ext>
            </a:extLst>
          </p:cNvPr>
          <p:cNvSpPr/>
          <p:nvPr/>
        </p:nvSpPr>
        <p:spPr>
          <a:xfrm>
            <a:off x="263352" y="1052736"/>
            <a:ext cx="9001000" cy="5328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28EF60C-8BB2-4C58-9D99-2E98B602EDCE}"/>
              </a:ext>
            </a:extLst>
          </p:cNvPr>
          <p:cNvCxnSpPr>
            <a:cxnSpLocks/>
          </p:cNvCxnSpPr>
          <p:nvPr/>
        </p:nvCxnSpPr>
        <p:spPr>
          <a:xfrm>
            <a:off x="3631317" y="1052736"/>
            <a:ext cx="70587" cy="5328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94DA49-8F00-40E0-B741-B23A809B0F89}"/>
              </a:ext>
            </a:extLst>
          </p:cNvPr>
          <p:cNvSpPr/>
          <p:nvPr/>
        </p:nvSpPr>
        <p:spPr>
          <a:xfrm>
            <a:off x="4324356" y="1406588"/>
            <a:ext cx="4392487" cy="757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온라인 돌봄 신청 창구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8F2432B-9AE1-4113-A6EF-9A6BF021648C}"/>
              </a:ext>
            </a:extLst>
          </p:cNvPr>
          <p:cNvSpPr/>
          <p:nvPr/>
        </p:nvSpPr>
        <p:spPr>
          <a:xfrm>
            <a:off x="4325435" y="3174247"/>
            <a:ext cx="4392487" cy="470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1A5B0BD-73E9-4576-840A-072E8D49FC71}"/>
              </a:ext>
            </a:extLst>
          </p:cNvPr>
          <p:cNvSpPr/>
          <p:nvPr/>
        </p:nvSpPr>
        <p:spPr>
          <a:xfrm>
            <a:off x="4325435" y="3933056"/>
            <a:ext cx="4392487" cy="470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C2B744-BB0A-4A2C-AF35-D49B2FB34D03}"/>
              </a:ext>
            </a:extLst>
          </p:cNvPr>
          <p:cNvSpPr/>
          <p:nvPr/>
        </p:nvSpPr>
        <p:spPr>
          <a:xfrm>
            <a:off x="4324356" y="4691865"/>
            <a:ext cx="4392487" cy="470777"/>
          </a:xfrm>
          <a:prstGeom prst="rect">
            <a:avLst/>
          </a:prstGeom>
          <a:solidFill>
            <a:srgbClr val="1F49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172BA94-2424-4B31-AF81-9FCE033C1EB6}"/>
              </a:ext>
            </a:extLst>
          </p:cNvPr>
          <p:cNvSpPr/>
          <p:nvPr/>
        </p:nvSpPr>
        <p:spPr>
          <a:xfrm>
            <a:off x="4403812" y="2775142"/>
            <a:ext cx="259192" cy="222146"/>
          </a:xfrm>
          <a:prstGeom prst="ellipse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F968A33-D185-419B-806B-520054703F4F}"/>
              </a:ext>
            </a:extLst>
          </p:cNvPr>
          <p:cNvSpPr/>
          <p:nvPr/>
        </p:nvSpPr>
        <p:spPr>
          <a:xfrm>
            <a:off x="6240016" y="2775142"/>
            <a:ext cx="259192" cy="222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EE7A8CE-6E34-465B-ADC5-C353039A3B33}"/>
              </a:ext>
            </a:extLst>
          </p:cNvPr>
          <p:cNvSpPr/>
          <p:nvPr/>
        </p:nvSpPr>
        <p:spPr>
          <a:xfrm>
            <a:off x="3935760" y="2696863"/>
            <a:ext cx="2246576" cy="378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  <a:cs typeface="Calibri" pitchFamily="34" charset="0"/>
              </a:rPr>
              <a:t>사용자</a:t>
            </a:r>
            <a:endParaRPr lang="en-US" altLang="ko-KR" sz="16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37FDE26-0E97-49FA-B94B-B008CF9BE2CC}"/>
              </a:ext>
            </a:extLst>
          </p:cNvPr>
          <p:cNvSpPr/>
          <p:nvPr/>
        </p:nvSpPr>
        <p:spPr>
          <a:xfrm>
            <a:off x="5793640" y="2634187"/>
            <a:ext cx="22465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  <a:cs typeface="Calibri" pitchFamily="34" charset="0"/>
              </a:rPr>
              <a:t>관리자</a:t>
            </a:r>
            <a:endParaRPr lang="en-US" altLang="ko-KR" sz="16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11887DA-B98A-4777-A62E-405CE1FBE83F}"/>
              </a:ext>
            </a:extLst>
          </p:cNvPr>
          <p:cNvSpPr/>
          <p:nvPr/>
        </p:nvSpPr>
        <p:spPr>
          <a:xfrm>
            <a:off x="3461639" y="5306658"/>
            <a:ext cx="5730705" cy="378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  <a:cs typeface="Calibri" pitchFamily="34" charset="0"/>
              </a:rPr>
              <a:t>아이디 찾기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Calibri" pitchFamily="34" charset="0"/>
              </a:rPr>
              <a:t> | 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cs typeface="Calibri" pitchFamily="34" charset="0"/>
              </a:rPr>
              <a:t>비밀번호 찾기 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Calibri" pitchFamily="34" charset="0"/>
              </a:rPr>
              <a:t>| 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cs typeface="Calibri" pitchFamily="34" charset="0"/>
              </a:rPr>
              <a:t>회원가입</a:t>
            </a:r>
            <a:endParaRPr lang="en-US" altLang="ko-KR" sz="16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76A2C6-55E5-45A1-8D9F-C93AADBB2EEA}"/>
              </a:ext>
            </a:extLst>
          </p:cNvPr>
          <p:cNvSpPr/>
          <p:nvPr/>
        </p:nvSpPr>
        <p:spPr>
          <a:xfrm>
            <a:off x="788003" y="2977330"/>
            <a:ext cx="2246576" cy="106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+mn-ea"/>
                <a:cs typeface="Calibri" pitchFamily="34" charset="0"/>
              </a:rPr>
              <a:t>메인 이미지</a:t>
            </a:r>
            <a:endParaRPr lang="en-US" altLang="ko-KR" sz="24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aphicFrame>
        <p:nvGraphicFramePr>
          <p:cNvPr id="10" name="표 23">
            <a:extLst>
              <a:ext uri="{FF2B5EF4-FFF2-40B4-BE49-F238E27FC236}">
                <a16:creationId xmlns:a16="http://schemas.microsoft.com/office/drawing/2014/main" id="{683B565D-0439-44A6-B060-7F500E25B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540753"/>
              </p:ext>
            </p:extLst>
          </p:nvPr>
        </p:nvGraphicFramePr>
        <p:xfrm>
          <a:off x="9264352" y="1052737"/>
          <a:ext cx="2639616" cy="5328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4057560727"/>
                    </a:ext>
                  </a:extLst>
                </a:gridCol>
                <a:gridCol w="2207568">
                  <a:extLst>
                    <a:ext uri="{9D8B030D-6E8A-4147-A177-3AD203B41FA5}">
                      <a16:colId xmlns:a16="http://schemas.microsoft.com/office/drawing/2014/main" val="2505294039"/>
                    </a:ext>
                  </a:extLst>
                </a:gridCol>
              </a:tblGrid>
              <a:tr h="5194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387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프로그램 메인 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394634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시작 화면 안내 메시지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338276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라디오 버튼으로 로그인 계정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888138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선택된 계정의 메인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765532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아이디와 비밀번호 찾기 및 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223817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031876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905095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737170"/>
                  </a:ext>
                </a:extLst>
              </a:tr>
            </a:tbl>
          </a:graphicData>
        </a:graphic>
      </p:graphicFrame>
      <p:sp>
        <p:nvSpPr>
          <p:cNvPr id="24" name="타원 23">
            <a:extLst>
              <a:ext uri="{FF2B5EF4-FFF2-40B4-BE49-F238E27FC236}">
                <a16:creationId xmlns:a16="http://schemas.microsoft.com/office/drawing/2014/main" id="{79DD3DF3-B1EC-42C2-BCEF-5F1B8DAD1F49}"/>
              </a:ext>
            </a:extLst>
          </p:cNvPr>
          <p:cNvSpPr/>
          <p:nvPr/>
        </p:nvSpPr>
        <p:spPr>
          <a:xfrm>
            <a:off x="1354063" y="2759520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0248510-C5BC-4C04-9185-D9EB14F0C4A0}"/>
              </a:ext>
            </a:extLst>
          </p:cNvPr>
          <p:cNvSpPr/>
          <p:nvPr/>
        </p:nvSpPr>
        <p:spPr>
          <a:xfrm>
            <a:off x="3923101" y="1223921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9E00018-956E-44E3-8031-E41661D455B7}"/>
              </a:ext>
            </a:extLst>
          </p:cNvPr>
          <p:cNvSpPr/>
          <p:nvPr/>
        </p:nvSpPr>
        <p:spPr>
          <a:xfrm>
            <a:off x="3944540" y="2647616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E462C29-276A-4DBE-BF3A-0F1E498DE98D}"/>
              </a:ext>
            </a:extLst>
          </p:cNvPr>
          <p:cNvSpPr/>
          <p:nvPr/>
        </p:nvSpPr>
        <p:spPr>
          <a:xfrm>
            <a:off x="3882424" y="4711911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13A293D-DEB0-4034-9007-BE53ABCD371A}"/>
              </a:ext>
            </a:extLst>
          </p:cNvPr>
          <p:cNvSpPr/>
          <p:nvPr/>
        </p:nvSpPr>
        <p:spPr>
          <a:xfrm>
            <a:off x="4108619" y="5282201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66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127D6010-F5D7-4076-867B-395CFE55152F}"/>
              </a:ext>
            </a:extLst>
          </p:cNvPr>
          <p:cNvSpPr/>
          <p:nvPr/>
        </p:nvSpPr>
        <p:spPr>
          <a:xfrm>
            <a:off x="0" y="153364"/>
            <a:ext cx="2301256" cy="430592"/>
          </a:xfrm>
          <a:prstGeom prst="parallelogram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CB8B64-6A80-41F7-9C65-2F31860BEE81}"/>
              </a:ext>
            </a:extLst>
          </p:cNvPr>
          <p:cNvSpPr/>
          <p:nvPr/>
        </p:nvSpPr>
        <p:spPr>
          <a:xfrm>
            <a:off x="-17328" y="116632"/>
            <a:ext cx="22465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와이어프레임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itchFamily="34" charset="0"/>
            </a:endParaRPr>
          </a:p>
        </p:txBody>
      </p:sp>
      <p:cxnSp>
        <p:nvCxnSpPr>
          <p:cNvPr id="13" name="직선 연결선 23">
            <a:extLst>
              <a:ext uri="{FF2B5EF4-FFF2-40B4-BE49-F238E27FC236}">
                <a16:creationId xmlns:a16="http://schemas.microsoft.com/office/drawing/2014/main" id="{8F72C4B2-CCB9-4C8C-A5BA-A023CBDAD0B0}"/>
              </a:ext>
            </a:extLst>
          </p:cNvPr>
          <p:cNvCxnSpPr>
            <a:cxnSpLocks/>
          </p:cNvCxnSpPr>
          <p:nvPr/>
        </p:nvCxnSpPr>
        <p:spPr>
          <a:xfrm flipH="1">
            <a:off x="0" y="590871"/>
            <a:ext cx="12192000" cy="0"/>
          </a:xfrm>
          <a:prstGeom prst="line">
            <a:avLst/>
          </a:prstGeom>
          <a:noFill/>
          <a:ln w="38100" cap="flat" cmpd="sng" algn="ctr">
            <a:solidFill>
              <a:schemeClr val="tx2"/>
            </a:solidFill>
            <a:prstDash val="solid"/>
          </a:ln>
          <a:effectLst/>
        </p:spPr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4B8EA4-ACF0-4AE8-B243-0CD6F1043EC4}"/>
              </a:ext>
            </a:extLst>
          </p:cNvPr>
          <p:cNvSpPr/>
          <p:nvPr/>
        </p:nvSpPr>
        <p:spPr>
          <a:xfrm>
            <a:off x="3691933" y="620688"/>
            <a:ext cx="22465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회원가입화면</a:t>
            </a:r>
            <a:endParaRPr lang="en-US" altLang="ko-KR" sz="16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38C198-B57B-417A-AD58-5F26D491BEC9}"/>
              </a:ext>
            </a:extLst>
          </p:cNvPr>
          <p:cNvSpPr/>
          <p:nvPr/>
        </p:nvSpPr>
        <p:spPr>
          <a:xfrm>
            <a:off x="263352" y="1052738"/>
            <a:ext cx="9001000" cy="5328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23">
            <a:extLst>
              <a:ext uri="{FF2B5EF4-FFF2-40B4-BE49-F238E27FC236}">
                <a16:creationId xmlns:a16="http://schemas.microsoft.com/office/drawing/2014/main" id="{46C74D9B-D64D-4B58-9E91-AAA4D759E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370241"/>
              </p:ext>
            </p:extLst>
          </p:nvPr>
        </p:nvGraphicFramePr>
        <p:xfrm>
          <a:off x="9264352" y="1052737"/>
          <a:ext cx="2639616" cy="5328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4057560727"/>
                    </a:ext>
                  </a:extLst>
                </a:gridCol>
                <a:gridCol w="2207568">
                  <a:extLst>
                    <a:ext uri="{9D8B030D-6E8A-4147-A177-3AD203B41FA5}">
                      <a16:colId xmlns:a16="http://schemas.microsoft.com/office/drawing/2014/main" val="2505294039"/>
                    </a:ext>
                  </a:extLst>
                </a:gridCol>
              </a:tblGrid>
              <a:tr h="5194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387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* </a:t>
                      </a:r>
                      <a:r>
                        <a:rPr lang="ko-KR" altLang="en-US" sz="1200" dirty="0"/>
                        <a:t>표시는 필수로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394634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아이디가 중복될 경우 가입 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338276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명 이상일 경우 자녀 추가 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888138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누락된 정보가 없으면 </a:t>
                      </a: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에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765532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223817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031876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905095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737170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695CB4F6-08A6-457D-A2AE-6ABD28370F42}"/>
              </a:ext>
            </a:extLst>
          </p:cNvPr>
          <p:cNvSpPr/>
          <p:nvPr/>
        </p:nvSpPr>
        <p:spPr>
          <a:xfrm>
            <a:off x="222190" y="1052736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BF1A8D7-FF48-494B-AE33-A45C8B5AF826}"/>
              </a:ext>
            </a:extLst>
          </p:cNvPr>
          <p:cNvSpPr/>
          <p:nvPr/>
        </p:nvSpPr>
        <p:spPr>
          <a:xfrm>
            <a:off x="7255931" y="5943914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4" name="표 3">
            <a:extLst>
              <a:ext uri="{FF2B5EF4-FFF2-40B4-BE49-F238E27FC236}">
                <a16:creationId xmlns:a16="http://schemas.microsoft.com/office/drawing/2014/main" id="{C55B7BC0-3555-4C19-9438-CC69F7FAF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196695"/>
              </p:ext>
            </p:extLst>
          </p:nvPr>
        </p:nvGraphicFramePr>
        <p:xfrm>
          <a:off x="545320" y="1052736"/>
          <a:ext cx="8169660" cy="4435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9660">
                  <a:extLst>
                    <a:ext uri="{9D8B030D-6E8A-4147-A177-3AD203B41FA5}">
                      <a16:colId xmlns:a16="http://schemas.microsoft.com/office/drawing/2014/main" val="1292849807"/>
                    </a:ext>
                  </a:extLst>
                </a:gridCol>
              </a:tblGrid>
              <a:tr h="4032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en-US" altLang="ko-K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067802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en-US" altLang="ko-K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015016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비밀번호 확인</a:t>
                      </a:r>
                      <a:endParaRPr lang="en-US" altLang="ko-K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7534294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708400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연락처                         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 -                 -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597564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이메일                                    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 @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839355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589670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자녀등록            성명            생년월일                성별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25317"/>
                  </a:ext>
                </a:extLst>
              </a:tr>
              <a:tr h="1209735">
                <a:tc>
                  <a:txBody>
                    <a:bodyPr/>
                    <a:lstStyle/>
                    <a:p>
                      <a:pPr algn="l" latinLnBrk="1"/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4217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6C511E4-009A-4933-AE36-21C37E061025}"/>
              </a:ext>
            </a:extLst>
          </p:cNvPr>
          <p:cNvSpPr/>
          <p:nvPr/>
        </p:nvSpPr>
        <p:spPr>
          <a:xfrm>
            <a:off x="2236810" y="1094607"/>
            <a:ext cx="3485320" cy="3324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4DE610-E7A5-49CD-A1F5-D3ACEF6C7782}"/>
              </a:ext>
            </a:extLst>
          </p:cNvPr>
          <p:cNvSpPr/>
          <p:nvPr/>
        </p:nvSpPr>
        <p:spPr>
          <a:xfrm>
            <a:off x="2236765" y="1505637"/>
            <a:ext cx="3485320" cy="3324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FBD430E-BBDB-436D-8B82-8BADEC4A7BE4}"/>
              </a:ext>
            </a:extLst>
          </p:cNvPr>
          <p:cNvSpPr/>
          <p:nvPr/>
        </p:nvSpPr>
        <p:spPr>
          <a:xfrm>
            <a:off x="2238672" y="2299952"/>
            <a:ext cx="3485320" cy="3324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A5009DB-CBBD-464D-B047-6D4BC2C82339}"/>
              </a:ext>
            </a:extLst>
          </p:cNvPr>
          <p:cNvSpPr/>
          <p:nvPr/>
        </p:nvSpPr>
        <p:spPr>
          <a:xfrm>
            <a:off x="2238672" y="3121804"/>
            <a:ext cx="1690326" cy="3324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457CB36-0AD0-4E18-B73F-23D91A5889E7}"/>
              </a:ext>
            </a:extLst>
          </p:cNvPr>
          <p:cNvSpPr/>
          <p:nvPr/>
        </p:nvSpPr>
        <p:spPr>
          <a:xfrm>
            <a:off x="4333647" y="3120722"/>
            <a:ext cx="1388197" cy="3324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직접입력</a:t>
            </a:r>
            <a:r>
              <a:rPr lang="ko-KR" altLang="en-US" sz="1600" dirty="0">
                <a:solidFill>
                  <a:schemeClr val="tx1"/>
                </a:solidFill>
              </a:rPr>
              <a:t> ▽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616EB39-E0A2-42AE-A558-A0511CE956A3}"/>
              </a:ext>
            </a:extLst>
          </p:cNvPr>
          <p:cNvSpPr/>
          <p:nvPr/>
        </p:nvSpPr>
        <p:spPr>
          <a:xfrm>
            <a:off x="2238671" y="3519897"/>
            <a:ext cx="3483173" cy="3324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A7A99A5-3303-4C1E-ACE0-10AAED3E85F5}"/>
              </a:ext>
            </a:extLst>
          </p:cNvPr>
          <p:cNvSpPr/>
          <p:nvPr/>
        </p:nvSpPr>
        <p:spPr>
          <a:xfrm>
            <a:off x="7716135" y="5972784"/>
            <a:ext cx="998845" cy="294345"/>
          </a:xfrm>
          <a:prstGeom prst="rect">
            <a:avLst/>
          </a:prstGeom>
          <a:solidFill>
            <a:srgbClr val="1F49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가입하기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8681031-188F-42FD-9839-9E6CCB1F58D6}"/>
              </a:ext>
            </a:extLst>
          </p:cNvPr>
          <p:cNvSpPr/>
          <p:nvPr/>
        </p:nvSpPr>
        <p:spPr>
          <a:xfrm>
            <a:off x="2228588" y="2696035"/>
            <a:ext cx="908322" cy="3324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5151B39-CC0B-47EB-BFB9-E0E03B943231}"/>
              </a:ext>
            </a:extLst>
          </p:cNvPr>
          <p:cNvSpPr/>
          <p:nvPr/>
        </p:nvSpPr>
        <p:spPr>
          <a:xfrm>
            <a:off x="3521055" y="2699251"/>
            <a:ext cx="908322" cy="3324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5E19B88-1145-42EB-9997-20854242AF60}"/>
              </a:ext>
            </a:extLst>
          </p:cNvPr>
          <p:cNvSpPr/>
          <p:nvPr/>
        </p:nvSpPr>
        <p:spPr>
          <a:xfrm>
            <a:off x="4813522" y="2696035"/>
            <a:ext cx="908322" cy="3324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BF394CC-CF59-4C8C-8488-BFAC8085D924}"/>
              </a:ext>
            </a:extLst>
          </p:cNvPr>
          <p:cNvSpPr/>
          <p:nvPr/>
        </p:nvSpPr>
        <p:spPr>
          <a:xfrm>
            <a:off x="2236765" y="1908089"/>
            <a:ext cx="3485320" cy="3324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F7991D3-8576-4DA7-98B6-A73FB3AC00A4}"/>
              </a:ext>
            </a:extLst>
          </p:cNvPr>
          <p:cNvSpPr/>
          <p:nvPr/>
        </p:nvSpPr>
        <p:spPr>
          <a:xfrm>
            <a:off x="5817489" y="1124744"/>
            <a:ext cx="1114451" cy="265363"/>
          </a:xfrm>
          <a:prstGeom prst="rect">
            <a:avLst/>
          </a:prstGeom>
          <a:solidFill>
            <a:srgbClr val="1F49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B777751-50CA-4D61-ACBA-8B9D2FB71357}"/>
              </a:ext>
            </a:extLst>
          </p:cNvPr>
          <p:cNvSpPr/>
          <p:nvPr/>
        </p:nvSpPr>
        <p:spPr>
          <a:xfrm>
            <a:off x="2228588" y="4360808"/>
            <a:ext cx="908322" cy="3324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성명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E2F498F-EB8F-4258-9B50-AC6198F11719}"/>
              </a:ext>
            </a:extLst>
          </p:cNvPr>
          <p:cNvSpPr/>
          <p:nvPr/>
        </p:nvSpPr>
        <p:spPr>
          <a:xfrm>
            <a:off x="3521054" y="4364024"/>
            <a:ext cx="1134785" cy="3324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rgbClr val="7F7F7F"/>
                </a:solidFill>
              </a:rPr>
              <a:t>생년월일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646F6C97-3F4A-4C33-BE77-A65D604EC641}"/>
              </a:ext>
            </a:extLst>
          </p:cNvPr>
          <p:cNvSpPr/>
          <p:nvPr/>
        </p:nvSpPr>
        <p:spPr>
          <a:xfrm>
            <a:off x="5003604" y="4396840"/>
            <a:ext cx="259192" cy="222146"/>
          </a:xfrm>
          <a:prstGeom prst="ellipse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959D5166-7690-4D8A-A376-321C001A4B28}"/>
              </a:ext>
            </a:extLst>
          </p:cNvPr>
          <p:cNvSpPr/>
          <p:nvPr/>
        </p:nvSpPr>
        <p:spPr>
          <a:xfrm>
            <a:off x="6023992" y="4396840"/>
            <a:ext cx="259192" cy="222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7B36F04-5BA4-4E9C-94B2-C3BB39F72E23}"/>
              </a:ext>
            </a:extLst>
          </p:cNvPr>
          <p:cNvSpPr/>
          <p:nvPr/>
        </p:nvSpPr>
        <p:spPr>
          <a:xfrm>
            <a:off x="4367808" y="4318561"/>
            <a:ext cx="2246576" cy="378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  <a:cs typeface="Calibri" pitchFamily="34" charset="0"/>
              </a:rPr>
              <a:t>남자</a:t>
            </a:r>
            <a:endParaRPr lang="en-US" altLang="ko-KR" sz="16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216B2B5-239C-4132-A466-123BCE263C2A}"/>
              </a:ext>
            </a:extLst>
          </p:cNvPr>
          <p:cNvSpPr/>
          <p:nvPr/>
        </p:nvSpPr>
        <p:spPr>
          <a:xfrm>
            <a:off x="5409872" y="4255885"/>
            <a:ext cx="22465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  <a:cs typeface="Calibri" pitchFamily="34" charset="0"/>
              </a:rPr>
              <a:t>여자</a:t>
            </a:r>
            <a:endParaRPr lang="en-US" altLang="ko-KR" sz="16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761D369-C340-44DF-B3F5-32B713476BC2}"/>
              </a:ext>
            </a:extLst>
          </p:cNvPr>
          <p:cNvSpPr/>
          <p:nvPr/>
        </p:nvSpPr>
        <p:spPr>
          <a:xfrm>
            <a:off x="3905660" y="4913806"/>
            <a:ext cx="998845" cy="294345"/>
          </a:xfrm>
          <a:prstGeom prst="rect">
            <a:avLst/>
          </a:prstGeom>
          <a:solidFill>
            <a:srgbClr val="1F49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추가하기</a:t>
            </a:r>
          </a:p>
        </p:txBody>
      </p:sp>
      <p:sp>
        <p:nvSpPr>
          <p:cNvPr id="2" name="십자형 1">
            <a:extLst>
              <a:ext uri="{FF2B5EF4-FFF2-40B4-BE49-F238E27FC236}">
                <a16:creationId xmlns:a16="http://schemas.microsoft.com/office/drawing/2014/main" id="{3D23EE6F-1EC3-4505-A5AA-6517EFF9D730}"/>
              </a:ext>
            </a:extLst>
          </p:cNvPr>
          <p:cNvSpPr/>
          <p:nvPr/>
        </p:nvSpPr>
        <p:spPr>
          <a:xfrm>
            <a:off x="3521054" y="4913806"/>
            <a:ext cx="273090" cy="297815"/>
          </a:xfrm>
          <a:prstGeom prst="plus">
            <a:avLst>
              <a:gd name="adj" fmla="val 45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290610B5-87FB-4897-861A-21A6C8A92702}"/>
              </a:ext>
            </a:extLst>
          </p:cNvPr>
          <p:cNvSpPr/>
          <p:nvPr/>
        </p:nvSpPr>
        <p:spPr>
          <a:xfrm>
            <a:off x="7021108" y="1041933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ACCF6F9E-6701-45CE-B8FE-BE956A6ADEEF}"/>
              </a:ext>
            </a:extLst>
          </p:cNvPr>
          <p:cNvSpPr/>
          <p:nvPr/>
        </p:nvSpPr>
        <p:spPr>
          <a:xfrm>
            <a:off x="3074420" y="4858362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980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127D6010-F5D7-4076-867B-395CFE55152F}"/>
              </a:ext>
            </a:extLst>
          </p:cNvPr>
          <p:cNvSpPr/>
          <p:nvPr/>
        </p:nvSpPr>
        <p:spPr>
          <a:xfrm>
            <a:off x="0" y="153364"/>
            <a:ext cx="2301256" cy="430592"/>
          </a:xfrm>
          <a:prstGeom prst="parallelogram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CB8B64-6A80-41F7-9C65-2F31860BEE81}"/>
              </a:ext>
            </a:extLst>
          </p:cNvPr>
          <p:cNvSpPr/>
          <p:nvPr/>
        </p:nvSpPr>
        <p:spPr>
          <a:xfrm>
            <a:off x="-17328" y="116632"/>
            <a:ext cx="22465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와이어프레임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itchFamily="34" charset="0"/>
            </a:endParaRPr>
          </a:p>
        </p:txBody>
      </p:sp>
      <p:cxnSp>
        <p:nvCxnSpPr>
          <p:cNvPr id="13" name="직선 연결선 23">
            <a:extLst>
              <a:ext uri="{FF2B5EF4-FFF2-40B4-BE49-F238E27FC236}">
                <a16:creationId xmlns:a16="http://schemas.microsoft.com/office/drawing/2014/main" id="{8F72C4B2-CCB9-4C8C-A5BA-A023CBDAD0B0}"/>
              </a:ext>
            </a:extLst>
          </p:cNvPr>
          <p:cNvCxnSpPr>
            <a:cxnSpLocks/>
          </p:cNvCxnSpPr>
          <p:nvPr/>
        </p:nvCxnSpPr>
        <p:spPr>
          <a:xfrm flipH="1">
            <a:off x="0" y="590871"/>
            <a:ext cx="12192000" cy="0"/>
          </a:xfrm>
          <a:prstGeom prst="line">
            <a:avLst/>
          </a:prstGeom>
          <a:noFill/>
          <a:ln w="38100" cap="flat" cmpd="sng" algn="ctr">
            <a:solidFill>
              <a:schemeClr val="tx2"/>
            </a:solidFill>
            <a:prstDash val="solid"/>
          </a:ln>
          <a:effectLst/>
        </p:spPr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4B8EA4-ACF0-4AE8-B243-0CD6F1043EC4}"/>
              </a:ext>
            </a:extLst>
          </p:cNvPr>
          <p:cNvSpPr/>
          <p:nvPr/>
        </p:nvSpPr>
        <p:spPr>
          <a:xfrm>
            <a:off x="3691933" y="620688"/>
            <a:ext cx="22465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사용자 </a:t>
            </a:r>
            <a:r>
              <a:rPr lang="ko-KR" altLang="en-US" sz="1600" b="1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메인화면</a:t>
            </a:r>
            <a:endParaRPr lang="en-US" altLang="ko-KR" sz="16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38C198-B57B-417A-AD58-5F26D491BEC9}"/>
              </a:ext>
            </a:extLst>
          </p:cNvPr>
          <p:cNvSpPr/>
          <p:nvPr/>
        </p:nvSpPr>
        <p:spPr>
          <a:xfrm>
            <a:off x="263352" y="1052738"/>
            <a:ext cx="9001000" cy="5328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B1A490-433F-4AF5-95D0-9509C55DD1F7}"/>
              </a:ext>
            </a:extLst>
          </p:cNvPr>
          <p:cNvSpPr/>
          <p:nvPr/>
        </p:nvSpPr>
        <p:spPr>
          <a:xfrm>
            <a:off x="515380" y="1556794"/>
            <a:ext cx="8599682" cy="624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		</a:t>
            </a:r>
            <a:r>
              <a:rPr lang="ko-KR" altLang="en-US" dirty="0">
                <a:solidFill>
                  <a:schemeClr val="tx1"/>
                </a:solidFill>
              </a:rPr>
              <a:t>서비스 소개</a:t>
            </a:r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ko-KR" altLang="en-US" dirty="0">
                <a:solidFill>
                  <a:schemeClr val="tx1"/>
                </a:solidFill>
              </a:rPr>
              <a:t>시설조회</a:t>
            </a:r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ko-KR" altLang="en-US" dirty="0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ko-KR" altLang="en-US" dirty="0">
                <a:solidFill>
                  <a:schemeClr val="tx1"/>
                </a:solidFill>
              </a:rPr>
              <a:t>참여마당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026669-05C6-4D61-978F-53B14C4165EE}"/>
              </a:ext>
            </a:extLst>
          </p:cNvPr>
          <p:cNvSpPr/>
          <p:nvPr/>
        </p:nvSpPr>
        <p:spPr>
          <a:xfrm>
            <a:off x="6240016" y="1188398"/>
            <a:ext cx="3354441" cy="378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  <a:cs typeface="Calibri" pitchFamily="34" charset="0"/>
              </a:rPr>
              <a:t>홍길동님 반갑습니다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cs typeface="Calibri" pitchFamily="34" charset="0"/>
              </a:rPr>
              <a:t>! |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cs typeface="Calibri" pitchFamily="34" charset="0"/>
              </a:rPr>
              <a:t>로그아웃</a:t>
            </a:r>
            <a:endParaRPr lang="en-US" altLang="ko-KR" sz="12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E4209B8-BC15-4F47-977E-C0C7395333BA}"/>
              </a:ext>
            </a:extLst>
          </p:cNvPr>
          <p:cNvSpPr/>
          <p:nvPr/>
        </p:nvSpPr>
        <p:spPr>
          <a:xfrm>
            <a:off x="817928" y="1613701"/>
            <a:ext cx="1029600" cy="510245"/>
          </a:xfrm>
          <a:prstGeom prst="ellipse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C09EEA-7D8B-4AC7-B484-6EC44641306F}"/>
              </a:ext>
            </a:extLst>
          </p:cNvPr>
          <p:cNvSpPr/>
          <p:nvPr/>
        </p:nvSpPr>
        <p:spPr>
          <a:xfrm>
            <a:off x="515380" y="5805266"/>
            <a:ext cx="8599682" cy="408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CC63A0-1FD7-4443-9D56-13A44F5EE3D0}"/>
              </a:ext>
            </a:extLst>
          </p:cNvPr>
          <p:cNvSpPr/>
          <p:nvPr/>
        </p:nvSpPr>
        <p:spPr>
          <a:xfrm>
            <a:off x="515380" y="2372879"/>
            <a:ext cx="8599682" cy="3264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6" name="표 23">
            <a:extLst>
              <a:ext uri="{FF2B5EF4-FFF2-40B4-BE49-F238E27FC236}">
                <a16:creationId xmlns:a16="http://schemas.microsoft.com/office/drawing/2014/main" id="{46C74D9B-D64D-4B58-9E91-AAA4D759E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3989"/>
              </p:ext>
            </p:extLst>
          </p:nvPr>
        </p:nvGraphicFramePr>
        <p:xfrm>
          <a:off x="9264352" y="1052737"/>
          <a:ext cx="2639616" cy="5328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4057560727"/>
                    </a:ext>
                  </a:extLst>
                </a:gridCol>
                <a:gridCol w="2207568">
                  <a:extLst>
                    <a:ext uri="{9D8B030D-6E8A-4147-A177-3AD203B41FA5}">
                      <a16:colId xmlns:a16="http://schemas.microsoft.com/office/drawing/2014/main" val="2505294039"/>
                    </a:ext>
                  </a:extLst>
                </a:gridCol>
              </a:tblGrid>
              <a:tr h="5194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387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Header</a:t>
                      </a:r>
                      <a:r>
                        <a:rPr lang="ko-KR" altLang="en-US" sz="1200" dirty="0"/>
                        <a:t>부분으로 </a:t>
                      </a:r>
                      <a:r>
                        <a:rPr lang="en-US" altLang="ko-KR" sz="1200" dirty="0"/>
                        <a:t>nav </a:t>
                      </a:r>
                      <a:r>
                        <a:rPr lang="ko-KR" altLang="en-US" sz="1200" dirty="0"/>
                        <a:t>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394634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로그인한 사용자 정보 표시 및 로그아웃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338276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돌봄 정보에 관한 이미지를 </a:t>
                      </a:r>
                      <a:r>
                        <a:rPr lang="ko-KR" altLang="en-US" sz="1200" dirty="0" err="1"/>
                        <a:t>캐러셀로</a:t>
                      </a:r>
                      <a:r>
                        <a:rPr lang="ko-KR" altLang="en-US" sz="1200" dirty="0"/>
                        <a:t>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888138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공지사항을 표시하고 클릭 시 공지사항 화면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765532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pc="-150" dirty="0"/>
                        <a:t>평점이 높은 시설 </a:t>
                      </a:r>
                      <a:r>
                        <a:rPr lang="en-US" altLang="ko-KR" sz="1200" spc="-150" dirty="0"/>
                        <a:t>5</a:t>
                      </a:r>
                      <a:r>
                        <a:rPr lang="ko-KR" altLang="en-US" sz="1200" spc="-150" dirty="0"/>
                        <a:t>순위까지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223817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사업자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031876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905095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737170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695CB4F6-08A6-457D-A2AE-6ABD28370F42}"/>
              </a:ext>
            </a:extLst>
          </p:cNvPr>
          <p:cNvSpPr/>
          <p:nvPr/>
        </p:nvSpPr>
        <p:spPr>
          <a:xfrm>
            <a:off x="396943" y="1413282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BF1A8D7-FF48-494B-AE33-A45C8B5AF826}"/>
              </a:ext>
            </a:extLst>
          </p:cNvPr>
          <p:cNvSpPr/>
          <p:nvPr/>
        </p:nvSpPr>
        <p:spPr>
          <a:xfrm>
            <a:off x="6383158" y="1136500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805774A-8BDF-4481-B6E5-607B24370AB6}"/>
              </a:ext>
            </a:extLst>
          </p:cNvPr>
          <p:cNvSpPr/>
          <p:nvPr/>
        </p:nvSpPr>
        <p:spPr>
          <a:xfrm>
            <a:off x="694411" y="2566593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8A728D1-5C02-4E95-BE5C-3BCFE906380B}"/>
              </a:ext>
            </a:extLst>
          </p:cNvPr>
          <p:cNvSpPr/>
          <p:nvPr/>
        </p:nvSpPr>
        <p:spPr>
          <a:xfrm>
            <a:off x="632410" y="4197183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7F60B47-C523-4D0A-B10D-366A71348934}"/>
              </a:ext>
            </a:extLst>
          </p:cNvPr>
          <p:cNvSpPr/>
          <p:nvPr/>
        </p:nvSpPr>
        <p:spPr>
          <a:xfrm>
            <a:off x="4007768" y="5787033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0D7615-0920-4170-95B6-8E8881FB10A8}"/>
              </a:ext>
            </a:extLst>
          </p:cNvPr>
          <p:cNvSpPr/>
          <p:nvPr/>
        </p:nvSpPr>
        <p:spPr>
          <a:xfrm>
            <a:off x="668940" y="2545555"/>
            <a:ext cx="8307379" cy="1360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Carousel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475B5A2-A06C-4C04-B4A1-8C730E58F2BD}"/>
              </a:ext>
            </a:extLst>
          </p:cNvPr>
          <p:cNvSpPr/>
          <p:nvPr/>
        </p:nvSpPr>
        <p:spPr>
          <a:xfrm>
            <a:off x="661532" y="4132262"/>
            <a:ext cx="3924436" cy="1360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AF4D0F-26ED-45E5-8479-7235939EF884}"/>
              </a:ext>
            </a:extLst>
          </p:cNvPr>
          <p:cNvSpPr/>
          <p:nvPr/>
        </p:nvSpPr>
        <p:spPr>
          <a:xfrm>
            <a:off x="5051884" y="4132262"/>
            <a:ext cx="3924435" cy="1360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평점 높은 시설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CD24B0E-8517-4A48-966F-F0AA223E432A}"/>
              </a:ext>
            </a:extLst>
          </p:cNvPr>
          <p:cNvSpPr/>
          <p:nvPr/>
        </p:nvSpPr>
        <p:spPr>
          <a:xfrm>
            <a:off x="5159896" y="4197182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555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127D6010-F5D7-4076-867B-395CFE55152F}"/>
              </a:ext>
            </a:extLst>
          </p:cNvPr>
          <p:cNvSpPr/>
          <p:nvPr/>
        </p:nvSpPr>
        <p:spPr>
          <a:xfrm>
            <a:off x="0" y="153364"/>
            <a:ext cx="2301256" cy="430592"/>
          </a:xfrm>
          <a:prstGeom prst="parallelogram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CB8B64-6A80-41F7-9C65-2F31860BEE81}"/>
              </a:ext>
            </a:extLst>
          </p:cNvPr>
          <p:cNvSpPr/>
          <p:nvPr/>
        </p:nvSpPr>
        <p:spPr>
          <a:xfrm>
            <a:off x="-17328" y="116632"/>
            <a:ext cx="22465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와이어프레임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itchFamily="34" charset="0"/>
            </a:endParaRPr>
          </a:p>
        </p:txBody>
      </p:sp>
      <p:cxnSp>
        <p:nvCxnSpPr>
          <p:cNvPr id="13" name="직선 연결선 23">
            <a:extLst>
              <a:ext uri="{FF2B5EF4-FFF2-40B4-BE49-F238E27FC236}">
                <a16:creationId xmlns:a16="http://schemas.microsoft.com/office/drawing/2014/main" id="{8F72C4B2-CCB9-4C8C-A5BA-A023CBDAD0B0}"/>
              </a:ext>
            </a:extLst>
          </p:cNvPr>
          <p:cNvCxnSpPr>
            <a:cxnSpLocks/>
          </p:cNvCxnSpPr>
          <p:nvPr/>
        </p:nvCxnSpPr>
        <p:spPr>
          <a:xfrm flipH="1">
            <a:off x="0" y="590871"/>
            <a:ext cx="12192000" cy="0"/>
          </a:xfrm>
          <a:prstGeom prst="line">
            <a:avLst/>
          </a:prstGeom>
          <a:noFill/>
          <a:ln w="38100" cap="flat" cmpd="sng" algn="ctr">
            <a:solidFill>
              <a:schemeClr val="tx2"/>
            </a:solidFill>
            <a:prstDash val="solid"/>
          </a:ln>
          <a:effectLst/>
        </p:spPr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4B8EA4-ACF0-4AE8-B243-0CD6F1043EC4}"/>
              </a:ext>
            </a:extLst>
          </p:cNvPr>
          <p:cNvSpPr/>
          <p:nvPr/>
        </p:nvSpPr>
        <p:spPr>
          <a:xfrm>
            <a:off x="3691933" y="620688"/>
            <a:ext cx="22465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돌봄 시설 조회화면</a:t>
            </a:r>
            <a:endParaRPr lang="en-US" altLang="ko-KR" sz="16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38C198-B57B-417A-AD58-5F26D491BEC9}"/>
              </a:ext>
            </a:extLst>
          </p:cNvPr>
          <p:cNvSpPr/>
          <p:nvPr/>
        </p:nvSpPr>
        <p:spPr>
          <a:xfrm>
            <a:off x="263352" y="1052738"/>
            <a:ext cx="9001000" cy="5328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6" name="표 23">
            <a:extLst>
              <a:ext uri="{FF2B5EF4-FFF2-40B4-BE49-F238E27FC236}">
                <a16:creationId xmlns:a16="http://schemas.microsoft.com/office/drawing/2014/main" id="{46C74D9B-D64D-4B58-9E91-AAA4D759E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583255"/>
              </p:ext>
            </p:extLst>
          </p:nvPr>
        </p:nvGraphicFramePr>
        <p:xfrm>
          <a:off x="9264352" y="1052737"/>
          <a:ext cx="2639616" cy="5328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4057560727"/>
                    </a:ext>
                  </a:extLst>
                </a:gridCol>
                <a:gridCol w="2207568">
                  <a:extLst>
                    <a:ext uri="{9D8B030D-6E8A-4147-A177-3AD203B41FA5}">
                      <a16:colId xmlns:a16="http://schemas.microsoft.com/office/drawing/2014/main" val="2505294039"/>
                    </a:ext>
                  </a:extLst>
                </a:gridCol>
              </a:tblGrid>
              <a:tr h="5194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387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지역별 및 원하는 검색명으로 돌봄 시설 조회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394634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정원에 따라 신청기능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신청불가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338276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시설명을 클릭하면 상세페이지 창을 띄움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888138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실시간으로 신청인원수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765532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pc="-150" dirty="0"/>
                        <a:t>한 페이지당 </a:t>
                      </a:r>
                      <a:r>
                        <a:rPr lang="en-US" altLang="ko-KR" sz="1200" spc="-150" dirty="0"/>
                        <a:t>10</a:t>
                      </a:r>
                      <a:r>
                        <a:rPr lang="ko-KR" altLang="en-US" sz="1200" spc="-150" dirty="0"/>
                        <a:t>개의 시설 </a:t>
                      </a:r>
                      <a:r>
                        <a:rPr lang="ko-KR" altLang="en-US" sz="1200" spc="-150" dirty="0" err="1"/>
                        <a:t>페이징</a:t>
                      </a:r>
                      <a:r>
                        <a:rPr lang="ko-KR" altLang="en-US" sz="1200" spc="-150" dirty="0"/>
                        <a:t>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223817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031876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905095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737170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695CB4F6-08A6-457D-A2AE-6ABD28370F42}"/>
              </a:ext>
            </a:extLst>
          </p:cNvPr>
          <p:cNvSpPr/>
          <p:nvPr/>
        </p:nvSpPr>
        <p:spPr>
          <a:xfrm>
            <a:off x="256588" y="1074613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BF1A8D7-FF48-494B-AE33-A45C8B5AF826}"/>
              </a:ext>
            </a:extLst>
          </p:cNvPr>
          <p:cNvSpPr/>
          <p:nvPr/>
        </p:nvSpPr>
        <p:spPr>
          <a:xfrm>
            <a:off x="1285364" y="3050277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805774A-8BDF-4481-B6E5-607B24370AB6}"/>
              </a:ext>
            </a:extLst>
          </p:cNvPr>
          <p:cNvSpPr/>
          <p:nvPr/>
        </p:nvSpPr>
        <p:spPr>
          <a:xfrm>
            <a:off x="3366008" y="3050277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8A728D1-5C02-4E95-BE5C-3BCFE906380B}"/>
              </a:ext>
            </a:extLst>
          </p:cNvPr>
          <p:cNvSpPr/>
          <p:nvPr/>
        </p:nvSpPr>
        <p:spPr>
          <a:xfrm>
            <a:off x="8055933" y="2827561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475B5A2-A06C-4C04-B4A1-8C730E58F2BD}"/>
              </a:ext>
            </a:extLst>
          </p:cNvPr>
          <p:cNvSpPr/>
          <p:nvPr/>
        </p:nvSpPr>
        <p:spPr>
          <a:xfrm>
            <a:off x="524924" y="1417763"/>
            <a:ext cx="1249856" cy="272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시도 전체 ▽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CD24B0E-8517-4A48-966F-F0AA223E432A}"/>
              </a:ext>
            </a:extLst>
          </p:cNvPr>
          <p:cNvSpPr/>
          <p:nvPr/>
        </p:nvSpPr>
        <p:spPr>
          <a:xfrm>
            <a:off x="2927648" y="5831939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9052A2B-E88D-4ED9-95D9-523290BE32A3}"/>
              </a:ext>
            </a:extLst>
          </p:cNvPr>
          <p:cNvSpPr/>
          <p:nvPr/>
        </p:nvSpPr>
        <p:spPr>
          <a:xfrm>
            <a:off x="1845395" y="1421500"/>
            <a:ext cx="1422835" cy="274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시군구</a:t>
            </a:r>
            <a:r>
              <a:rPr lang="ko-KR" altLang="en-US" sz="1400" dirty="0">
                <a:solidFill>
                  <a:schemeClr val="tx1"/>
                </a:solidFill>
              </a:rPr>
              <a:t> 전체 ▽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7CE4F19-9ACC-40E9-ABB1-62242CF0A5FD}"/>
              </a:ext>
            </a:extLst>
          </p:cNvPr>
          <p:cNvSpPr/>
          <p:nvPr/>
        </p:nvSpPr>
        <p:spPr>
          <a:xfrm>
            <a:off x="3364970" y="1414170"/>
            <a:ext cx="4752226" cy="292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시설명을 입력해주세요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4E8BF22-E49C-4986-87D3-F812E79B1B14}"/>
              </a:ext>
            </a:extLst>
          </p:cNvPr>
          <p:cNvSpPr/>
          <p:nvPr/>
        </p:nvSpPr>
        <p:spPr>
          <a:xfrm>
            <a:off x="8200014" y="1412776"/>
            <a:ext cx="915048" cy="294345"/>
          </a:xfrm>
          <a:prstGeom prst="rect">
            <a:avLst/>
          </a:prstGeom>
          <a:solidFill>
            <a:srgbClr val="1F49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검색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38F83E7-4AD4-4120-8D23-C12958E48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606160"/>
              </p:ext>
            </p:extLst>
          </p:nvPr>
        </p:nvGraphicFramePr>
        <p:xfrm>
          <a:off x="515380" y="1885386"/>
          <a:ext cx="8599680" cy="3703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292849807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225009859"/>
                    </a:ext>
                  </a:extLst>
                </a:gridCol>
                <a:gridCol w="2819548">
                  <a:extLst>
                    <a:ext uri="{9D8B030D-6E8A-4147-A177-3AD203B41FA5}">
                      <a16:colId xmlns:a16="http://schemas.microsoft.com/office/drawing/2014/main" val="2830644220"/>
                    </a:ext>
                  </a:extLst>
                </a:gridCol>
                <a:gridCol w="2221012">
                  <a:extLst>
                    <a:ext uri="{9D8B030D-6E8A-4147-A177-3AD203B41FA5}">
                      <a16:colId xmlns:a16="http://schemas.microsoft.com/office/drawing/2014/main" val="406499679"/>
                    </a:ext>
                  </a:extLst>
                </a:gridCol>
                <a:gridCol w="1218860">
                  <a:extLst>
                    <a:ext uri="{9D8B030D-6E8A-4147-A177-3AD203B41FA5}">
                      <a16:colId xmlns:a16="http://schemas.microsoft.com/office/drawing/2014/main" val="2232121003"/>
                    </a:ext>
                  </a:extLst>
                </a:gridCol>
              </a:tblGrid>
              <a:tr h="925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모집상태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시설명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모집현황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067802"/>
                  </a:ext>
                </a:extLst>
              </a:tr>
              <a:tr h="9259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신청가능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청소년센터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서울시 강남구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31/50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597564"/>
                  </a:ext>
                </a:extLst>
              </a:tr>
              <a:tr h="9259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신청불가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청소년센터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경기도 의정부시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40/40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839355"/>
                  </a:ext>
                </a:extLst>
              </a:tr>
              <a:tr h="9259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신청가능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청소년센터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인천광역시 부평구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20/30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589670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F2A958B2-6C3B-44FB-AACD-A4060D14A5B5}"/>
              </a:ext>
            </a:extLst>
          </p:cNvPr>
          <p:cNvSpPr/>
          <p:nvPr/>
        </p:nvSpPr>
        <p:spPr>
          <a:xfrm>
            <a:off x="3089518" y="5831939"/>
            <a:ext cx="3354441" cy="378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  <a:cs typeface="Calibri" pitchFamily="34" charset="0"/>
              </a:rPr>
              <a:t>&lt;&lt; &lt;   1  2  3  4  5   &gt; &gt;&gt;</a:t>
            </a:r>
          </a:p>
        </p:txBody>
      </p:sp>
    </p:spTree>
    <p:extLst>
      <p:ext uri="{BB962C8B-B14F-4D97-AF65-F5344CB8AC3E}">
        <p14:creationId xmlns:p14="http://schemas.microsoft.com/office/powerpoint/2010/main" val="3010527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127D6010-F5D7-4076-867B-395CFE55152F}"/>
              </a:ext>
            </a:extLst>
          </p:cNvPr>
          <p:cNvSpPr/>
          <p:nvPr/>
        </p:nvSpPr>
        <p:spPr>
          <a:xfrm>
            <a:off x="0" y="153364"/>
            <a:ext cx="2301256" cy="430592"/>
          </a:xfrm>
          <a:prstGeom prst="parallelogram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CB8B64-6A80-41F7-9C65-2F31860BEE81}"/>
              </a:ext>
            </a:extLst>
          </p:cNvPr>
          <p:cNvSpPr/>
          <p:nvPr/>
        </p:nvSpPr>
        <p:spPr>
          <a:xfrm>
            <a:off x="-17328" y="116632"/>
            <a:ext cx="22465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와이어프레임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itchFamily="34" charset="0"/>
            </a:endParaRPr>
          </a:p>
        </p:txBody>
      </p:sp>
      <p:cxnSp>
        <p:nvCxnSpPr>
          <p:cNvPr id="13" name="직선 연결선 23">
            <a:extLst>
              <a:ext uri="{FF2B5EF4-FFF2-40B4-BE49-F238E27FC236}">
                <a16:creationId xmlns:a16="http://schemas.microsoft.com/office/drawing/2014/main" id="{8F72C4B2-CCB9-4C8C-A5BA-A023CBDAD0B0}"/>
              </a:ext>
            </a:extLst>
          </p:cNvPr>
          <p:cNvCxnSpPr>
            <a:cxnSpLocks/>
          </p:cNvCxnSpPr>
          <p:nvPr/>
        </p:nvCxnSpPr>
        <p:spPr>
          <a:xfrm flipH="1">
            <a:off x="0" y="590871"/>
            <a:ext cx="12192000" cy="0"/>
          </a:xfrm>
          <a:prstGeom prst="line">
            <a:avLst/>
          </a:prstGeom>
          <a:noFill/>
          <a:ln w="38100" cap="flat" cmpd="sng" algn="ctr">
            <a:solidFill>
              <a:schemeClr val="tx2"/>
            </a:solidFill>
            <a:prstDash val="solid"/>
          </a:ln>
          <a:effectLst/>
        </p:spPr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4B8EA4-ACF0-4AE8-B243-0CD6F1043EC4}"/>
              </a:ext>
            </a:extLst>
          </p:cNvPr>
          <p:cNvSpPr/>
          <p:nvPr/>
        </p:nvSpPr>
        <p:spPr>
          <a:xfrm>
            <a:off x="3691933" y="620688"/>
            <a:ext cx="22465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돌봄 시설 상세화면</a:t>
            </a:r>
            <a:endParaRPr lang="en-US" altLang="ko-KR" sz="16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38C198-B57B-417A-AD58-5F26D491BEC9}"/>
              </a:ext>
            </a:extLst>
          </p:cNvPr>
          <p:cNvSpPr/>
          <p:nvPr/>
        </p:nvSpPr>
        <p:spPr>
          <a:xfrm>
            <a:off x="263352" y="1052738"/>
            <a:ext cx="9001000" cy="5328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6" name="표 23">
            <a:extLst>
              <a:ext uri="{FF2B5EF4-FFF2-40B4-BE49-F238E27FC236}">
                <a16:creationId xmlns:a16="http://schemas.microsoft.com/office/drawing/2014/main" id="{46C74D9B-D64D-4B58-9E91-AAA4D759E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246168"/>
              </p:ext>
            </p:extLst>
          </p:nvPr>
        </p:nvGraphicFramePr>
        <p:xfrm>
          <a:off x="9264352" y="1052737"/>
          <a:ext cx="2639616" cy="5328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4057560727"/>
                    </a:ext>
                  </a:extLst>
                </a:gridCol>
                <a:gridCol w="2207568">
                  <a:extLst>
                    <a:ext uri="{9D8B030D-6E8A-4147-A177-3AD203B41FA5}">
                      <a16:colId xmlns:a16="http://schemas.microsoft.com/office/drawing/2014/main" val="2505294039"/>
                    </a:ext>
                  </a:extLst>
                </a:gridCol>
              </a:tblGrid>
              <a:tr h="5194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387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시설별</a:t>
                      </a:r>
                      <a:r>
                        <a:rPr lang="ko-KR" altLang="en-US" sz="1200" dirty="0"/>
                        <a:t> 후기 조회 창을 띄움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394634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시설의 상세 위치를 나타내는 지도 창을 띄움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338276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해당 시설의 돌봄 신청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888138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765532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223817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031876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905095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737170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695CB4F6-08A6-457D-A2AE-6ABD28370F42}"/>
              </a:ext>
            </a:extLst>
          </p:cNvPr>
          <p:cNvSpPr/>
          <p:nvPr/>
        </p:nvSpPr>
        <p:spPr>
          <a:xfrm>
            <a:off x="7566491" y="1057177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BF1A8D7-FF48-494B-AE33-A45C8B5AF826}"/>
              </a:ext>
            </a:extLst>
          </p:cNvPr>
          <p:cNvSpPr/>
          <p:nvPr/>
        </p:nvSpPr>
        <p:spPr>
          <a:xfrm>
            <a:off x="6023992" y="1816100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8A728D1-5C02-4E95-BE5C-3BCFE906380B}"/>
              </a:ext>
            </a:extLst>
          </p:cNvPr>
          <p:cNvSpPr/>
          <p:nvPr/>
        </p:nvSpPr>
        <p:spPr>
          <a:xfrm>
            <a:off x="3688221" y="5829267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4E8BF22-E49C-4986-87D3-F812E79B1B14}"/>
              </a:ext>
            </a:extLst>
          </p:cNvPr>
          <p:cNvSpPr/>
          <p:nvPr/>
        </p:nvSpPr>
        <p:spPr>
          <a:xfrm>
            <a:off x="4159586" y="5916221"/>
            <a:ext cx="915048" cy="294345"/>
          </a:xfrm>
          <a:prstGeom prst="rect">
            <a:avLst/>
          </a:prstGeom>
          <a:solidFill>
            <a:srgbClr val="1F49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신청하기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38F83E7-4AD4-4120-8D23-C12958E48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945618"/>
              </p:ext>
            </p:extLst>
          </p:nvPr>
        </p:nvGraphicFramePr>
        <p:xfrm>
          <a:off x="464012" y="1386820"/>
          <a:ext cx="8599681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290">
                  <a:extLst>
                    <a:ext uri="{9D8B030D-6E8A-4147-A177-3AD203B41FA5}">
                      <a16:colId xmlns:a16="http://schemas.microsoft.com/office/drawing/2014/main" val="1292849807"/>
                    </a:ext>
                  </a:extLst>
                </a:gridCol>
                <a:gridCol w="2877594">
                  <a:extLst>
                    <a:ext uri="{9D8B030D-6E8A-4147-A177-3AD203B41FA5}">
                      <a16:colId xmlns:a16="http://schemas.microsoft.com/office/drawing/2014/main" val="3225009859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933229398"/>
                    </a:ext>
                  </a:extLst>
                </a:gridCol>
                <a:gridCol w="2535645">
                  <a:extLst>
                    <a:ext uri="{9D8B030D-6E8A-4147-A177-3AD203B41FA5}">
                      <a16:colId xmlns:a16="http://schemas.microsoft.com/office/drawing/2014/main" val="18143919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solidFill>
                            <a:schemeClr val="tx1"/>
                          </a:solidFill>
                        </a:rPr>
                        <a:t>시설명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청소년센터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평점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★★★★★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067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대표자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597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서울특별시 강북구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4.19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로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74 - 0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청소년센터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839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연락처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010-1111-2222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89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신청 가능 학년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5,6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학년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42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solidFill>
                            <a:schemeClr val="tx1"/>
                          </a:solidFill>
                        </a:rPr>
                        <a:t>돌봄프로그램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대학생 멘토링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620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solidFill>
                            <a:schemeClr val="tx1"/>
                          </a:solidFill>
                        </a:rPr>
                        <a:t>돌봄시간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16:00 ~ 20:00 /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301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시설사진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44268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1D2509B8-1DFC-41B2-9E82-2D1F69ED5907}"/>
              </a:ext>
            </a:extLst>
          </p:cNvPr>
          <p:cNvSpPr/>
          <p:nvPr/>
        </p:nvSpPr>
        <p:spPr>
          <a:xfrm>
            <a:off x="2804330" y="4197181"/>
            <a:ext cx="2073467" cy="1312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F00487E-A8B6-4872-A524-A3DF0C1CE392}"/>
              </a:ext>
            </a:extLst>
          </p:cNvPr>
          <p:cNvSpPr/>
          <p:nvPr/>
        </p:nvSpPr>
        <p:spPr>
          <a:xfrm>
            <a:off x="6237046" y="4197181"/>
            <a:ext cx="2073467" cy="1312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B2CB69B-7AE3-460E-8B7E-5489F5ADFE15}"/>
              </a:ext>
            </a:extLst>
          </p:cNvPr>
          <p:cNvSpPr/>
          <p:nvPr/>
        </p:nvSpPr>
        <p:spPr>
          <a:xfrm>
            <a:off x="6023992" y="2236394"/>
            <a:ext cx="1007937" cy="216024"/>
          </a:xfrm>
          <a:prstGeom prst="rect">
            <a:avLst/>
          </a:prstGeom>
          <a:solidFill>
            <a:srgbClr val="1F49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지도보기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A2D01A7-C5F1-418A-831A-B31C2363D3CF}"/>
              </a:ext>
            </a:extLst>
          </p:cNvPr>
          <p:cNvSpPr/>
          <p:nvPr/>
        </p:nvSpPr>
        <p:spPr>
          <a:xfrm>
            <a:off x="7647492" y="1491465"/>
            <a:ext cx="1007937" cy="216024"/>
          </a:xfrm>
          <a:prstGeom prst="rect">
            <a:avLst/>
          </a:prstGeom>
          <a:solidFill>
            <a:srgbClr val="1F49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이용후기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562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127D6010-F5D7-4076-867B-395CFE55152F}"/>
              </a:ext>
            </a:extLst>
          </p:cNvPr>
          <p:cNvSpPr/>
          <p:nvPr/>
        </p:nvSpPr>
        <p:spPr>
          <a:xfrm>
            <a:off x="0" y="153364"/>
            <a:ext cx="2301256" cy="430592"/>
          </a:xfrm>
          <a:prstGeom prst="parallelogram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CB8B64-6A80-41F7-9C65-2F31860BEE81}"/>
              </a:ext>
            </a:extLst>
          </p:cNvPr>
          <p:cNvSpPr/>
          <p:nvPr/>
        </p:nvSpPr>
        <p:spPr>
          <a:xfrm>
            <a:off x="-17328" y="116632"/>
            <a:ext cx="22465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와이어프레임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itchFamily="34" charset="0"/>
            </a:endParaRPr>
          </a:p>
        </p:txBody>
      </p:sp>
      <p:cxnSp>
        <p:nvCxnSpPr>
          <p:cNvPr id="13" name="직선 연결선 23">
            <a:extLst>
              <a:ext uri="{FF2B5EF4-FFF2-40B4-BE49-F238E27FC236}">
                <a16:creationId xmlns:a16="http://schemas.microsoft.com/office/drawing/2014/main" id="{8F72C4B2-CCB9-4C8C-A5BA-A023CBDAD0B0}"/>
              </a:ext>
            </a:extLst>
          </p:cNvPr>
          <p:cNvCxnSpPr>
            <a:cxnSpLocks/>
          </p:cNvCxnSpPr>
          <p:nvPr/>
        </p:nvCxnSpPr>
        <p:spPr>
          <a:xfrm flipH="1">
            <a:off x="0" y="590871"/>
            <a:ext cx="12192000" cy="0"/>
          </a:xfrm>
          <a:prstGeom prst="line">
            <a:avLst/>
          </a:prstGeom>
          <a:noFill/>
          <a:ln w="38100" cap="flat" cmpd="sng" algn="ctr">
            <a:solidFill>
              <a:schemeClr val="tx2"/>
            </a:solidFill>
            <a:prstDash val="solid"/>
          </a:ln>
          <a:effectLst/>
        </p:spPr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4B8EA4-ACF0-4AE8-B243-0CD6F1043EC4}"/>
              </a:ext>
            </a:extLst>
          </p:cNvPr>
          <p:cNvSpPr/>
          <p:nvPr/>
        </p:nvSpPr>
        <p:spPr>
          <a:xfrm>
            <a:off x="3691933" y="620688"/>
            <a:ext cx="22465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itchFamily="34" charset="0"/>
              </a:rPr>
              <a:t>돌봄 신청화면</a:t>
            </a:r>
            <a:endParaRPr lang="en-US" altLang="ko-KR" sz="16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38C198-B57B-417A-AD58-5F26D491BEC9}"/>
              </a:ext>
            </a:extLst>
          </p:cNvPr>
          <p:cNvSpPr/>
          <p:nvPr/>
        </p:nvSpPr>
        <p:spPr>
          <a:xfrm>
            <a:off x="263352" y="1052738"/>
            <a:ext cx="9001000" cy="5328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23">
            <a:extLst>
              <a:ext uri="{FF2B5EF4-FFF2-40B4-BE49-F238E27FC236}">
                <a16:creationId xmlns:a16="http://schemas.microsoft.com/office/drawing/2014/main" id="{46C74D9B-D64D-4B58-9E91-AAA4D759E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214415"/>
              </p:ext>
            </p:extLst>
          </p:nvPr>
        </p:nvGraphicFramePr>
        <p:xfrm>
          <a:off x="9264352" y="1052737"/>
          <a:ext cx="2639616" cy="5328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4057560727"/>
                    </a:ext>
                  </a:extLst>
                </a:gridCol>
                <a:gridCol w="2207568">
                  <a:extLst>
                    <a:ext uri="{9D8B030D-6E8A-4147-A177-3AD203B41FA5}">
                      <a16:colId xmlns:a16="http://schemas.microsoft.com/office/drawing/2014/main" val="2505294039"/>
                    </a:ext>
                  </a:extLst>
                </a:gridCol>
              </a:tblGrid>
              <a:tr h="5194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387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로그인한 정보의 이름과 연락처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394634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라디오박스로 원하는 자녀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338276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신청하고자 하는 시설 정보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888138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신청이 완료되며 마이페이지에서 신청 내역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765532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223817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031876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905095"/>
                  </a:ext>
                </a:extLst>
              </a:tr>
              <a:tr h="6011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737170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695CB4F6-08A6-457D-A2AE-6ABD28370F42}"/>
              </a:ext>
            </a:extLst>
          </p:cNvPr>
          <p:cNvSpPr/>
          <p:nvPr/>
        </p:nvSpPr>
        <p:spPr>
          <a:xfrm>
            <a:off x="495691" y="1241064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BF1A8D7-FF48-494B-AE33-A45C8B5AF826}"/>
              </a:ext>
            </a:extLst>
          </p:cNvPr>
          <p:cNvSpPr/>
          <p:nvPr/>
        </p:nvSpPr>
        <p:spPr>
          <a:xfrm>
            <a:off x="569389" y="2315951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805774A-8BDF-4481-B6E5-607B24370AB6}"/>
              </a:ext>
            </a:extLst>
          </p:cNvPr>
          <p:cNvSpPr/>
          <p:nvPr/>
        </p:nvSpPr>
        <p:spPr>
          <a:xfrm>
            <a:off x="569389" y="4154362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8A728D1-5C02-4E95-BE5C-3BCFE906380B}"/>
              </a:ext>
            </a:extLst>
          </p:cNvPr>
          <p:cNvSpPr/>
          <p:nvPr/>
        </p:nvSpPr>
        <p:spPr>
          <a:xfrm>
            <a:off x="3688220" y="5854170"/>
            <a:ext cx="371036" cy="3787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5" name="표 3">
            <a:extLst>
              <a:ext uri="{FF2B5EF4-FFF2-40B4-BE49-F238E27FC236}">
                <a16:creationId xmlns:a16="http://schemas.microsoft.com/office/drawing/2014/main" id="{402A93E9-54A6-4813-AADC-4AB85A008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357467"/>
              </p:ext>
            </p:extLst>
          </p:nvPr>
        </p:nvGraphicFramePr>
        <p:xfrm>
          <a:off x="464012" y="1257048"/>
          <a:ext cx="8599681" cy="758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290">
                  <a:extLst>
                    <a:ext uri="{9D8B030D-6E8A-4147-A177-3AD203B41FA5}">
                      <a16:colId xmlns:a16="http://schemas.microsoft.com/office/drawing/2014/main" val="1292849807"/>
                    </a:ext>
                  </a:extLst>
                </a:gridCol>
                <a:gridCol w="6781391">
                  <a:extLst>
                    <a:ext uri="{9D8B030D-6E8A-4147-A177-3AD203B41FA5}">
                      <a16:colId xmlns:a16="http://schemas.microsoft.com/office/drawing/2014/main" val="3225009859"/>
                    </a:ext>
                  </a:extLst>
                </a:gridCol>
              </a:tblGrid>
              <a:tr h="393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신청인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067802"/>
                  </a:ext>
                </a:extLst>
              </a:tr>
              <a:tr h="362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신청인 연락처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010-1111-2222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597564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92928BEB-F08F-4487-A570-B56DA5E2B3C0}"/>
              </a:ext>
            </a:extLst>
          </p:cNvPr>
          <p:cNvSpPr/>
          <p:nvPr/>
        </p:nvSpPr>
        <p:spPr>
          <a:xfrm>
            <a:off x="4159586" y="5916221"/>
            <a:ext cx="915048" cy="294345"/>
          </a:xfrm>
          <a:prstGeom prst="rect">
            <a:avLst/>
          </a:prstGeom>
          <a:solidFill>
            <a:srgbClr val="1F49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신청하기</a:t>
            </a:r>
          </a:p>
        </p:txBody>
      </p:sp>
      <p:graphicFrame>
        <p:nvGraphicFramePr>
          <p:cNvPr id="28" name="표 3">
            <a:extLst>
              <a:ext uri="{FF2B5EF4-FFF2-40B4-BE49-F238E27FC236}">
                <a16:creationId xmlns:a16="http://schemas.microsoft.com/office/drawing/2014/main" id="{8C8D2940-9930-4FFC-974F-8A83DFFE1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731746"/>
              </p:ext>
            </p:extLst>
          </p:nvPr>
        </p:nvGraphicFramePr>
        <p:xfrm>
          <a:off x="464011" y="2315951"/>
          <a:ext cx="8599679" cy="1490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8">
                  <a:extLst>
                    <a:ext uri="{9D8B030D-6E8A-4147-A177-3AD203B41FA5}">
                      <a16:colId xmlns:a16="http://schemas.microsoft.com/office/drawing/2014/main" val="1292849807"/>
                    </a:ext>
                  </a:extLst>
                </a:gridCol>
                <a:gridCol w="2111637">
                  <a:extLst>
                    <a:ext uri="{9D8B030D-6E8A-4147-A177-3AD203B41FA5}">
                      <a16:colId xmlns:a16="http://schemas.microsoft.com/office/drawing/2014/main" val="507593305"/>
                    </a:ext>
                  </a:extLst>
                </a:gridCol>
                <a:gridCol w="2111637">
                  <a:extLst>
                    <a:ext uri="{9D8B030D-6E8A-4147-A177-3AD203B41FA5}">
                      <a16:colId xmlns:a16="http://schemas.microsoft.com/office/drawing/2014/main" val="1426174302"/>
                    </a:ext>
                  </a:extLst>
                </a:gridCol>
                <a:gridCol w="2111637">
                  <a:extLst>
                    <a:ext uri="{9D8B030D-6E8A-4147-A177-3AD203B41FA5}">
                      <a16:colId xmlns:a16="http://schemas.microsoft.com/office/drawing/2014/main" val="3498424867"/>
                    </a:ext>
                  </a:extLst>
                </a:gridCol>
              </a:tblGrid>
              <a:tr h="393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067802"/>
                  </a:ext>
                </a:extLst>
              </a:tr>
              <a:tr h="36291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홍길순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2008.01.01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597564"/>
                  </a:ext>
                </a:extLst>
              </a:tr>
              <a:tr h="36291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홍동건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2010.02.01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365024"/>
                  </a:ext>
                </a:extLst>
              </a:tr>
              <a:tr h="36291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홍동남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2012.03.01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933166"/>
                  </a:ext>
                </a:extLst>
              </a:tr>
            </a:tbl>
          </a:graphicData>
        </a:graphic>
      </p:graphicFrame>
      <p:graphicFrame>
        <p:nvGraphicFramePr>
          <p:cNvPr id="33" name="표 3">
            <a:extLst>
              <a:ext uri="{FF2B5EF4-FFF2-40B4-BE49-F238E27FC236}">
                <a16:creationId xmlns:a16="http://schemas.microsoft.com/office/drawing/2014/main" id="{989503B7-FB60-4707-90C9-D9B4E84D1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308476"/>
              </p:ext>
            </p:extLst>
          </p:nvPr>
        </p:nvGraphicFramePr>
        <p:xfrm>
          <a:off x="464011" y="4154362"/>
          <a:ext cx="8599681" cy="1152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290">
                  <a:extLst>
                    <a:ext uri="{9D8B030D-6E8A-4147-A177-3AD203B41FA5}">
                      <a16:colId xmlns:a16="http://schemas.microsoft.com/office/drawing/2014/main" val="1292849807"/>
                    </a:ext>
                  </a:extLst>
                </a:gridCol>
                <a:gridCol w="6781391">
                  <a:extLst>
                    <a:ext uri="{9D8B030D-6E8A-4147-A177-3AD203B41FA5}">
                      <a16:colId xmlns:a16="http://schemas.microsoft.com/office/drawing/2014/main" val="3225009859"/>
                    </a:ext>
                  </a:extLst>
                </a:gridCol>
              </a:tblGrid>
              <a:tr h="393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solidFill>
                            <a:schemeClr val="tx1"/>
                          </a:solidFill>
                        </a:rPr>
                        <a:t>시설명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청소년센터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067802"/>
                  </a:ext>
                </a:extLst>
              </a:tr>
              <a:tr h="393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서울특별시 강북구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4.19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로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74 - 0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청소년센터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77269"/>
                  </a:ext>
                </a:extLst>
              </a:tr>
              <a:tr h="362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16:00 ~ 20:00 /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597564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1F3AC775-FC5A-47C2-B9A4-4EC2D793CC01}"/>
              </a:ext>
            </a:extLst>
          </p:cNvPr>
          <p:cNvSpPr/>
          <p:nvPr/>
        </p:nvSpPr>
        <p:spPr>
          <a:xfrm>
            <a:off x="1150628" y="2448017"/>
            <a:ext cx="121697" cy="12169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D53588F-B7E7-4B7C-8692-8500E0A8536F}"/>
              </a:ext>
            </a:extLst>
          </p:cNvPr>
          <p:cNvSpPr/>
          <p:nvPr/>
        </p:nvSpPr>
        <p:spPr>
          <a:xfrm>
            <a:off x="1487488" y="2852936"/>
            <a:ext cx="121697" cy="12169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FBC18CA-5BC2-4734-B789-0CC87C30707A}"/>
              </a:ext>
            </a:extLst>
          </p:cNvPr>
          <p:cNvSpPr/>
          <p:nvPr/>
        </p:nvSpPr>
        <p:spPr>
          <a:xfrm>
            <a:off x="1487488" y="3200908"/>
            <a:ext cx="121697" cy="12169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3B37F5F-0B2D-40C3-9962-39BE2DBAD904}"/>
              </a:ext>
            </a:extLst>
          </p:cNvPr>
          <p:cNvSpPr/>
          <p:nvPr/>
        </p:nvSpPr>
        <p:spPr>
          <a:xfrm>
            <a:off x="1487488" y="3561740"/>
            <a:ext cx="121697" cy="12169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859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5252</TotalTime>
  <Words>1905</Words>
  <Application>Microsoft Office PowerPoint</Application>
  <PresentationFormat>와이드스크린</PresentationFormat>
  <Paragraphs>1014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宋体</vt:lpstr>
      <vt:lpstr>휴먼명조</vt:lpstr>
      <vt:lpstr>Calibri</vt:lpstr>
      <vt:lpstr>맑은 고딕</vt:lpstr>
      <vt:lpstr>배달의민족 도현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hoon jung</cp:lastModifiedBy>
  <cp:revision>667</cp:revision>
  <dcterms:created xsi:type="dcterms:W3CDTF">2016-10-07T08:07:07Z</dcterms:created>
  <dcterms:modified xsi:type="dcterms:W3CDTF">2021-04-23T08:01:36Z</dcterms:modified>
</cp:coreProperties>
</file>