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0"/>
  </p:notesMasterIdLst>
  <p:sldIdLst>
    <p:sldId id="256" r:id="rId2"/>
    <p:sldId id="384" r:id="rId3"/>
    <p:sldId id="331" r:id="rId4"/>
    <p:sldId id="329" r:id="rId5"/>
    <p:sldId id="386" r:id="rId6"/>
    <p:sldId id="387" r:id="rId7"/>
    <p:sldId id="385" r:id="rId8"/>
    <p:sldId id="388" r:id="rId9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>
          <p15:clr>
            <a:srgbClr val="A4A3A4"/>
          </p15:clr>
        </p15:guide>
        <p15:guide id="3" pos="2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00"/>
    <a:srgbClr val="960000"/>
    <a:srgbClr val="DDDDDD"/>
    <a:srgbClr val="EAEAEA"/>
    <a:srgbClr val="FFFFFF"/>
    <a:srgbClr val="4F81BD"/>
    <a:srgbClr val="CC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9175" autoAdjust="0"/>
  </p:normalViewPr>
  <p:slideViewPr>
    <p:cSldViewPr>
      <p:cViewPr varScale="1">
        <p:scale>
          <a:sx n="113" d="100"/>
          <a:sy n="113" d="100"/>
        </p:scale>
        <p:origin x="1068" y="96"/>
      </p:cViewPr>
      <p:guideLst>
        <p:guide orient="horz" pos="2183"/>
        <p:guide pos="3120"/>
        <p:guide pos="262"/>
        <p:guide orient="horz" pos="24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610" y="5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A08064-EDE9-4C7A-9A65-F0C6FAA41D77}" type="datetimeFigureOut">
              <a:rPr lang="ko-KR" altLang="en-US"/>
              <a:pPr>
                <a:defRPr/>
              </a:pPr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1602ECC-7BB4-4E44-B923-CD9E5851D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8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99"/>
          <p:cNvSpPr txBox="1">
            <a:spLocks noChangeArrowheads="1"/>
          </p:cNvSpPr>
          <p:nvPr userDrawn="1"/>
        </p:nvSpPr>
        <p:spPr bwMode="auto">
          <a:xfrm>
            <a:off x="4646774" y="6561348"/>
            <a:ext cx="6124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9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t>- </a:t>
            </a:r>
            <a:fld id="{3BD61D90-F798-4BAC-AFEE-3BFFDAD41B14}" type="slidenum">
              <a:rPr lang="en-US" altLang="ko-KR" sz="90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90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바탕" pitchFamily="18" charset="-127"/>
                <a:ea typeface="바탕" pitchFamily="18" charset="-127"/>
              </a:rPr>
              <a:t> -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229272"/>
            <a:ext cx="307690" cy="244972"/>
            <a:chOff x="263810" y="495300"/>
            <a:chExt cx="307690" cy="485775"/>
          </a:xfrm>
        </p:grpSpPr>
        <p:sp>
          <p:nvSpPr>
            <p:cNvPr id="10" name="직사각형 9"/>
            <p:cNvSpPr/>
            <p:nvPr/>
          </p:nvSpPr>
          <p:spPr>
            <a:xfrm>
              <a:off x="263810" y="495300"/>
              <a:ext cx="79090" cy="4857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3810" y="495300"/>
              <a:ext cx="307690" cy="485775"/>
            </a:xfrm>
            <a:prstGeom prst="roundRect">
              <a:avLst>
                <a:gd name="adj" fmla="val 1967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 flipH="1">
            <a:off x="5133020" y="229272"/>
            <a:ext cx="4772980" cy="244972"/>
            <a:chOff x="-7713776" y="495300"/>
            <a:chExt cx="6177136" cy="485775"/>
          </a:xfrm>
        </p:grpSpPr>
        <p:sp>
          <p:nvSpPr>
            <p:cNvPr id="8" name="직사각형 7"/>
            <p:cNvSpPr/>
            <p:nvPr/>
          </p:nvSpPr>
          <p:spPr>
            <a:xfrm>
              <a:off x="-7713776" y="495300"/>
              <a:ext cx="5805823" cy="48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-1984315" y="495300"/>
              <a:ext cx="447675" cy="485775"/>
            </a:xfrm>
            <a:prstGeom prst="roundRect">
              <a:avLst>
                <a:gd name="adj" fmla="val 177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83635" y="237250"/>
            <a:ext cx="2396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 b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/>
            <a:r>
              <a:rPr lang="ko-KR" altLang="en-US" sz="1000" dirty="0" smtClean="0">
                <a:solidFill>
                  <a:srgbClr val="C00000"/>
                </a:solidFill>
              </a:rPr>
              <a:t>신입사원 교육 프로그램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226057" y="6497638"/>
            <a:ext cx="9453887" cy="0"/>
          </a:xfrm>
          <a:prstGeom prst="line">
            <a:avLst/>
          </a:prstGeom>
          <a:noFill/>
          <a:ln w="9525" cap="flat" cmpd="sng" algn="ctr">
            <a:solidFill>
              <a:srgbClr val="96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40" r:id="rId2"/>
  </p:sldLayoutIdLst>
  <p:transition/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+mj-lt"/>
          <a:ea typeface="+mj-ea"/>
          <a:cs typeface="+mj-cs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 pitchFamily="17" charset="-127"/>
          <a:ea typeface="바탕체" pitchFamily="17" charset="-127"/>
        </a:defRPr>
      </a:lvl9pPr>
    </p:titleStyle>
    <p:bodyStyle>
      <a:lvl1pPr marL="304800" indent="-3048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66700" algn="l"/>
          <a:tab pos="400050" algn="l"/>
        </a:tabLst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66700" algn="l"/>
          <a:tab pos="400050" algn="l"/>
        </a:tabLst>
        <a:defRPr kumimoji="1" sz="16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232756"/>
            <a:ext cx="9906000" cy="1867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0" y="1376772"/>
            <a:ext cx="990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3600" b="1" dirty="0" smtClean="0">
                <a:gradFill>
                  <a:gsLst>
                    <a:gs pos="0">
                      <a:srgbClr val="C00000"/>
                    </a:gs>
                    <a:gs pos="50000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</a:rPr>
              <a:t>신입사원 교육 프로그램</a:t>
            </a:r>
            <a:endParaRPr kumimoji="0" lang="en-US" altLang="ko-KR" sz="3600" b="1" dirty="0">
              <a:gradFill>
                <a:gsLst>
                  <a:gs pos="0">
                    <a:srgbClr val="C00000"/>
                  </a:gs>
                  <a:gs pos="50000">
                    <a:srgbClr val="C00000"/>
                  </a:gs>
                  <a:gs pos="100000">
                    <a:srgbClr val="C00000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A3340A-1EE5-4424-A3C4-3B9590520664}"/>
              </a:ext>
            </a:extLst>
          </p:cNvPr>
          <p:cNvSpPr txBox="1"/>
          <p:nvPr/>
        </p:nvSpPr>
        <p:spPr>
          <a:xfrm>
            <a:off x="4196916" y="443711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2021. </a:t>
            </a:r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2500" y="116632"/>
            <a:ext cx="4223696" cy="435153"/>
            <a:chOff x="560512" y="837873"/>
            <a:chExt cx="4223696" cy="435153"/>
          </a:xfrm>
        </p:grpSpPr>
        <p:sp>
          <p:nvSpPr>
            <p:cNvPr id="7" name="TextBox 6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1.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8564" y="872916"/>
              <a:ext cx="3755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Architecture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 bwMode="auto">
          <a:xfrm>
            <a:off x="3620852" y="1451420"/>
            <a:ext cx="2888042" cy="4245832"/>
          </a:xfrm>
          <a:prstGeom prst="roundRect">
            <a:avLst>
              <a:gd name="adj" fmla="val 3624"/>
            </a:avLst>
          </a:prstGeom>
          <a:solidFill>
            <a:srgbClr val="0066B3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759723" y="1765746"/>
            <a:ext cx="2633438" cy="2095302"/>
          </a:xfrm>
          <a:prstGeom prst="roundRect">
            <a:avLst>
              <a:gd name="adj" fmla="val 3624"/>
            </a:avLst>
          </a:prstGeom>
          <a:solidFill>
            <a:schemeClr val="bg1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응용프로그램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872964" y="2051496"/>
            <a:ext cx="756000" cy="252000"/>
          </a:xfrm>
          <a:prstGeom prst="roundRect">
            <a:avLst>
              <a:gd name="adj" fmla="val 3624"/>
            </a:avLst>
          </a:prstGeom>
          <a:solidFill>
            <a:srgbClr val="00AEBB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700972" y="2051496"/>
            <a:ext cx="756000" cy="252000"/>
          </a:xfrm>
          <a:prstGeom prst="roundRect">
            <a:avLst>
              <a:gd name="adj" fmla="val 3624"/>
            </a:avLst>
          </a:prstGeom>
          <a:solidFill>
            <a:srgbClr val="00AEBB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529140" y="2051496"/>
            <a:ext cx="756000" cy="252000"/>
          </a:xfrm>
          <a:prstGeom prst="roundRect">
            <a:avLst>
              <a:gd name="adj" fmla="val 3624"/>
            </a:avLst>
          </a:prstGeom>
          <a:solidFill>
            <a:srgbClr val="00AEBB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872880" y="2365821"/>
            <a:ext cx="756000" cy="252000"/>
          </a:xfrm>
          <a:prstGeom prst="roundRect">
            <a:avLst>
              <a:gd name="adj" fmla="val 3624"/>
            </a:avLst>
          </a:prstGeom>
          <a:solidFill>
            <a:srgbClr val="00AEBB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4700972" y="2365821"/>
            <a:ext cx="756000" cy="252000"/>
          </a:xfrm>
          <a:prstGeom prst="roundRect">
            <a:avLst>
              <a:gd name="adj" fmla="val 3624"/>
            </a:avLst>
          </a:prstGeom>
          <a:solidFill>
            <a:srgbClr val="00AEBB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529140" y="2365821"/>
            <a:ext cx="756000" cy="252000"/>
          </a:xfrm>
          <a:prstGeom prst="roundRect">
            <a:avLst>
              <a:gd name="adj" fmla="val 3624"/>
            </a:avLst>
          </a:prstGeom>
          <a:solidFill>
            <a:srgbClr val="00AEBB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#6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872880" y="2880164"/>
            <a:ext cx="2412260" cy="817071"/>
          </a:xfrm>
          <a:prstGeom prst="roundRect">
            <a:avLst>
              <a:gd name="adj" fmla="val 3624"/>
            </a:avLst>
          </a:prstGeom>
          <a:solidFill>
            <a:srgbClr val="BDE3FF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 프레임워크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908884" y="3148849"/>
            <a:ext cx="1173861" cy="455121"/>
          </a:xfrm>
          <a:prstGeom prst="roundRect">
            <a:avLst>
              <a:gd name="adj" fmla="val 3624"/>
            </a:avLst>
          </a:prstGeom>
          <a:solidFill>
            <a:schemeClr val="bg1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kumimoji="1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아키텍처 </a:t>
            </a:r>
            <a:r>
              <a:rPr kumimoji="1"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kumimoji="1" lang="ko-KR" altLang="en-US" sz="10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r>
              <a:rPr kumimoji="1"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169024" y="3148849"/>
            <a:ext cx="1048090" cy="455121"/>
          </a:xfrm>
          <a:prstGeom prst="roundRect">
            <a:avLst>
              <a:gd name="adj" fmla="val 3624"/>
            </a:avLst>
          </a:prstGeom>
          <a:solidFill>
            <a:schemeClr val="bg1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소스 코드</a:t>
            </a:r>
          </a:p>
        </p:txBody>
      </p:sp>
      <p:sp>
        <p:nvSpPr>
          <p:cNvPr id="20" name="TextBox 3"/>
          <p:cNvSpPr txBox="1"/>
          <p:nvPr/>
        </p:nvSpPr>
        <p:spPr>
          <a:xfrm>
            <a:off x="5061012" y="3283367"/>
            <a:ext cx="11060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528905" y="2833139"/>
            <a:ext cx="3071935" cy="919897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759723" y="4039104"/>
            <a:ext cx="2633438" cy="1202004"/>
          </a:xfrm>
          <a:prstGeom prst="roundRect">
            <a:avLst>
              <a:gd name="adj" fmla="val 3624"/>
            </a:avLst>
          </a:prstGeom>
          <a:solidFill>
            <a:schemeClr val="bg1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kumimoji="1" lang="en-US" altLang="ko-KR" sz="12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759723" y="5300984"/>
            <a:ext cx="2633438" cy="288256"/>
          </a:xfrm>
          <a:prstGeom prst="roundRect">
            <a:avLst>
              <a:gd name="adj" fmla="val 3624"/>
            </a:avLst>
          </a:prstGeom>
          <a:solidFill>
            <a:schemeClr val="bg1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H/W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974118" y="4905196"/>
            <a:ext cx="2239022" cy="288000"/>
          </a:xfrm>
          <a:prstGeom prst="roundRect">
            <a:avLst>
              <a:gd name="adj" fmla="val 3624"/>
            </a:avLst>
          </a:prstGeom>
          <a:solidFill>
            <a:srgbClr val="BDE3FF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974118" y="4581128"/>
            <a:ext cx="2239022" cy="288000"/>
          </a:xfrm>
          <a:prstGeom prst="roundRect">
            <a:avLst>
              <a:gd name="adj" fmla="val 3624"/>
            </a:avLst>
          </a:prstGeom>
          <a:solidFill>
            <a:srgbClr val="BDE3FF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974118" y="4257124"/>
            <a:ext cx="2239022" cy="288000"/>
          </a:xfrm>
          <a:prstGeom prst="roundRect">
            <a:avLst>
              <a:gd name="adj" fmla="val 3624"/>
            </a:avLst>
          </a:prstGeom>
          <a:solidFill>
            <a:srgbClr val="BDE3FF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Middleware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 flipV="1">
            <a:off x="812540" y="1908621"/>
            <a:ext cx="3161586" cy="0"/>
          </a:xfrm>
          <a:prstGeom prst="line">
            <a:avLst/>
          </a:prstGeom>
          <a:noFill/>
          <a:ln w="22225" cap="flat" cmpd="sng" algn="ctr">
            <a:solidFill>
              <a:srgbClr val="0063B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 flipH="1">
            <a:off x="6198748" y="2177496"/>
            <a:ext cx="3038728" cy="0"/>
          </a:xfrm>
          <a:prstGeom prst="line">
            <a:avLst/>
          </a:prstGeom>
          <a:noFill/>
          <a:ln w="22225" cap="flat" cmpd="sng" algn="ctr">
            <a:solidFill>
              <a:srgbClr val="0063B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 flipH="1">
            <a:off x="6198748" y="3068960"/>
            <a:ext cx="3038728" cy="0"/>
          </a:xfrm>
          <a:prstGeom prst="line">
            <a:avLst/>
          </a:prstGeom>
          <a:noFill/>
          <a:ln w="22225" cap="flat" cmpd="sng" algn="ctr">
            <a:solidFill>
              <a:srgbClr val="0063B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 flipV="1">
            <a:off x="812540" y="4142091"/>
            <a:ext cx="3161586" cy="0"/>
          </a:xfrm>
          <a:prstGeom prst="line">
            <a:avLst/>
          </a:prstGeom>
          <a:noFill/>
          <a:ln w="22225" cap="flat" cmpd="sng" algn="ctr">
            <a:solidFill>
              <a:srgbClr val="0063B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1" name="TextBox 12"/>
          <p:cNvSpPr txBox="1"/>
          <p:nvPr/>
        </p:nvSpPr>
        <p:spPr>
          <a:xfrm>
            <a:off x="560513" y="1918149"/>
            <a:ext cx="287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프로젝트 사업에서 구현되어야 하는 </a:t>
            </a:r>
            <a:r>
              <a:rPr lang="ko-KR" altLang="en-US" sz="1200" b="1" dirty="0" smtClean="0">
                <a:solidFill>
                  <a:srgbClr val="FF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기능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들로 개발 프레임워크에서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제공하는 디자인 및 소스 코드를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개발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84"/>
          <p:cNvSpPr txBox="1"/>
          <p:nvPr/>
        </p:nvSpPr>
        <p:spPr>
          <a:xfrm>
            <a:off x="7005228" y="2177496"/>
            <a:ext cx="205725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defTabSz="914400" eaLnBrk="1" hangingPunct="1">
              <a:lnSpc>
                <a:spcPct val="150000"/>
              </a:lnSpc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요구조건을 만족하는 업무</a:t>
            </a:r>
            <a:endParaRPr lang="en-US" altLang="ko-KR" dirty="0"/>
          </a:p>
          <a:p>
            <a:r>
              <a:rPr lang="en-US" altLang="ko-KR" dirty="0"/>
              <a:t>(Ex&gt; </a:t>
            </a:r>
            <a:r>
              <a:rPr lang="ko-KR" altLang="en-US" dirty="0"/>
              <a:t>회계관리</a:t>
            </a:r>
            <a:r>
              <a:rPr lang="en-US" altLang="ko-KR" dirty="0"/>
              <a:t>, </a:t>
            </a:r>
            <a:r>
              <a:rPr lang="ko-KR" altLang="en-US" dirty="0"/>
              <a:t>인사관리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3" name="TextBox 85"/>
          <p:cNvSpPr txBox="1"/>
          <p:nvPr/>
        </p:nvSpPr>
        <p:spPr>
          <a:xfrm>
            <a:off x="6996028" y="3128771"/>
            <a:ext cx="249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기술 또는 응용 프로그램을 구성하는 기반 구조로 </a:t>
            </a:r>
            <a:r>
              <a:rPr lang="ko-KR" altLang="en-US" sz="1200" dirty="0" smtClean="0">
                <a:solidFill>
                  <a:srgbClr val="FF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사용되는 </a:t>
            </a:r>
            <a:r>
              <a:rPr lang="ko-KR" altLang="en-US" sz="1200" dirty="0" smtClean="0">
                <a:solidFill>
                  <a:srgbClr val="FF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및 기반 소스   코드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정의한 </a:t>
            </a:r>
            <a:r>
              <a:rPr lang="ko-KR" altLang="en-US" sz="1200" dirty="0" smtClean="0">
                <a:solidFill>
                  <a:srgbClr val="FF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재활용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86"/>
          <p:cNvSpPr txBox="1"/>
          <p:nvPr/>
        </p:nvSpPr>
        <p:spPr>
          <a:xfrm>
            <a:off x="452500" y="4150821"/>
            <a:ext cx="3076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defTabSz="914400" eaLnBrk="1" hangingPunct="1">
              <a:lnSpc>
                <a:spcPct val="150000"/>
              </a:lnSpc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응용 프로그램을 동작하기 위해 하부에서 동작하는 </a:t>
            </a:r>
            <a:r>
              <a:rPr lang="en-US" altLang="ko-KR" dirty="0"/>
              <a:t>S/W</a:t>
            </a:r>
          </a:p>
          <a:p>
            <a:r>
              <a:rPr lang="en-US" altLang="ko-KR" dirty="0"/>
              <a:t>(Ex&gt; Unix, Oracle, SSO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452500" y="659968"/>
            <a:ext cx="8784976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ko-KR" altLang="en-US" sz="1300" b="1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최소한의 프레임워크</a:t>
            </a:r>
            <a:endParaRPr lang="en-US" altLang="ko-KR" sz="1300" b="1" dirty="0" smtClean="0">
              <a:solidFill>
                <a:srgbClr val="66666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2500" y="116632"/>
            <a:ext cx="4223696" cy="435153"/>
            <a:chOff x="560512" y="837873"/>
            <a:chExt cx="4223696" cy="435153"/>
          </a:xfrm>
        </p:grpSpPr>
        <p:sp>
          <p:nvSpPr>
            <p:cNvPr id="5" name="TextBox 4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1.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8564" y="872916"/>
              <a:ext cx="3755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Architecture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꺾인 연결선 6"/>
          <p:cNvCxnSpPr>
            <a:stCxn id="20" idx="0"/>
            <a:endCxn id="30" idx="0"/>
          </p:cNvCxnSpPr>
          <p:nvPr/>
        </p:nvCxnSpPr>
        <p:spPr bwMode="auto">
          <a:xfrm rot="16200000" flipH="1">
            <a:off x="2629968" y="445790"/>
            <a:ext cx="52188" cy="2675503"/>
          </a:xfrm>
          <a:prstGeom prst="bentConnector3">
            <a:avLst>
              <a:gd name="adj1" fmla="val -438032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꺾인 연결선 7"/>
          <p:cNvCxnSpPr>
            <a:stCxn id="21" idx="3"/>
            <a:endCxn id="28" idx="1"/>
          </p:cNvCxnSpPr>
          <p:nvPr/>
        </p:nvCxnSpPr>
        <p:spPr bwMode="auto">
          <a:xfrm>
            <a:off x="2972780" y="1883474"/>
            <a:ext cx="661034" cy="8054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triangle"/>
            <a:tailEnd type="none"/>
          </a:ln>
          <a:effectLst/>
        </p:spPr>
      </p:cxnSp>
      <p:sp>
        <p:nvSpPr>
          <p:cNvPr id="9" name="TextBox 122"/>
          <p:cNvSpPr txBox="1"/>
          <p:nvPr/>
        </p:nvSpPr>
        <p:spPr>
          <a:xfrm>
            <a:off x="2343504" y="1160748"/>
            <a:ext cx="1476000" cy="360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Source</a:t>
            </a:r>
          </a:p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Check out/commit/update</a:t>
            </a:r>
          </a:p>
        </p:txBody>
      </p:sp>
      <p:sp>
        <p:nvSpPr>
          <p:cNvPr id="10" name="TextBox 127"/>
          <p:cNvSpPr txBox="1"/>
          <p:nvPr/>
        </p:nvSpPr>
        <p:spPr>
          <a:xfrm>
            <a:off x="3044788" y="2688901"/>
            <a:ext cx="504000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Library </a:t>
            </a:r>
          </a:p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363283" y="1691398"/>
            <a:ext cx="2711039" cy="1196188"/>
          </a:xfrm>
          <a:prstGeom prst="rect">
            <a:avLst/>
          </a:prstGeom>
          <a:solidFill>
            <a:srgbClr val="7272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kumimoji="1" lang="en-US" altLang="ko-KR" sz="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991025" y="2056991"/>
            <a:ext cx="1998248" cy="772871"/>
          </a:xfrm>
          <a:prstGeom prst="rect">
            <a:avLst/>
          </a:prstGeom>
          <a:solidFill>
            <a:srgbClr val="F8FCFD">
              <a:alpha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154632" y="2470939"/>
            <a:ext cx="1736948" cy="252000"/>
          </a:xfrm>
          <a:prstGeom prst="rect">
            <a:avLst/>
          </a:prstGeom>
          <a:solidFill>
            <a:srgbClr val="69ABC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32" y="2151738"/>
            <a:ext cx="532257" cy="319201"/>
          </a:xfrm>
          <a:prstGeom prst="rect">
            <a:avLst/>
          </a:prstGeom>
        </p:spPr>
      </p:pic>
      <p:sp>
        <p:nvSpPr>
          <p:cNvPr id="15" name="TextBox 55"/>
          <p:cNvSpPr txBox="1"/>
          <p:nvPr/>
        </p:nvSpPr>
        <p:spPr>
          <a:xfrm>
            <a:off x="1199354" y="2151739"/>
            <a:ext cx="42376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4" y="2151738"/>
            <a:ext cx="532257" cy="319201"/>
          </a:xfrm>
          <a:prstGeom prst="rect">
            <a:avLst/>
          </a:prstGeom>
        </p:spPr>
      </p:pic>
      <p:sp>
        <p:nvSpPr>
          <p:cNvPr id="17" name="TextBox 60"/>
          <p:cNvSpPr txBox="1"/>
          <p:nvPr/>
        </p:nvSpPr>
        <p:spPr>
          <a:xfrm>
            <a:off x="1891565" y="2151739"/>
            <a:ext cx="266667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36" y="2151738"/>
            <a:ext cx="532257" cy="319201"/>
          </a:xfrm>
          <a:prstGeom prst="rect">
            <a:avLst/>
          </a:prstGeom>
        </p:spPr>
      </p:pic>
      <p:sp>
        <p:nvSpPr>
          <p:cNvPr id="19" name="TextBox 63"/>
          <p:cNvSpPr txBox="1"/>
          <p:nvPr/>
        </p:nvSpPr>
        <p:spPr>
          <a:xfrm>
            <a:off x="2410899" y="2151739"/>
            <a:ext cx="457424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Tomcat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995989" y="1757447"/>
            <a:ext cx="644643" cy="252053"/>
          </a:xfrm>
          <a:prstGeom prst="rect">
            <a:avLst/>
          </a:prstGeom>
          <a:solidFill>
            <a:srgbClr val="D0ED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328137" y="1757447"/>
            <a:ext cx="644643" cy="252053"/>
          </a:xfrm>
          <a:prstGeom prst="rect">
            <a:avLst/>
          </a:prstGeom>
          <a:solidFill>
            <a:srgbClr val="D0ED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1072"/>
          <p:cNvSpPr txBox="1"/>
          <p:nvPr/>
        </p:nvSpPr>
        <p:spPr>
          <a:xfrm>
            <a:off x="1401677" y="2082882"/>
            <a:ext cx="115416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2634110"/>
            <a:ext cx="604013" cy="45301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 bwMode="auto">
          <a:xfrm>
            <a:off x="5501896" y="1691398"/>
            <a:ext cx="2367428" cy="1554737"/>
          </a:xfrm>
          <a:prstGeom prst="roundRect">
            <a:avLst>
              <a:gd name="adj" fmla="val 3594"/>
            </a:avLst>
          </a:prstGeom>
          <a:solidFill>
            <a:srgbClr val="65656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1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kumimoji="1"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607746" y="1691398"/>
            <a:ext cx="838697" cy="1550049"/>
          </a:xfrm>
          <a:prstGeom prst="roundRect">
            <a:avLst>
              <a:gd name="adj" fmla="val 3594"/>
            </a:avLst>
          </a:prstGeom>
          <a:solidFill>
            <a:srgbClr val="65656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1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kumimoji="1"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519282" y="1691398"/>
            <a:ext cx="936764" cy="1550049"/>
          </a:xfrm>
          <a:prstGeom prst="roundRect">
            <a:avLst>
              <a:gd name="adj" fmla="val 3594"/>
            </a:avLst>
          </a:prstGeom>
          <a:solidFill>
            <a:srgbClr val="65656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1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512840" y="3283875"/>
            <a:ext cx="3752563" cy="325145"/>
          </a:xfrm>
          <a:prstGeom prst="roundRect">
            <a:avLst/>
          </a:prstGeom>
          <a:solidFill>
            <a:srgbClr val="1276A8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633814" y="2544902"/>
            <a:ext cx="720000" cy="288000"/>
          </a:xfrm>
          <a:prstGeom prst="roundRect">
            <a:avLst/>
          </a:prstGeom>
          <a:solidFill>
            <a:srgbClr val="BEBEBE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Nexus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633814" y="2177268"/>
            <a:ext cx="720000" cy="288000"/>
          </a:xfrm>
          <a:prstGeom prst="roundRect">
            <a:avLst/>
          </a:prstGeom>
          <a:solidFill>
            <a:srgbClr val="BEBEBE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633814" y="1809635"/>
            <a:ext cx="720000" cy="288000"/>
          </a:xfrm>
          <a:prstGeom prst="roundRect">
            <a:avLst/>
          </a:prstGeom>
          <a:solidFill>
            <a:srgbClr val="BEBEBE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SVN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4671511" y="2544902"/>
            <a:ext cx="720000" cy="288000"/>
          </a:xfrm>
          <a:prstGeom prst="roundRect">
            <a:avLst/>
          </a:prstGeom>
          <a:solidFill>
            <a:srgbClr val="00AEFF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꺾인 연결선 31"/>
          <p:cNvCxnSpPr>
            <a:stCxn id="55" idx="0"/>
            <a:endCxn id="29" idx="3"/>
          </p:cNvCxnSpPr>
          <p:nvPr/>
        </p:nvCxnSpPr>
        <p:spPr bwMode="auto">
          <a:xfrm rot="16200000" flipH="1" flipV="1">
            <a:off x="5001799" y="969371"/>
            <a:ext cx="703912" cy="1999882"/>
          </a:xfrm>
          <a:prstGeom prst="bentConnector4">
            <a:avLst>
              <a:gd name="adj1" fmla="val -32476"/>
              <a:gd name="adj2" fmla="val 50527"/>
            </a:avLst>
          </a:prstGeom>
          <a:noFill/>
          <a:ln w="9525" cap="flat" cmpd="sng" algn="ctr">
            <a:solidFill>
              <a:srgbClr val="69ABC5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TextBox 128"/>
          <p:cNvSpPr txBox="1"/>
          <p:nvPr/>
        </p:nvSpPr>
        <p:spPr>
          <a:xfrm>
            <a:off x="5275097" y="1393198"/>
            <a:ext cx="900000" cy="216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Deploy</a:t>
            </a:r>
          </a:p>
        </p:txBody>
      </p:sp>
      <p:cxnSp>
        <p:nvCxnSpPr>
          <p:cNvPr id="34" name="직선 연결선 33"/>
          <p:cNvCxnSpPr>
            <a:stCxn id="30" idx="2"/>
            <a:endCxn id="29" idx="0"/>
          </p:cNvCxnSpPr>
          <p:nvPr/>
        </p:nvCxnSpPr>
        <p:spPr bwMode="auto">
          <a:xfrm>
            <a:off x="3993814" y="2097635"/>
            <a:ext cx="0" cy="79633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29" idx="2"/>
            <a:endCxn id="28" idx="0"/>
          </p:cNvCxnSpPr>
          <p:nvPr/>
        </p:nvCxnSpPr>
        <p:spPr bwMode="auto">
          <a:xfrm>
            <a:off x="3993814" y="2465268"/>
            <a:ext cx="0" cy="79634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223"/>
          <p:cNvSpPr txBox="1"/>
          <p:nvPr/>
        </p:nvSpPr>
        <p:spPr>
          <a:xfrm>
            <a:off x="4199900" y="2242088"/>
            <a:ext cx="115416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TextBox 78"/>
          <p:cNvSpPr txBox="1"/>
          <p:nvPr/>
        </p:nvSpPr>
        <p:spPr>
          <a:xfrm>
            <a:off x="4199900" y="2619652"/>
            <a:ext cx="115416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452500" y="656692"/>
            <a:ext cx="8784976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ts val="1200"/>
              </a:spcBef>
              <a:buFont typeface="+mj-lt"/>
              <a:buAutoNum type="arabicParenR" startAt="2"/>
            </a:pPr>
            <a:r>
              <a:rPr lang="ko-KR" altLang="en-US" sz="1300" b="1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최대한의 프레임워크</a:t>
            </a:r>
            <a:r>
              <a:rPr lang="en-US" altLang="ko-KR" sz="1300" b="1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1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표준 아키텍처</a:t>
            </a:r>
            <a:r>
              <a:rPr lang="en-US" altLang="ko-KR" sz="1300" b="1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8028464" y="1700808"/>
            <a:ext cx="1631397" cy="1516332"/>
          </a:xfrm>
          <a:prstGeom prst="rect">
            <a:avLst/>
          </a:prstGeom>
          <a:solidFill>
            <a:srgbClr val="7272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0" bIns="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kumimoji="1" lang="en-US" altLang="ko-KR" sz="9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8121352" y="2134965"/>
            <a:ext cx="1455487" cy="762043"/>
            <a:chOff x="7581292" y="2567013"/>
            <a:chExt cx="1743519" cy="762043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7581292" y="3077056"/>
              <a:ext cx="1743519" cy="252000"/>
            </a:xfrm>
            <a:prstGeom prst="rect">
              <a:avLst/>
            </a:prstGeom>
            <a:solidFill>
              <a:srgbClr val="69AB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browser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581292" y="2567013"/>
              <a:ext cx="842039" cy="397352"/>
            </a:xfrm>
            <a:prstGeom prst="rect">
              <a:avLst/>
            </a:prstGeom>
            <a:solidFill>
              <a:srgbClr val="D0EDF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9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 기록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8489658" y="2567013"/>
              <a:ext cx="835153" cy="397352"/>
            </a:xfrm>
            <a:prstGeom prst="rect">
              <a:avLst/>
            </a:prstGeom>
            <a:solidFill>
              <a:srgbClr val="D0EDF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반복 테스트</a:t>
              </a:r>
              <a:endParaRPr kumimoji="1"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515" y="2973343"/>
            <a:ext cx="604013" cy="45301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028464" y="3290096"/>
            <a:ext cx="1605056" cy="318924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자동화</a:t>
            </a:r>
            <a:endParaRPr lang="en-US" altLang="ko-KR" sz="800" dirty="0" smtClean="0">
              <a:solidFill>
                <a:schemeClr val="tx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도구 활용</a:t>
            </a:r>
            <a:endParaRPr lang="ko-KR" altLang="en-US" sz="8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99079"/>
              </p:ext>
            </p:extLst>
          </p:nvPr>
        </p:nvGraphicFramePr>
        <p:xfrm>
          <a:off x="920552" y="4077072"/>
          <a:ext cx="8388932" cy="212401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6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marL="11430" marR="63500" indent="-635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kern="0" spc="-1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" marR="63500" indent="-6350" algn="ctr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kern="0" spc="-1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11430" marR="63500" indent="-635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개발환경</a:t>
                      </a:r>
                      <a:endParaRPr lang="ko-KR" altLang="en-US" sz="1200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63500" indent="-17145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환경설정에 대한 표준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개발표준정의서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6530" marR="63500" indent="-17145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개발생산성 향상을 위한 </a:t>
                      </a:r>
                      <a:r>
                        <a:rPr lang="en-US" altLang="ko-KR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TOOL(NO-CODING)</a:t>
                      </a:r>
                      <a:endParaRPr lang="ko-KR" altLang="en-US" sz="1200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833627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11430" marR="63500" indent="-635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Managed</a:t>
                      </a:r>
                      <a:r>
                        <a:rPr lang="en-US" altLang="ko-KR" sz="1200" kern="0" spc="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Applications</a:t>
                      </a:r>
                      <a:endParaRPr lang="ko-KR" altLang="en-US" sz="1200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6350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개발소스에 대한 형상관리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개발소스의 배포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 라이브러리 도구의 설치 및 운영</a:t>
                      </a:r>
                      <a:endParaRPr lang="ko-KR" altLang="en-US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232914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11430" marR="63500" indent="-635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r>
                        <a:rPr lang="en-US" altLang="ko-KR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6350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개발생산성 향상을 위한 보안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메시지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파일처리 등의 요소기술</a:t>
                      </a:r>
                      <a:endParaRPr lang="ko-KR" altLang="en-US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179167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11430" marR="63500" indent="-635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테스트환경</a:t>
                      </a:r>
                      <a:endParaRPr lang="ko-KR" altLang="en-US" sz="1200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6350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웹브라우저에서</a:t>
                      </a: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기록을 기반으로 자동 반복 테스트로 품질 향상</a:t>
                      </a:r>
                      <a:endParaRPr lang="ko-KR" altLang="en-US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504995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11430" marR="63500" indent="-6350" algn="l" fontAlgn="base" latinLnBrk="0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모니터링환경</a:t>
                      </a:r>
                      <a:endParaRPr lang="ko-KR" altLang="en-US" sz="1200" kern="0" spc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6350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140"/>
                        </a:spcBef>
                        <a:spcAft>
                          <a:spcPts val="200"/>
                        </a:spcAft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성능에 대한 단계별 검증이 가능하도록 최소한의 모니터링 가능한 </a:t>
                      </a:r>
                      <a:r>
                        <a:rPr lang="en-US" altLang="ko-KR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APM</a:t>
                      </a:r>
                      <a:endParaRPr lang="ko-KR" altLang="en-US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384278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5595521" y="1616181"/>
            <a:ext cx="2201795" cy="1309938"/>
            <a:chOff x="5595521" y="2048229"/>
            <a:chExt cx="2389031" cy="1309938"/>
          </a:xfrm>
        </p:grpSpPr>
        <p:sp>
          <p:nvSpPr>
            <p:cNvPr id="48" name="모서리가 둥근 직사각형 47"/>
            <p:cNvSpPr/>
            <p:nvPr/>
          </p:nvSpPr>
          <p:spPr bwMode="auto">
            <a:xfrm>
              <a:off x="5595521" y="2370837"/>
              <a:ext cx="755483" cy="977900"/>
            </a:xfrm>
            <a:prstGeom prst="roundRect">
              <a:avLst>
                <a:gd name="adj" fmla="val 4780"/>
              </a:avLst>
            </a:prstGeom>
            <a:solidFill>
              <a:srgbClr val="79A8E3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Service1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5679100" y="3004201"/>
              <a:ext cx="576000" cy="252000"/>
            </a:xfrm>
            <a:prstGeom prst="roundRect">
              <a:avLst/>
            </a:prstGeom>
            <a:solidFill>
              <a:srgbClr val="949599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Tomcat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5679100" y="2655348"/>
              <a:ext cx="576000" cy="252000"/>
            </a:xfrm>
            <a:prstGeom prst="roundRect">
              <a:avLst/>
            </a:prstGeom>
            <a:solidFill>
              <a:srgbClr val="00AEFF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App1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6418216" y="2380267"/>
              <a:ext cx="755483" cy="977900"/>
            </a:xfrm>
            <a:prstGeom prst="roundRect">
              <a:avLst>
                <a:gd name="adj" fmla="val 4780"/>
              </a:avLst>
            </a:prstGeom>
            <a:solidFill>
              <a:srgbClr val="79A8E3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Service2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6501795" y="3004201"/>
              <a:ext cx="576000" cy="252000"/>
            </a:xfrm>
            <a:prstGeom prst="roundRect">
              <a:avLst/>
            </a:prstGeom>
            <a:solidFill>
              <a:srgbClr val="949599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Tomcat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6501795" y="2655348"/>
              <a:ext cx="576000" cy="252000"/>
            </a:xfrm>
            <a:prstGeom prst="roundRect">
              <a:avLst/>
            </a:prstGeom>
            <a:solidFill>
              <a:srgbClr val="00AEFF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App2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4" name="꺾인 연결선 53"/>
            <p:cNvCxnSpPr>
              <a:stCxn id="48" idx="0"/>
              <a:endCxn id="51" idx="0"/>
            </p:cNvCxnSpPr>
            <p:nvPr/>
          </p:nvCxnSpPr>
          <p:spPr bwMode="auto">
            <a:xfrm rot="16200000" flipH="1">
              <a:off x="6379895" y="1964205"/>
              <a:ext cx="9430" cy="822695"/>
            </a:xfrm>
            <a:prstGeom prst="bentConnector3">
              <a:avLst>
                <a:gd name="adj1" fmla="val -3434274"/>
              </a:avLst>
            </a:prstGeom>
            <a:noFill/>
            <a:ln w="9525" cap="flat" cmpd="sng" algn="ctr">
              <a:solidFill>
                <a:srgbClr val="69ABC5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5" name="직사각형 54"/>
            <p:cNvSpPr/>
            <p:nvPr/>
          </p:nvSpPr>
          <p:spPr bwMode="auto">
            <a:xfrm>
              <a:off x="6395310" y="2049404"/>
              <a:ext cx="45719" cy="45719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 bwMode="auto">
            <a:xfrm>
              <a:off x="7229069" y="2379092"/>
              <a:ext cx="755483" cy="977900"/>
            </a:xfrm>
            <a:prstGeom prst="roundRect">
              <a:avLst>
                <a:gd name="adj" fmla="val 4780"/>
              </a:avLst>
            </a:prstGeom>
            <a:solidFill>
              <a:srgbClr val="79A8E3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모니터링</a:t>
              </a:r>
            </a:p>
          </p:txBody>
        </p:sp>
        <p:sp>
          <p:nvSpPr>
            <p:cNvPr id="57" name="모서리가 둥근 직사각형 56"/>
            <p:cNvSpPr/>
            <p:nvPr/>
          </p:nvSpPr>
          <p:spPr bwMode="auto">
            <a:xfrm>
              <a:off x="7312648" y="3003026"/>
              <a:ext cx="576000" cy="252000"/>
            </a:xfrm>
            <a:prstGeom prst="roundRect">
              <a:avLst/>
            </a:prstGeom>
            <a:solidFill>
              <a:srgbClr val="949599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 bwMode="auto">
            <a:xfrm>
              <a:off x="7312648" y="2654173"/>
              <a:ext cx="576000" cy="252000"/>
            </a:xfrm>
            <a:prstGeom prst="roundRect">
              <a:avLst/>
            </a:prstGeom>
            <a:solidFill>
              <a:srgbClr val="00AEFF"/>
            </a:solidFill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9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  <a:endPara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7206163" y="2048229"/>
              <a:ext cx="45719" cy="45719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1664765" y="1757446"/>
            <a:ext cx="644643" cy="252053"/>
          </a:xfrm>
          <a:prstGeom prst="rect">
            <a:avLst/>
          </a:prstGeom>
          <a:solidFill>
            <a:srgbClr val="D0ED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1" lang="en-US" altLang="ko-KR" sz="9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TOOL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4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2500" y="116632"/>
            <a:ext cx="4736656" cy="435153"/>
            <a:chOff x="560512" y="837873"/>
            <a:chExt cx="4736656" cy="435153"/>
          </a:xfrm>
        </p:grpSpPr>
        <p:sp>
          <p:nvSpPr>
            <p:cNvPr id="5" name="TextBox 4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2.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8564" y="872916"/>
              <a:ext cx="4268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Architecture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커리큘럼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08361"/>
              </p:ext>
            </p:extLst>
          </p:nvPr>
        </p:nvGraphicFramePr>
        <p:xfrm>
          <a:off x="488505" y="836713"/>
          <a:ext cx="8964995" cy="4494277"/>
        </p:xfrm>
        <a:graphic>
          <a:graphicData uri="http://schemas.openxmlformats.org/drawingml/2006/table">
            <a:tbl>
              <a:tblPr/>
              <a:tblGrid>
                <a:gridCol w="802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5596">
                  <a:extLst>
                    <a:ext uri="{9D8B030D-6E8A-4147-A177-3AD203B41FA5}">
                      <a16:colId xmlns="" xmlns:a16="http://schemas.microsoft.com/office/drawing/2014/main" val="4204765338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302000921"/>
                    </a:ext>
                  </a:extLst>
                </a:gridCol>
                <a:gridCol w="540060"/>
                <a:gridCol w="381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1977"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과정 구분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세부 과정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여부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준비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281">
                <a:tc rowSpan="9"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AA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일반과정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1.1.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개발자의 로컬 개발환경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셋팅과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개발가이드 작성</a:t>
                      </a: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처음 사업단에 들어온 개발자의 관점에서 로컬 개발환경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셋팅정보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문서화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6183549"/>
                  </a:ext>
                </a:extLst>
              </a:tr>
              <a:tr h="302966">
                <a:tc vMerge="1"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1.2.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Nexus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기반의 라이브러리 관리 환경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개발자들이 임의로 라이브러리를 추가하지 못하도록 라이브러리 관리환경 구성 및 문서화 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297457"/>
                  </a:ext>
                </a:extLst>
              </a:tr>
              <a:tr h="189354">
                <a:tc v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1.3. SVN, GIT, CVS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등의 형상관리 환경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개발자들의 코드에 대한 변경에 대한 이력관리 환경 구성 및 문서화 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2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1.4.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젠킨스를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이용한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빌드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배포 환경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개발자들의 코드를 자동으로 서버에 반영할 수 있도록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빌드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배포환경 구성 및 문서화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1.5.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전자정부 표준프레임워크 환경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구성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실질적인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AA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진입을 위한 시작점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전자정부 프레임워크 가이드 문서 참고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marR="0" lvl="0" indent="-269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1.6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아키텍처정의서 작성</a:t>
                      </a: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아키텍처 정의서 샘플 참고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2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1.7.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핵심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공통모듈 개발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전자정부 프레임워크의 한계를 극복하기 위한 튜닝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(interceptor, transaction,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파일처리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UI adaptor,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대용량 데이터 처리 등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2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1.8.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샘플코드와 파일럿 형태의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POC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기반한 개발표준정의서 작성</a:t>
                      </a: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개발자들에게 개발표준코드를 제공하기 위한 샘플코드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로그인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권한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메뉴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메인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게시판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1.9.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WEB, WAS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 관리</a:t>
                      </a:r>
                    </a:p>
                  </a:txBody>
                  <a:tcPr marL="23575" marR="1572" marT="157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김인섭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WEB/WAS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설치가이드 참고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rowSpan="7"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AA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고급과정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2.1.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상용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밴더별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특징 파악과 사업성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프로젝트 적합성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검토</a:t>
                      </a:r>
                    </a:p>
                  </a:txBody>
                  <a:tcPr marL="73585" marR="4906" marT="4906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보조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김인섭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개발이 갖는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리스크와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상용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파악하는 방법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2.2.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오픈소스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아키텍처 특징 파악과 사업성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프로젝트 적합성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검토</a:t>
                      </a:r>
                    </a:p>
                  </a:txBody>
                  <a:tcPr marL="73585" marR="4906" marT="4906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보조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김인섭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개발이 갖는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리스크와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상용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파악하는 방법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8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2.3.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성능테스트 시나리오 작성 및 성능테스트 수행</a:t>
                      </a:r>
                    </a:p>
                  </a:txBody>
                  <a:tcPr marL="73585" marR="4906" marT="4906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유성국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개발자와 아키텍처 테스트의 차이점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2.4. APM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모니터링 결과 분석</a:t>
                      </a:r>
                    </a:p>
                  </a:txBody>
                  <a:tcPr marL="73585" marR="4906" marT="4906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김인섭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장님을 위한 점자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2.5. LINUX, UNIX OS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명령어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쉘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스크립트 개발</a:t>
                      </a:r>
                    </a:p>
                  </a:txBody>
                  <a:tcPr marL="73585" marR="4906" marT="4906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유성국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반쪽짜리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개발자가 되지 않기 위한 방법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2.6.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제안서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비기능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영역의 기술문서 작성</a:t>
                      </a:r>
                    </a:p>
                  </a:txBody>
                  <a:tcPr marL="73585" marR="4906" marT="4906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보조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코드 수준에서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벗어나는 것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47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2.7.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요구사항정의서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비기능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영역 산출물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작성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3585" marR="4906" marT="4906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개발보다 더 중요한 것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2500" y="116632"/>
            <a:ext cx="4736656" cy="435153"/>
            <a:chOff x="560512" y="837873"/>
            <a:chExt cx="4736656" cy="435153"/>
          </a:xfrm>
        </p:grpSpPr>
        <p:sp>
          <p:nvSpPr>
            <p:cNvPr id="5" name="TextBox 4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2.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8564" y="872916"/>
              <a:ext cx="4268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Architecture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커리큘럼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44824"/>
              </p:ext>
            </p:extLst>
          </p:nvPr>
        </p:nvGraphicFramePr>
        <p:xfrm>
          <a:off x="488505" y="836713"/>
          <a:ext cx="8964994" cy="1391521"/>
        </p:xfrm>
        <a:graphic>
          <a:graphicData uri="http://schemas.openxmlformats.org/drawingml/2006/table">
            <a:tbl>
              <a:tblPr/>
              <a:tblGrid>
                <a:gridCol w="799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8581">
                  <a:extLst>
                    <a:ext uri="{9D8B030D-6E8A-4147-A177-3AD203B41FA5}">
                      <a16:colId xmlns="" xmlns:a16="http://schemas.microsoft.com/office/drawing/2014/main" val="4204765338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3302000921"/>
                    </a:ext>
                  </a:extLst>
                </a:gridCol>
                <a:gridCol w="540060"/>
                <a:gridCol w="38164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1977"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과정 구분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세부 과정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 여부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준비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354">
                <a:tc rowSpan="5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AA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전문가과정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3.1. JAVA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메모리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IO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구조를 이해하고 성능이슈 분석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Copy &amp; Paste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로 개발하는 것이 아니라 아키텍처 구조를 이해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9858224"/>
                  </a:ext>
                </a:extLst>
              </a:tr>
              <a:tr h="194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3.2. 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개발생산성 향상을 위한 프레임워크 구성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코드를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한줄이라도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줄이자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9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3.3.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개발생산성 향상을 위한 상용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SW,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오픈소스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도입여부 검토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코드가 갖는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리스크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23595">
                <a:tc vMerge="1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3.4. WEB, WAS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 튜닝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WEB/WAS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튜닝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5018174"/>
                  </a:ext>
                </a:extLst>
              </a:tr>
              <a:tr h="233281">
                <a:tc vMerge="1"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3.5.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장애 발생시 대응조치 방안 및 대응 매뉴얼 작성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필수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양정녕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95250" marR="0" lvl="1" indent="-952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40"/>
                        </a:spcAft>
                        <a:buClrTx/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경험보다 중요한 것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286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2500" y="116632"/>
            <a:ext cx="4736656" cy="435153"/>
            <a:chOff x="560512" y="837873"/>
            <a:chExt cx="4736656" cy="435153"/>
          </a:xfrm>
        </p:grpSpPr>
        <p:sp>
          <p:nvSpPr>
            <p:cNvPr id="7" name="TextBox 6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3.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8564" y="872916"/>
              <a:ext cx="4268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Architecture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기본과정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77245"/>
              </p:ext>
            </p:extLst>
          </p:nvPr>
        </p:nvGraphicFramePr>
        <p:xfrm>
          <a:off x="488505" y="836715"/>
          <a:ext cx="8604955" cy="5225248"/>
        </p:xfrm>
        <a:graphic>
          <a:graphicData uri="http://schemas.openxmlformats.org/drawingml/2006/table">
            <a:tbl>
              <a:tblPr/>
              <a:tblGrid>
                <a:gridCol w="1584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84676">
                  <a:extLst>
                    <a:ext uri="{9D8B030D-6E8A-4147-A177-3AD203B41FA5}">
                      <a16:colId xmlns="" xmlns:a16="http://schemas.microsoft.com/office/drawing/2014/main" val="4204765338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0527"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세부 과정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과정 설명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학습방법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000">
                <a:tc rowSpan="3">
                  <a:txBody>
                    <a:bodyPr/>
                    <a:lstStyle/>
                    <a:p>
                      <a:pPr marL="0" indent="0" algn="l" defTabSz="914400" rtl="0" eaLnBrk="1" fontAlgn="ctr" latinLnBrk="1" hangingPunct="1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1.1.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개발자의 로컬 개발환경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셋팅과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개발가이드 작성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JDK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버전에 맞는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eclipse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버전의 개발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환경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177800" indent="-84138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JDK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버전별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eclipse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버전의 의존성관계를 파악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9858224"/>
                  </a:ext>
                </a:extLst>
              </a:tr>
              <a:tr h="892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JDK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버전에 따른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eclipse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내에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tomcat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-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JDK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버전과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eclipse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버전에 따라서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사용가능한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tomcat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의존성관계를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파악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tomcat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구동 명령어에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profile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추가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-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tomcat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구동 명령어에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agent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추가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-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구동명령어 추가한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profile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설정에 따라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LOCAL, DEV, TEST, PRODUCT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유형별 자동 제어 가능하도록 프레임워크 연동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③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JDK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버전에 따른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eclipse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설정에 따른 개발자 개발환경 구성가이드 작성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4500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1.2.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허드슨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(HUDSON)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기반의 라이브러리 관리 환경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maven repository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구성을 위한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Nexus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windows, Linux OS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별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 -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maven repository URL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서비스 구성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664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사설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maven repository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와 연동되도록 개발자 개발환경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eclipse maven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설정을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public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설정에서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private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설정으로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변경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-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자체 개발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library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를 사설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maven repository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반영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③ 사설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maven repository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와 연동되도록 개발자 개발환경 구성가이드 작성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92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1.3. SVN, GIT, CVS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등의 형상관리 환경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셋팅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형상관리 모듈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(SVN, GIT, CVS)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설치 및 기본환경 설정</a:t>
                      </a:r>
                    </a:p>
                  </a:txBody>
                  <a:tcPr marL="54000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454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로컬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운영모드로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trunk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분리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1.1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에서 설정한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profile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설정에 따라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trunk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분리</a:t>
                      </a:r>
                    </a:p>
                  </a:txBody>
                  <a:tcPr marL="54000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88308">
                <a:tc vMerge="1"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③ 형상관리 모듈과 연동되도록 개발자 개발환경 설정</a:t>
                      </a:r>
                    </a:p>
                  </a:txBody>
                  <a:tcPr marL="54000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5018174"/>
                  </a:ext>
                </a:extLst>
              </a:tr>
              <a:tr h="234926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1.4.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젠킨스를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이용한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빌드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배포 환경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셋팅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배포모듈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jenkins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설치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배포모듈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jenkins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에서 형상관리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(SVN, GIT, CVS)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와 연동하여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빌드환경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구성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③ 배포모듈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jenkins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을 통한 원격지 배포 환경설정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④ 로컬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운영모드 설정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(profile)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설정에 따른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설정별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자동 배포 환경설정</a:t>
                      </a:r>
                    </a:p>
                  </a:txBody>
                  <a:tcPr marL="54000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8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2500" y="116632"/>
            <a:ext cx="4736656" cy="435153"/>
            <a:chOff x="560512" y="837873"/>
            <a:chExt cx="4736656" cy="435153"/>
          </a:xfrm>
        </p:grpSpPr>
        <p:sp>
          <p:nvSpPr>
            <p:cNvPr id="7" name="TextBox 6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3.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8564" y="872916"/>
              <a:ext cx="42686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 Architecture </a:t>
              </a:r>
              <a:r>
                <a:rPr lang="ko-KR" altLang="en-US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기본과정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43786"/>
              </p:ext>
            </p:extLst>
          </p:nvPr>
        </p:nvGraphicFramePr>
        <p:xfrm>
          <a:off x="488505" y="718629"/>
          <a:ext cx="8604955" cy="5302660"/>
        </p:xfrm>
        <a:graphic>
          <a:graphicData uri="http://schemas.openxmlformats.org/drawingml/2006/table">
            <a:tbl>
              <a:tblPr/>
              <a:tblGrid>
                <a:gridCol w="1584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="" xmlns:a16="http://schemas.microsoft.com/office/drawing/2014/main" val="4204765338"/>
                    </a:ext>
                  </a:extLst>
                </a:gridCol>
                <a:gridCol w="972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9374"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세부 과정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과정 설명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학습방법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233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1.5.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전자정부 표준프레임워크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egov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환경 구성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egov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기본설정과 기본 설정된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log4j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에서 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logback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전환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egov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에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스프링시큐리티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설정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③ 다양한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UI/UX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구조의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request, response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를 처리할 수 있는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adaptor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구성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④ interceptor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모듈기반의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prehandle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posthandle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모듈 구성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⑤ 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mybatis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설정의 다양한 경로 구성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⑥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JSP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JSON, XML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방식에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혼용가능한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exception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모듈 개발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⑦ 멀티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datasource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기반의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transaction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42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⑧ RESTful API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모듈 설정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⑨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profile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설정에 따라 설정정보 자동변환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1.6.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아키텍처정의서 작성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아키텍처정의서 작성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품질요소에 기반한 관점지향적 아키텍처정의서 작성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1.7.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샘플코드와 파일럿 형태의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POC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기반한 개발표준정의서 작성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아이티센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프레임워크에 샘플코드 개발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326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아이티센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프레임워크 활용을 위한 개발표준정의서 작성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1.8. WEB, WAS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설정정보 관리</a:t>
                      </a: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①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webtob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설정정보에 따른 효과에 대한 이해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②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WAS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jeus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설정정보에 따른 효과에 대한 이해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③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(apache)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설정정보에 따른 효과에 대한 이해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④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WAS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(tomcat)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설정정보에 따른 효과에 대한 이해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개별학습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⑤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WAS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jboss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설정정보에 따른 효과에 대한 이해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66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⑥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WAS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weblogic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설정정보에 따른 효과에 대한 이해</a:t>
                      </a: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실무과정 학습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52500" y="116632"/>
            <a:ext cx="3083191" cy="435153"/>
            <a:chOff x="560512" y="837873"/>
            <a:chExt cx="3083191" cy="435153"/>
          </a:xfrm>
        </p:grpSpPr>
        <p:sp>
          <p:nvSpPr>
            <p:cNvPr id="7" name="TextBox 6"/>
            <p:cNvSpPr txBox="1"/>
            <p:nvPr/>
          </p:nvSpPr>
          <p:spPr>
            <a:xfrm>
              <a:off x="560512" y="837873"/>
              <a:ext cx="48250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Century Gothic" pitchFamily="34" charset="0"/>
                </a:rPr>
                <a:t>0</a:t>
              </a:r>
              <a:r>
                <a:rPr lang="en-US" altLang="ko-KR" sz="2800" b="1" spc="-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itchFamily="34" charset="0"/>
                </a:rPr>
                <a:t>3.</a:t>
              </a:r>
              <a:endParaRPr lang="ko-KR" altLang="en-US" sz="28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8564" y="872916"/>
              <a:ext cx="2615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 Source </a:t>
              </a:r>
              <a:r>
                <a:rPr lang="ko-KR" altLang="en-US" sz="20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ko-KR" altLang="en-US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맵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131"/>
              </p:ext>
            </p:extLst>
          </p:nvPr>
        </p:nvGraphicFramePr>
        <p:xfrm>
          <a:off x="488505" y="836713"/>
          <a:ext cx="3240359" cy="4824536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4204765338"/>
                    </a:ext>
                  </a:extLst>
                </a:gridCol>
                <a:gridCol w="15481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2190"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분야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오픈소스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098">
                <a:tc rowSpan="21">
                  <a:txBody>
                    <a:bodyPr/>
                    <a:lstStyle/>
                    <a:p>
                      <a:pPr marL="269875" marR="0" lvl="0" indent="-269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시스템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</a:t>
                      </a:r>
                      <a:endParaRPr lang="ko-KR" alt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운영체제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(OS)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CentOS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Ubuntu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스토리지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GLUSTER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11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CEPH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가상화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JUNIPER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KVM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Xen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데이터 관리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InfluxDB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mariaDB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mongoDB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PostgreSQL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7803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공학도구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django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78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nodeJS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python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egovframework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성능관리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Jmeter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281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자원관리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Prometheus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SCOUTER</a:t>
                      </a: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Javamelody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보안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ModSecurity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05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keyCloak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8990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72833"/>
              </p:ext>
            </p:extLst>
          </p:nvPr>
        </p:nvGraphicFramePr>
        <p:xfrm>
          <a:off x="3895731" y="851959"/>
          <a:ext cx="3253513" cy="3405135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4204765338"/>
                    </a:ext>
                  </a:extLst>
                </a:gridCol>
                <a:gridCol w="15613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2436"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분야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오픈소스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984">
                <a:tc rowSpan="17">
                  <a:txBody>
                    <a:bodyPr/>
                    <a:lstStyle/>
                    <a:p>
                      <a:pPr marL="269875" marR="0" lvl="0" indent="-269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미들웨어</a:t>
                      </a:r>
                      <a:endParaRPr lang="ko-KR" alt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클라우드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서비스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openstack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origin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Docker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80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kubernetes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HELM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분산시스템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Apache Camel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JAEGER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Apache Spark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Apache Storm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SLB(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부하분산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HAPROXY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LVS(Linux Virtual Server)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76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WEB/WAS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kafka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2376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Apache Tomcat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WildFly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(JBOSS)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Apache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39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NGINX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94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JETTY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08413"/>
              </p:ext>
            </p:extLst>
          </p:nvPr>
        </p:nvGraphicFramePr>
        <p:xfrm>
          <a:off x="3896408" y="4364844"/>
          <a:ext cx="3252836" cy="1728452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="" xmlns:a16="http://schemas.microsoft.com/office/drawing/2014/main" val="4204765338"/>
                    </a:ext>
                  </a:extLst>
                </a:gridCol>
                <a:gridCol w="156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0100">
                <a:tc>
                  <a:txBody>
                    <a:bodyPr/>
                    <a:lstStyle>
                      <a:lvl1pPr marL="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51837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103674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55512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2073493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59186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3110240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628614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4146987" algn="l" defTabSz="1036747" rtl="0" eaLnBrk="1" latinLnBrk="1" hangingPunct="1">
                        <a:defRPr sz="204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분야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000" kern="1200" spc="-10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4D4D4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분류</a:t>
                      </a:r>
                      <a:endParaRPr lang="en-US" altLang="ko-KR" sz="1000" kern="1200" spc="-10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4D4D4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맑은 고딕"/>
                          <a:ea typeface="나눔고딕"/>
                        </a:defRPr>
                      </a:lvl9pPr>
                    </a:lstStyle>
                    <a:p>
                      <a:pPr marL="0" marR="0" lvl="0" indent="-1809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65000"/>
                          </a:schemeClr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오픈소스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8544">
                <a:tc rowSpan="9">
                  <a:txBody>
                    <a:bodyPr/>
                    <a:lstStyle/>
                    <a:p>
                      <a:pPr marL="269875" marR="0" lvl="0" indent="-2698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응용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SW</a:t>
                      </a:r>
                      <a:endParaRPr lang="ko-KR" alt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91433" marR="91433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협업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GIT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21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Subversion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57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jenkins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HUDSON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품질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Yona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Mantis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Selenium WebDriver</a:t>
                      </a: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78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2979" marR="3532" marT="353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SoapUI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7912" marB="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747048"/>
      </p:ext>
    </p:extLst>
  </p:cSld>
  <p:clrMapOvr>
    <a:masterClrMapping/>
  </p:clrMapOvr>
</p:sld>
</file>

<file path=ppt/theme/theme1.xml><?xml version="1.0" encoding="utf-8"?>
<a:theme xmlns:a="http://schemas.openxmlformats.org/drawingml/2006/main" name="아이티센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1269</Words>
  <Application>Microsoft Office PowerPoint</Application>
  <PresentationFormat>A4 용지(210x297mm)</PresentationFormat>
  <Paragraphs>355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KoPub돋움체 Light</vt:lpstr>
      <vt:lpstr>굴림</vt:lpstr>
      <vt:lpstr>맑은 고딕</vt:lpstr>
      <vt:lpstr>바탕</vt:lpstr>
      <vt:lpstr>바탕체</vt:lpstr>
      <vt:lpstr>Century Gothic</vt:lpstr>
      <vt:lpstr>Wingdings</vt:lpstr>
      <vt:lpstr>아이티센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itcen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김용현</dc:creator>
  <cp:lastModifiedBy>Althus</cp:lastModifiedBy>
  <cp:revision>259</cp:revision>
  <dcterms:created xsi:type="dcterms:W3CDTF">2011-07-04T04:05:05Z</dcterms:created>
  <dcterms:modified xsi:type="dcterms:W3CDTF">2021-04-12T01:11:59Z</dcterms:modified>
</cp:coreProperties>
</file>