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63" r:id="rId3"/>
    <p:sldId id="293" r:id="rId4"/>
    <p:sldId id="294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6EE7F-0F1B-45DB-85F2-780803DF4872}">
  <a:tblStyle styleId="{84E6EE7F-0F1B-45DB-85F2-780803DF487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133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34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941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82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60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715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55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12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23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01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15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F1E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880400" y="2382450"/>
            <a:ext cx="5383199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3994500" cy="470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92274" y="1863150"/>
            <a:ext cx="3994500" cy="470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22222"/>
              </a:buClr>
              <a:buSzPct val="1000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err="1" smtClean="0"/>
              <a:t>싱글턴</a:t>
            </a:r>
            <a:r>
              <a:rPr lang="ko-KR" altLang="en-US" dirty="0" smtClean="0"/>
              <a:t> 패턴의 기본과 고도화 과정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069874" y="552123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/>
              <a:t>Archi</a:t>
            </a:r>
            <a:r>
              <a:rPr lang="ko-KR" altLang="en-US" sz="2400" b="1" dirty="0" smtClean="0"/>
              <a:t>최적화 그룹</a:t>
            </a:r>
            <a:endParaRPr lang="en-US" altLang="ko-KR" sz="2400" b="1" dirty="0" smtClean="0"/>
          </a:p>
          <a:p>
            <a:pPr algn="r"/>
            <a:r>
              <a:rPr lang="ko-KR" altLang="en-US" sz="2400" b="1" dirty="0" smtClean="0"/>
              <a:t>사  원  정 훈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4. Initialization on demand holder idiom (holder</a:t>
            </a:r>
            <a:r>
              <a:rPr lang="ko-KR" altLang="en-US" sz="1400" b="1" dirty="0"/>
              <a:t>에 의한 초기화</a:t>
            </a:r>
            <a:r>
              <a:rPr lang="en-US" altLang="ko-KR" sz="1400" b="1" dirty="0"/>
              <a:t>)</a:t>
            </a:r>
            <a:endParaRPr lang="en" sz="1400" b="1" dirty="0"/>
          </a:p>
        </p:txBody>
      </p:sp>
      <p:sp>
        <p:nvSpPr>
          <p:cNvPr id="6" name="Shape 113"/>
          <p:cNvSpPr txBox="1">
            <a:spLocks noGrp="1"/>
          </p:cNvSpPr>
          <p:nvPr>
            <p:ph type="body" idx="1"/>
          </p:nvPr>
        </p:nvSpPr>
        <p:spPr>
          <a:xfrm>
            <a:off x="385353" y="1479973"/>
            <a:ext cx="8373291" cy="51211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b="1" dirty="0" smtClean="0">
                <a:solidFill>
                  <a:srgbClr val="A8122A"/>
                </a:solidFill>
              </a:rPr>
              <a:t>    징</a:t>
            </a:r>
            <a:endParaRPr lang="en-US" altLang="ko-KR" b="1" dirty="0" smtClean="0">
              <a:solidFill>
                <a:srgbClr val="A8122A"/>
              </a:solidFill>
            </a:endParaRPr>
          </a:p>
          <a:p>
            <a:pPr>
              <a:buNone/>
            </a:pPr>
            <a:endParaRPr lang="en-US" altLang="ko-KR" sz="1800" b="1" dirty="0" smtClean="0">
              <a:solidFill>
                <a:srgbClr val="A8122A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 err="1">
                <a:solidFill>
                  <a:schemeClr val="tx1"/>
                </a:solidFill>
              </a:rPr>
              <a:t>클래스안에</a:t>
            </a:r>
            <a:r>
              <a:rPr lang="ko-KR" altLang="en-US" sz="1800" dirty="0">
                <a:solidFill>
                  <a:schemeClr val="tx1"/>
                </a:solidFill>
              </a:rPr>
              <a:t> 클래스</a:t>
            </a:r>
            <a:r>
              <a:rPr lang="en-US" altLang="ko-KR" sz="1800" dirty="0">
                <a:solidFill>
                  <a:schemeClr val="tx1"/>
                </a:solidFill>
              </a:rPr>
              <a:t>(Holder)</a:t>
            </a:r>
            <a:r>
              <a:rPr lang="ko-KR" altLang="en-US" sz="1800" dirty="0">
                <a:solidFill>
                  <a:schemeClr val="tx1"/>
                </a:solidFill>
              </a:rPr>
              <a:t>를 두어 </a:t>
            </a:r>
            <a:r>
              <a:rPr lang="en-US" altLang="ko-KR" sz="1800" dirty="0">
                <a:solidFill>
                  <a:schemeClr val="tx1"/>
                </a:solidFill>
              </a:rPr>
              <a:t>JVM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Class Loader </a:t>
            </a:r>
            <a:r>
              <a:rPr lang="ko-KR" altLang="en-US" sz="1800" dirty="0" err="1">
                <a:solidFill>
                  <a:schemeClr val="tx1"/>
                </a:solidFill>
              </a:rPr>
              <a:t>매커니즘과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Class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ko-KR" altLang="en-US" sz="1800" dirty="0" err="1">
                <a:solidFill>
                  <a:schemeClr val="tx1"/>
                </a:solidFill>
              </a:rPr>
              <a:t>로드되는</a:t>
            </a:r>
            <a:r>
              <a:rPr lang="ko-KR" altLang="en-US" sz="1800" dirty="0">
                <a:solidFill>
                  <a:schemeClr val="tx1"/>
                </a:solidFill>
              </a:rPr>
              <a:t> 시점을 이용한 방법입니다</a:t>
            </a:r>
            <a:r>
              <a:rPr lang="en-US" altLang="ko-KR" sz="1800" dirty="0">
                <a:solidFill>
                  <a:schemeClr val="tx1"/>
                </a:solidFill>
              </a:rPr>
              <a:t>. Lazy initialization </a:t>
            </a:r>
            <a:r>
              <a:rPr lang="ko-KR" altLang="en-US" sz="1800" dirty="0">
                <a:solidFill>
                  <a:schemeClr val="tx1"/>
                </a:solidFill>
              </a:rPr>
              <a:t>방식을 가져가면서 </a:t>
            </a:r>
            <a:r>
              <a:rPr lang="en-US" altLang="ko-KR" sz="1800" dirty="0">
                <a:solidFill>
                  <a:schemeClr val="tx1"/>
                </a:solidFill>
              </a:rPr>
              <a:t>Thread</a:t>
            </a:r>
            <a:r>
              <a:rPr lang="ko-KR" altLang="en-US" sz="1800" dirty="0">
                <a:solidFill>
                  <a:schemeClr val="tx1"/>
                </a:solidFill>
              </a:rPr>
              <a:t>간 동기화문제를 동시에 해결할 수 있습니다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 err="1">
                <a:solidFill>
                  <a:schemeClr val="tx1"/>
                </a:solidFill>
              </a:rPr>
              <a:t>중첩클래스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Holder</a:t>
            </a:r>
            <a:r>
              <a:rPr lang="ko-KR" altLang="en-US" sz="1800" dirty="0">
                <a:solidFill>
                  <a:schemeClr val="tx1"/>
                </a:solidFill>
              </a:rPr>
              <a:t>는 </a:t>
            </a:r>
            <a:r>
              <a:rPr lang="en-US" altLang="ko-KR" sz="1800" dirty="0" err="1">
                <a:solidFill>
                  <a:schemeClr val="tx1"/>
                </a:solidFill>
              </a:rPr>
              <a:t>getInstance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메서드가 호출되기 전에는 참조 되지 않으며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최초로 </a:t>
            </a:r>
            <a:r>
              <a:rPr lang="en-US" altLang="ko-KR" sz="1800" dirty="0" err="1">
                <a:solidFill>
                  <a:schemeClr val="tx1"/>
                </a:solidFill>
              </a:rPr>
              <a:t>getInstance</a:t>
            </a:r>
            <a:r>
              <a:rPr lang="en-US" altLang="ko-KR" sz="1800" dirty="0">
                <a:solidFill>
                  <a:schemeClr val="tx1"/>
                </a:solidFill>
              </a:rPr>
              <a:t>() </a:t>
            </a:r>
            <a:r>
              <a:rPr lang="ko-KR" altLang="en-US" sz="1800" dirty="0">
                <a:solidFill>
                  <a:schemeClr val="tx1"/>
                </a:solidFill>
              </a:rPr>
              <a:t>메서드가 호출 될 때 클래스 </a:t>
            </a:r>
            <a:r>
              <a:rPr lang="ko-KR" altLang="en-US" sz="1800" dirty="0" err="1">
                <a:solidFill>
                  <a:schemeClr val="tx1"/>
                </a:solidFill>
              </a:rPr>
              <a:t>로더에</a:t>
            </a:r>
            <a:r>
              <a:rPr lang="ko-KR" altLang="en-US" sz="1800" dirty="0">
                <a:solidFill>
                  <a:schemeClr val="tx1"/>
                </a:solidFill>
              </a:rPr>
              <a:t> 의해 </a:t>
            </a:r>
            <a:r>
              <a:rPr lang="ko-KR" altLang="en-US" sz="1800" dirty="0" err="1">
                <a:solidFill>
                  <a:schemeClr val="tx1"/>
                </a:solidFill>
              </a:rPr>
              <a:t>싱글톤</a:t>
            </a:r>
            <a:r>
              <a:rPr lang="ko-KR" altLang="en-US" sz="1800" dirty="0">
                <a:solidFill>
                  <a:schemeClr val="tx1"/>
                </a:solidFill>
              </a:rPr>
              <a:t> 객체를 생성하여 </a:t>
            </a:r>
            <a:r>
              <a:rPr lang="ko-KR" altLang="en-US" sz="1800" dirty="0" err="1">
                <a:solidFill>
                  <a:schemeClr val="tx1"/>
                </a:solidFill>
              </a:rPr>
              <a:t>리턴합니다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우리가 알아둬야 할 것은 </a:t>
            </a:r>
            <a:r>
              <a:rPr lang="en-US" altLang="ko-KR" sz="1800" dirty="0">
                <a:solidFill>
                  <a:schemeClr val="tx1"/>
                </a:solidFill>
              </a:rPr>
              <a:t>holder </a:t>
            </a:r>
            <a:r>
              <a:rPr lang="ko-KR" altLang="en-US" sz="1800" dirty="0">
                <a:solidFill>
                  <a:schemeClr val="tx1"/>
                </a:solidFill>
              </a:rPr>
              <a:t>안에 선언된 </a:t>
            </a:r>
            <a:r>
              <a:rPr lang="en-US" altLang="ko-KR" sz="1800" dirty="0">
                <a:solidFill>
                  <a:schemeClr val="tx1"/>
                </a:solidFill>
              </a:rPr>
              <a:t>instance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static</a:t>
            </a:r>
            <a:r>
              <a:rPr lang="ko-KR" altLang="en-US" sz="1800" dirty="0">
                <a:solidFill>
                  <a:schemeClr val="tx1"/>
                </a:solidFill>
              </a:rPr>
              <a:t>이기 때문에 클래스 로딩 시점에 한번만 호출된다는 점을 </a:t>
            </a:r>
            <a:r>
              <a:rPr lang="ko-KR" altLang="en-US" sz="1800" dirty="0" err="1">
                <a:solidFill>
                  <a:schemeClr val="tx1"/>
                </a:solidFill>
              </a:rPr>
              <a:t>이용한것이죠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또 </a:t>
            </a:r>
            <a:r>
              <a:rPr lang="en-US" altLang="ko-KR" sz="1800" dirty="0">
                <a:solidFill>
                  <a:schemeClr val="tx1"/>
                </a:solidFill>
              </a:rPr>
              <a:t>final</a:t>
            </a:r>
            <a:r>
              <a:rPr lang="ko-KR" altLang="en-US" sz="1800" dirty="0">
                <a:solidFill>
                  <a:schemeClr val="tx1"/>
                </a:solidFill>
              </a:rPr>
              <a:t>을 써서 다시 값이 할당되지 않도록 합니다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현재까지 가장 많이 사용되는 방법으로 </a:t>
            </a:r>
            <a:r>
              <a:rPr lang="ko-KR" altLang="en-US" sz="1800" dirty="0" err="1">
                <a:solidFill>
                  <a:schemeClr val="tx1"/>
                </a:solidFill>
              </a:rPr>
              <a:t>알려져있습니다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그 만큼 </a:t>
            </a:r>
            <a:r>
              <a:rPr lang="ko-KR" altLang="en-US" sz="1800" dirty="0" err="1">
                <a:solidFill>
                  <a:schemeClr val="tx1"/>
                </a:solidFill>
              </a:rPr>
              <a:t>검증됬다는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이야기같습니다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lazy initialization</a:t>
            </a:r>
            <a:r>
              <a:rPr lang="ko-KR" altLang="en-US" sz="1800" dirty="0">
                <a:solidFill>
                  <a:schemeClr val="tx1"/>
                </a:solidFill>
              </a:rPr>
              <a:t>이 가능하며 모든 </a:t>
            </a:r>
            <a:r>
              <a:rPr lang="en-US" altLang="ko-KR" sz="1800" dirty="0">
                <a:solidFill>
                  <a:schemeClr val="tx1"/>
                </a:solidFill>
              </a:rPr>
              <a:t>java </a:t>
            </a:r>
            <a:r>
              <a:rPr lang="ko-KR" altLang="en-US" sz="1800" dirty="0" err="1">
                <a:solidFill>
                  <a:schemeClr val="tx1"/>
                </a:solidFill>
              </a:rPr>
              <a:t>버젼과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</a:rPr>
              <a:t>jvm</a:t>
            </a:r>
            <a:r>
              <a:rPr lang="ko-KR" altLang="en-US" sz="1800" dirty="0">
                <a:solidFill>
                  <a:schemeClr val="tx1"/>
                </a:solidFill>
              </a:rPr>
              <a:t>에서 사용이 가능하다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현재 </a:t>
            </a:r>
            <a:r>
              <a:rPr lang="en-US" altLang="ko-KR" sz="1800" dirty="0">
                <a:solidFill>
                  <a:schemeClr val="tx1"/>
                </a:solidFill>
              </a:rPr>
              <a:t>java </a:t>
            </a:r>
            <a:r>
              <a:rPr lang="ko-KR" altLang="en-US" sz="1800" dirty="0">
                <a:solidFill>
                  <a:schemeClr val="tx1"/>
                </a:solidFill>
              </a:rPr>
              <a:t>에서 </a:t>
            </a:r>
            <a:r>
              <a:rPr lang="en-US" altLang="ko-KR" sz="1800" dirty="0">
                <a:solidFill>
                  <a:schemeClr val="tx1"/>
                </a:solidFill>
              </a:rPr>
              <a:t>singleton </a:t>
            </a:r>
            <a:r>
              <a:rPr lang="ko-KR" altLang="en-US" sz="1800" dirty="0">
                <a:solidFill>
                  <a:schemeClr val="tx1"/>
                </a:solidFill>
              </a:rPr>
              <a:t>을 생성시킨다고 하면 거의 위의 방법을 사용한다고 보면 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3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91736" y="4050046"/>
            <a:ext cx="8686800" cy="24726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1800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sz="1800" b="1" dirty="0" smtClean="0">
                <a:solidFill>
                  <a:srgbClr val="A8122A"/>
                </a:solidFill>
              </a:rPr>
              <a:t>  징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>
              <a:buNone/>
            </a:pPr>
            <a:endParaRPr lang="en-US" altLang="ko-KR" sz="1800" b="1" dirty="0">
              <a:solidFill>
                <a:srgbClr val="A8122A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1800" dirty="0" smtClean="0">
                <a:solidFill>
                  <a:schemeClr val="tx1"/>
                </a:solidFill>
              </a:rPr>
              <a:t>모든 </a:t>
            </a:r>
            <a:r>
              <a:rPr lang="en-US" altLang="ko-KR" sz="1800" dirty="0" err="1">
                <a:solidFill>
                  <a:schemeClr val="tx1"/>
                </a:solidFill>
              </a:rPr>
              <a:t>enum</a:t>
            </a:r>
            <a:r>
              <a:rPr lang="en-US" altLang="ko-KR" sz="1800" dirty="0">
                <a:solidFill>
                  <a:schemeClr val="tx1"/>
                </a:solidFill>
              </a:rPr>
              <a:t> type</a:t>
            </a:r>
            <a:r>
              <a:rPr lang="ko-KR" altLang="en-US" sz="1800" dirty="0">
                <a:solidFill>
                  <a:schemeClr val="tx1"/>
                </a:solidFill>
              </a:rPr>
              <a:t>들은 프로그램 내에서 한번 초기화되는 점을 이용해 </a:t>
            </a:r>
            <a:r>
              <a:rPr lang="ko-KR" altLang="en-US" sz="1800" dirty="0" err="1">
                <a:solidFill>
                  <a:schemeClr val="tx1"/>
                </a:solidFill>
              </a:rPr>
              <a:t>싱글톤을</a:t>
            </a:r>
            <a:r>
              <a:rPr lang="ko-KR" altLang="en-US" sz="1800" dirty="0">
                <a:solidFill>
                  <a:schemeClr val="tx1"/>
                </a:solidFill>
              </a:rPr>
              <a:t> 구현합니다</a:t>
            </a:r>
            <a:r>
              <a:rPr lang="en-US" altLang="ko-KR" sz="1800" dirty="0">
                <a:solidFill>
                  <a:schemeClr val="tx1"/>
                </a:solidFill>
              </a:rPr>
              <a:t>.(</a:t>
            </a:r>
            <a:r>
              <a:rPr lang="ko-KR" altLang="en-US" sz="1800" dirty="0">
                <a:solidFill>
                  <a:schemeClr val="tx1"/>
                </a:solidFill>
              </a:rPr>
              <a:t>단 한번의 인스턴스 생성을 보장한다</a:t>
            </a:r>
            <a:r>
              <a:rPr lang="en-US" altLang="ko-KR" sz="1800" dirty="0" smtClean="0">
                <a:solidFill>
                  <a:schemeClr val="tx1"/>
                </a:solidFill>
              </a:rPr>
              <a:t>.)</a:t>
            </a:r>
          </a:p>
          <a:p>
            <a:pPr marL="285750" lvl="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INSTANCE </a:t>
            </a:r>
            <a:r>
              <a:rPr lang="ko-KR" altLang="en-US" sz="1800" dirty="0">
                <a:solidFill>
                  <a:schemeClr val="tx1"/>
                </a:solidFill>
              </a:rPr>
              <a:t>가 생성될 때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>
                <a:solidFill>
                  <a:schemeClr val="tx1"/>
                </a:solidFill>
              </a:rPr>
              <a:t>multi </a:t>
            </a:r>
            <a:r>
              <a:rPr lang="en-US" altLang="ko-KR" sz="1800" smtClean="0">
                <a:solidFill>
                  <a:schemeClr val="tx1"/>
                </a:solidFill>
              </a:rPr>
              <a:t>thread</a:t>
            </a:r>
            <a:r>
              <a:rPr lang="ko-KR" altLang="en-US" sz="1800" smtClean="0">
                <a:solidFill>
                  <a:schemeClr val="tx1"/>
                </a:solidFill>
              </a:rPr>
              <a:t>로 </a:t>
            </a:r>
            <a:r>
              <a:rPr lang="ko-KR" altLang="en-US" sz="1800" dirty="0">
                <a:solidFill>
                  <a:schemeClr val="tx1"/>
                </a:solidFill>
              </a:rPr>
              <a:t>부터 안전하다</a:t>
            </a:r>
            <a:r>
              <a:rPr lang="en-US" altLang="ko-KR" sz="1800" dirty="0">
                <a:solidFill>
                  <a:schemeClr val="tx1"/>
                </a:solidFill>
              </a:rPr>
              <a:t>. (</a:t>
            </a:r>
            <a:r>
              <a:rPr lang="ko-KR" altLang="en-US" sz="1800" dirty="0">
                <a:solidFill>
                  <a:schemeClr val="tx1"/>
                </a:solidFill>
              </a:rPr>
              <a:t>추가된 </a:t>
            </a:r>
            <a:r>
              <a:rPr lang="en-US" altLang="ko-KR" sz="1800" dirty="0" err="1">
                <a:solidFill>
                  <a:schemeClr val="tx1"/>
                </a:solidFill>
              </a:rPr>
              <a:t>methed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들은 </a:t>
            </a:r>
            <a:r>
              <a:rPr lang="en-US" altLang="ko-KR" sz="1800" dirty="0" err="1">
                <a:solidFill>
                  <a:schemeClr val="tx1"/>
                </a:solidFill>
              </a:rPr>
              <a:t>safed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하지 않을 수도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.)</a:t>
            </a:r>
          </a:p>
          <a:p>
            <a:pPr marL="285750" lvl="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en-US" altLang="ko-KR" sz="1800" dirty="0" err="1">
                <a:solidFill>
                  <a:schemeClr val="tx1"/>
                </a:solidFill>
              </a:rPr>
              <a:t>enum</a:t>
            </a:r>
            <a:r>
              <a:rPr lang="en-US" altLang="ko-KR" sz="1800" dirty="0">
                <a:solidFill>
                  <a:schemeClr val="tx1"/>
                </a:solidFill>
              </a:rPr>
              <a:t> value</a:t>
            </a:r>
            <a:r>
              <a:rPr lang="ko-KR" altLang="en-US" sz="1800" dirty="0">
                <a:solidFill>
                  <a:schemeClr val="tx1"/>
                </a:solidFill>
              </a:rPr>
              <a:t>는 자바 프로그램 전역에서 접근이 가능하다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5. </a:t>
            </a:r>
            <a:r>
              <a:rPr lang="en-US" sz="1400" b="1" dirty="0" err="1"/>
              <a:t>Enum</a:t>
            </a:r>
            <a:r>
              <a:rPr lang="en-US" sz="1400" b="1" dirty="0"/>
              <a:t> initialization (</a:t>
            </a:r>
            <a:r>
              <a:rPr lang="en-US" sz="1400" b="1" dirty="0" err="1"/>
              <a:t>Enum</a:t>
            </a:r>
            <a:r>
              <a:rPr lang="en-US" sz="1400" b="1" dirty="0"/>
              <a:t> </a:t>
            </a:r>
            <a:r>
              <a:rPr lang="ko-KR" altLang="en-US" sz="1400" b="1" dirty="0"/>
              <a:t>초기화</a:t>
            </a:r>
            <a:r>
              <a:rPr lang="en-US" altLang="ko-KR" sz="1400" b="1" dirty="0"/>
              <a:t>)</a:t>
            </a:r>
            <a:endParaRPr lang="en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00" y="1648369"/>
            <a:ext cx="4829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6. using reflection to destroy singleton</a:t>
            </a:r>
            <a:endParaRPr lang="en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1" y="1510800"/>
            <a:ext cx="6886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26570" y="1472309"/>
            <a:ext cx="8686800" cy="51897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1800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sz="1800" b="1" dirty="0" smtClean="0">
                <a:solidFill>
                  <a:srgbClr val="A8122A"/>
                </a:solidFill>
              </a:rPr>
              <a:t>  징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>
              <a:buNone/>
            </a:pPr>
            <a:endParaRPr lang="en-US" altLang="ko-KR" sz="1800" b="1" dirty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java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reflection</a:t>
            </a:r>
            <a:r>
              <a:rPr lang="ko-KR" altLang="en-US" sz="1800" dirty="0">
                <a:solidFill>
                  <a:schemeClr val="tx1"/>
                </a:solidFill>
              </a:rPr>
              <a:t>을 이용하여 </a:t>
            </a:r>
            <a:r>
              <a:rPr lang="en-US" altLang="ko-KR" sz="1800" dirty="0">
                <a:solidFill>
                  <a:schemeClr val="tx1"/>
                </a:solidFill>
              </a:rPr>
              <a:t>singleton</a:t>
            </a:r>
            <a:r>
              <a:rPr lang="ko-KR" altLang="en-US" sz="1800" dirty="0">
                <a:solidFill>
                  <a:schemeClr val="tx1"/>
                </a:solidFill>
              </a:rPr>
              <a:t>을 깨뜨려 </a:t>
            </a:r>
            <a:r>
              <a:rPr lang="ko-KR" altLang="en-US" sz="1800" dirty="0" err="1">
                <a:solidFill>
                  <a:schemeClr val="tx1"/>
                </a:solidFill>
              </a:rPr>
              <a:t>보는법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누군가 작성한 코드를 원본 수정없이 작업해야 </a:t>
            </a:r>
            <a:r>
              <a:rPr lang="ko-KR" altLang="en-US" sz="1800" dirty="0" err="1">
                <a:solidFill>
                  <a:schemeClr val="tx1"/>
                </a:solidFill>
              </a:rPr>
              <a:t>할때</a:t>
            </a:r>
            <a:r>
              <a:rPr lang="ko-KR" altLang="en-US" sz="1800" dirty="0">
                <a:solidFill>
                  <a:schemeClr val="tx1"/>
                </a:solidFill>
              </a:rPr>
              <a:t> 이용될 수 있다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pPr lvl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위의 코드를 실행해보면 아래 </a:t>
            </a:r>
            <a:r>
              <a:rPr lang="en-US" altLang="ko-KR" sz="18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800" dirty="0">
                <a:solidFill>
                  <a:schemeClr val="tx1"/>
                </a:solidFill>
              </a:rPr>
              <a:t>();</a:t>
            </a:r>
            <a:r>
              <a:rPr lang="ko-KR" altLang="en-US" sz="1800" dirty="0">
                <a:solidFill>
                  <a:schemeClr val="tx1"/>
                </a:solidFill>
              </a:rPr>
              <a:t>의 두 라인에서 찍히는 </a:t>
            </a:r>
            <a:r>
              <a:rPr lang="en-US" altLang="ko-KR" sz="1800" dirty="0" err="1">
                <a:solidFill>
                  <a:schemeClr val="tx1"/>
                </a:solidFill>
              </a:rPr>
              <a:t>hachCode</a:t>
            </a:r>
            <a:r>
              <a:rPr lang="en-US" altLang="ko-KR" sz="1800" dirty="0">
                <a:solidFill>
                  <a:schemeClr val="tx1"/>
                </a:solidFill>
              </a:rPr>
              <a:t>()</a:t>
            </a:r>
            <a:r>
              <a:rPr lang="ko-KR" altLang="en-US" sz="1800" dirty="0">
                <a:solidFill>
                  <a:schemeClr val="tx1"/>
                </a:solidFill>
              </a:rPr>
              <a:t>값이 다른 것을 확인 할 수 있다</a:t>
            </a:r>
          </a:p>
          <a:p>
            <a:pPr lvl="0"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java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reflection</a:t>
            </a:r>
            <a:r>
              <a:rPr lang="ko-KR" altLang="en-US" sz="1800" dirty="0">
                <a:solidFill>
                  <a:schemeClr val="tx1"/>
                </a:solidFill>
              </a:rPr>
              <a:t>은 매우 강력하다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설령 </a:t>
            </a:r>
            <a:r>
              <a:rPr lang="en-US" altLang="ko-KR" sz="1800" dirty="0">
                <a:solidFill>
                  <a:schemeClr val="tx1"/>
                </a:solidFill>
              </a:rPr>
              <a:t>class </a:t>
            </a:r>
            <a:r>
              <a:rPr lang="ko-KR" altLang="en-US" sz="1800" dirty="0">
                <a:solidFill>
                  <a:schemeClr val="tx1"/>
                </a:solidFill>
              </a:rPr>
              <a:t>의 생성자가 </a:t>
            </a:r>
            <a:r>
              <a:rPr lang="en-US" altLang="ko-KR" sz="1800" dirty="0">
                <a:solidFill>
                  <a:schemeClr val="tx1"/>
                </a:solidFill>
              </a:rPr>
              <a:t>private </a:t>
            </a:r>
            <a:r>
              <a:rPr lang="ko-KR" altLang="en-US" sz="1800" dirty="0">
                <a:solidFill>
                  <a:schemeClr val="tx1"/>
                </a:solidFill>
              </a:rPr>
              <a:t>일지라도 강제로 가져와서 새로운 인스턴스 생성이 가능하다</a:t>
            </a:r>
            <a:r>
              <a:rPr lang="en-US" altLang="ko-KR" sz="1800" dirty="0">
                <a:solidFill>
                  <a:schemeClr val="tx1"/>
                </a:solidFill>
              </a:rPr>
              <a:t>. (singleton pattern</a:t>
            </a:r>
            <a:r>
              <a:rPr lang="ko-KR" altLang="en-US" sz="1800" dirty="0">
                <a:solidFill>
                  <a:schemeClr val="tx1"/>
                </a:solidFill>
              </a:rPr>
              <a:t>을 깨뜨리는 것이 가능하다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6. using reflection to destroy singleton</a:t>
            </a:r>
            <a:endParaRPr lang="en" sz="1400" b="1" dirty="0"/>
          </a:p>
        </p:txBody>
      </p:sp>
    </p:spTree>
    <p:extLst>
      <p:ext uri="{BB962C8B-B14F-4D97-AF65-F5344CB8AC3E}">
        <p14:creationId xmlns:p14="http://schemas.microsoft.com/office/powerpoint/2010/main" val="10816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ko-KR" altLang="en-US" dirty="0" smtClean="0"/>
              <a:t>정 의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특</a:t>
            </a:r>
            <a:r>
              <a:rPr lang="ko-KR" altLang="en-US" dirty="0" smtClean="0"/>
              <a:t> 징</a:t>
            </a:r>
            <a:endParaRPr lang="en" dirty="0"/>
          </a:p>
        </p:txBody>
      </p:sp>
      <p:sp>
        <p:nvSpPr>
          <p:cNvPr id="14" name="Shape 113"/>
          <p:cNvSpPr txBox="1">
            <a:spLocks noGrp="1"/>
          </p:cNvSpPr>
          <p:nvPr>
            <p:ph type="body" idx="1"/>
          </p:nvPr>
        </p:nvSpPr>
        <p:spPr>
          <a:xfrm>
            <a:off x="385353" y="1479973"/>
            <a:ext cx="8373291" cy="51211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[1] </a:t>
            </a:r>
            <a:r>
              <a:rPr lang="ko-KR" altLang="en-US" b="1" dirty="0" smtClean="0">
                <a:solidFill>
                  <a:schemeClr val="tx1"/>
                </a:solidFill>
              </a:rPr>
              <a:t>정  의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하나의 </a:t>
            </a:r>
            <a:r>
              <a:rPr lang="ko-KR" altLang="en-US" sz="1800" dirty="0" err="1">
                <a:solidFill>
                  <a:schemeClr val="tx1"/>
                </a:solidFill>
              </a:rPr>
              <a:t>객체만을</a:t>
            </a:r>
            <a:r>
              <a:rPr lang="ko-KR" altLang="en-US" sz="1800" dirty="0">
                <a:solidFill>
                  <a:schemeClr val="tx1"/>
                </a:solidFill>
              </a:rPr>
              <a:t> 생성해 이후에 호출된 곳에서 생성된 객체를 반환하여 프로그램 전반에서 하나의 인스턴스만을 사용하게 하는 패턴입니다</a:t>
            </a:r>
          </a:p>
          <a:p>
            <a:pPr>
              <a:buNone/>
            </a:pPr>
            <a:endParaRPr lang="ko-KR" altLang="en-US" sz="18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[2]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특</a:t>
            </a:r>
            <a:r>
              <a:rPr lang="ko-KR" altLang="en-US" b="1" dirty="0" smtClean="0">
                <a:solidFill>
                  <a:schemeClr val="tx1"/>
                </a:solidFill>
              </a:rPr>
              <a:t>  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sz="18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 smtClean="0">
                <a:solidFill>
                  <a:schemeClr val="tx1"/>
                </a:solidFill>
              </a:rPr>
              <a:t>주로 </a:t>
            </a:r>
            <a:r>
              <a:rPr lang="ko-KR" altLang="en-US" sz="1800" dirty="0">
                <a:solidFill>
                  <a:schemeClr val="tx1"/>
                </a:solidFill>
              </a:rPr>
              <a:t>공통된 객체를 </a:t>
            </a:r>
            <a:r>
              <a:rPr lang="ko-KR" altLang="en-US" sz="1800" dirty="0" err="1">
                <a:solidFill>
                  <a:schemeClr val="tx1"/>
                </a:solidFill>
              </a:rPr>
              <a:t>여러개</a:t>
            </a:r>
            <a:r>
              <a:rPr lang="ko-KR" altLang="en-US" sz="1800" dirty="0">
                <a:solidFill>
                  <a:schemeClr val="tx1"/>
                </a:solidFill>
              </a:rPr>
              <a:t> 생성해서 사용하는 </a:t>
            </a:r>
            <a:r>
              <a:rPr lang="en-US" altLang="ko-KR" sz="1800" dirty="0">
                <a:solidFill>
                  <a:schemeClr val="tx1"/>
                </a:solidFill>
              </a:rPr>
              <a:t>DBCP(</a:t>
            </a:r>
            <a:r>
              <a:rPr lang="en-US" altLang="ko-KR" sz="1800" dirty="0" err="1">
                <a:solidFill>
                  <a:schemeClr val="tx1"/>
                </a:solidFill>
              </a:rPr>
              <a:t>DataBase</a:t>
            </a:r>
            <a:r>
              <a:rPr lang="en-US" altLang="ko-KR" sz="1800" dirty="0">
                <a:solidFill>
                  <a:schemeClr val="tx1"/>
                </a:solidFill>
              </a:rPr>
              <a:t> Connection Pool)</a:t>
            </a:r>
            <a:r>
              <a:rPr lang="ko-KR" altLang="en-US" sz="1800" dirty="0">
                <a:solidFill>
                  <a:schemeClr val="tx1"/>
                </a:solidFill>
              </a:rPr>
              <a:t>와 같은 상황에서 많이 </a:t>
            </a:r>
            <a:r>
              <a:rPr lang="ko-KR" altLang="en-US" sz="1800" dirty="0" smtClean="0">
                <a:solidFill>
                  <a:schemeClr val="tx1"/>
                </a:solidFill>
              </a:rPr>
              <a:t>사용된다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tx1"/>
                </a:solidFill>
              </a:rPr>
              <a:t>[</a:t>
            </a:r>
            <a:r>
              <a:rPr lang="en-US" altLang="ko-KR" sz="1800" dirty="0">
                <a:solidFill>
                  <a:schemeClr val="tx1"/>
                </a:solidFill>
              </a:rPr>
              <a:t>core java(</a:t>
            </a:r>
            <a:r>
              <a:rPr lang="en-US" altLang="ko-KR" sz="1800" dirty="0" err="1">
                <a:solidFill>
                  <a:schemeClr val="tx1"/>
                </a:solidFill>
              </a:rPr>
              <a:t>java.lang.Runtime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</a:rPr>
              <a:t>java.awt.Desktop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등등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에서도 사용이 된다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기본 생성자의 </a:t>
            </a:r>
            <a:r>
              <a:rPr lang="ko-KR" altLang="en-US" sz="1800" dirty="0" err="1">
                <a:solidFill>
                  <a:schemeClr val="tx1"/>
                </a:solidFill>
              </a:rPr>
              <a:t>접근자를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private</a:t>
            </a:r>
            <a:r>
              <a:rPr lang="ko-KR" altLang="en-US" sz="1800" dirty="0">
                <a:solidFill>
                  <a:schemeClr val="tx1"/>
                </a:solidFill>
              </a:rPr>
              <a:t>로 만든다</a:t>
            </a:r>
          </a:p>
          <a:p>
            <a:pPr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	</a:t>
            </a:r>
            <a:r>
              <a:rPr lang="en-US" altLang="ko-KR" sz="1800" dirty="0">
                <a:solidFill>
                  <a:schemeClr val="tx1"/>
                </a:solidFill>
              </a:rPr>
              <a:t>+ new </a:t>
            </a:r>
            <a:r>
              <a:rPr lang="ko-KR" altLang="en-US" sz="1800" dirty="0">
                <a:solidFill>
                  <a:schemeClr val="tx1"/>
                </a:solidFill>
              </a:rPr>
              <a:t>키워드를 사용할 수 없다</a:t>
            </a:r>
          </a:p>
          <a:p>
            <a:pPr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	</a:t>
            </a:r>
            <a:r>
              <a:rPr lang="en-US" altLang="ko-KR" sz="1800" dirty="0">
                <a:solidFill>
                  <a:schemeClr val="tx1"/>
                </a:solidFill>
              </a:rPr>
              <a:t>+ </a:t>
            </a:r>
            <a:r>
              <a:rPr lang="ko-KR" altLang="en-US" sz="1800" dirty="0">
                <a:solidFill>
                  <a:schemeClr val="tx1"/>
                </a:solidFill>
              </a:rPr>
              <a:t>조회 </a:t>
            </a:r>
            <a:r>
              <a:rPr lang="ko-KR" altLang="en-US" sz="1800" dirty="0" err="1">
                <a:solidFill>
                  <a:schemeClr val="tx1"/>
                </a:solidFill>
              </a:rPr>
              <a:t>메소드</a:t>
            </a:r>
            <a:r>
              <a:rPr lang="en-US" altLang="ko-KR" sz="1800" dirty="0">
                <a:solidFill>
                  <a:schemeClr val="tx1"/>
                </a:solidFill>
              </a:rPr>
              <a:t>("</a:t>
            </a:r>
            <a:r>
              <a:rPr lang="en-US" altLang="ko-KR" sz="1800" dirty="0" err="1">
                <a:solidFill>
                  <a:schemeClr val="tx1"/>
                </a:solidFill>
              </a:rPr>
              <a:t>getInstance</a:t>
            </a:r>
            <a:r>
              <a:rPr lang="en-US" altLang="ko-KR" sz="1800" dirty="0">
                <a:solidFill>
                  <a:schemeClr val="tx1"/>
                </a:solidFill>
              </a:rPr>
              <a:t>()")</a:t>
            </a:r>
            <a:r>
              <a:rPr lang="ko-KR" altLang="en-US" sz="1800" dirty="0">
                <a:solidFill>
                  <a:schemeClr val="tx1"/>
                </a:solidFill>
              </a:rPr>
              <a:t>를 통해서 생성된 객체의 주소를 </a:t>
            </a:r>
            <a:r>
              <a:rPr lang="ko-KR" altLang="en-US" sz="1800" dirty="0" smtClean="0">
                <a:solidFill>
                  <a:schemeClr val="tx1"/>
                </a:solidFill>
              </a:rPr>
              <a:t>얻음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조회 </a:t>
            </a:r>
            <a:r>
              <a:rPr lang="ko-KR" altLang="en-US" sz="1800" dirty="0" err="1">
                <a:solidFill>
                  <a:schemeClr val="tx1"/>
                </a:solidFill>
              </a:rPr>
              <a:t>메소드</a:t>
            </a:r>
            <a:r>
              <a:rPr lang="en-US" altLang="ko-KR" sz="1800" dirty="0">
                <a:solidFill>
                  <a:schemeClr val="tx1"/>
                </a:solidFill>
              </a:rPr>
              <a:t>("</a:t>
            </a:r>
            <a:r>
              <a:rPr lang="en-US" altLang="ko-KR" sz="1800" dirty="0" err="1">
                <a:solidFill>
                  <a:schemeClr val="tx1"/>
                </a:solidFill>
              </a:rPr>
              <a:t>getInstance</a:t>
            </a:r>
            <a:r>
              <a:rPr lang="en-US" altLang="ko-KR" sz="1800" dirty="0">
                <a:solidFill>
                  <a:schemeClr val="tx1"/>
                </a:solidFill>
              </a:rPr>
              <a:t>()")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ko-KR" altLang="en-US" sz="1800" dirty="0" err="1">
                <a:solidFill>
                  <a:schemeClr val="tx1"/>
                </a:solidFill>
              </a:rPr>
              <a:t>접근자를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public static</a:t>
            </a:r>
            <a:r>
              <a:rPr lang="ko-KR" altLang="en-US" sz="1800" dirty="0">
                <a:solidFill>
                  <a:schemeClr val="tx1"/>
                </a:solidFill>
              </a:rPr>
              <a:t>로 만든다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1. Eager initialization (</a:t>
            </a:r>
            <a:r>
              <a:rPr lang="ko-KR" altLang="en-US" dirty="0"/>
              <a:t>이른 초기화 방식</a:t>
            </a:r>
            <a:r>
              <a:rPr lang="en-US" altLang="ko-KR" dirty="0"/>
              <a:t>)</a:t>
            </a:r>
            <a:endParaRPr lang="en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574605"/>
            <a:ext cx="7197634" cy="48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26570" y="1061000"/>
            <a:ext cx="8686800" cy="564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b="1" dirty="0" smtClean="0">
                <a:solidFill>
                  <a:srgbClr val="A8122A"/>
                </a:solidFill>
              </a:rPr>
              <a:t>  징</a:t>
            </a:r>
            <a:endParaRPr lang="en-US" altLang="ko-KR" sz="1800" b="1" dirty="0">
              <a:solidFill>
                <a:srgbClr val="A8122A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private </a:t>
            </a:r>
            <a:r>
              <a:rPr lang="en-US" altLang="ko-KR" sz="1800" dirty="0">
                <a:solidFill>
                  <a:schemeClr val="tx1"/>
                </a:solidFill>
              </a:rPr>
              <a:t>static</a:t>
            </a:r>
            <a:r>
              <a:rPr lang="ko-KR" altLang="en-US" sz="1800" dirty="0">
                <a:solidFill>
                  <a:schemeClr val="tx1"/>
                </a:solidFill>
              </a:rPr>
              <a:t>을 이용하여 </a:t>
            </a:r>
            <a:r>
              <a:rPr lang="ko-KR" altLang="en-US" sz="1800" dirty="0" err="1">
                <a:solidFill>
                  <a:schemeClr val="tx1"/>
                </a:solidFill>
              </a:rPr>
              <a:t>전역변수로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instance</a:t>
            </a:r>
            <a:r>
              <a:rPr lang="ko-KR" altLang="en-US" sz="1800" dirty="0">
                <a:solidFill>
                  <a:schemeClr val="tx1"/>
                </a:solidFill>
              </a:rPr>
              <a:t>를 만든다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static</a:t>
            </a:r>
            <a:r>
              <a:rPr lang="ko-KR" altLang="en-US" sz="1800" dirty="0">
                <a:solidFill>
                  <a:schemeClr val="tx1"/>
                </a:solidFill>
              </a:rPr>
              <a:t>이 붙은 클래스 변수는 인스턴스화에 상관없이 사용이 가능하다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private </a:t>
            </a:r>
            <a:r>
              <a:rPr lang="ko-KR" altLang="en-US" sz="1800" dirty="0">
                <a:solidFill>
                  <a:schemeClr val="tx1"/>
                </a:solidFill>
              </a:rPr>
              <a:t>접근제어자로 인해 </a:t>
            </a:r>
            <a:r>
              <a:rPr lang="en-US" altLang="ko-KR" sz="1800" dirty="0">
                <a:solidFill>
                  <a:schemeClr val="tx1"/>
                </a:solidFill>
              </a:rPr>
              <a:t>"</a:t>
            </a:r>
            <a:r>
              <a:rPr lang="ko-KR" altLang="en-US" sz="1800" dirty="0">
                <a:solidFill>
                  <a:schemeClr val="tx1"/>
                </a:solidFill>
              </a:rPr>
              <a:t>클래스 이름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r>
              <a:rPr lang="ko-KR" altLang="en-US" sz="1800" dirty="0">
                <a:solidFill>
                  <a:schemeClr val="tx1"/>
                </a:solidFill>
              </a:rPr>
              <a:t>인스턴스 이름</a:t>
            </a:r>
            <a:r>
              <a:rPr lang="en-US" altLang="ko-KR" sz="1800" dirty="0">
                <a:solidFill>
                  <a:schemeClr val="tx1"/>
                </a:solidFill>
              </a:rPr>
              <a:t>"</a:t>
            </a:r>
            <a:r>
              <a:rPr lang="ko-KR" altLang="en-US" sz="1800" dirty="0">
                <a:solidFill>
                  <a:schemeClr val="tx1"/>
                </a:solidFill>
              </a:rPr>
              <a:t>로의 접근은 불가능하다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ko-KR" altLang="en-US" sz="2000" b="1" dirty="0">
                <a:solidFill>
                  <a:srgbClr val="A8122A"/>
                </a:solidFill>
              </a:rPr>
              <a:t>장   점</a:t>
            </a:r>
            <a:endParaRPr lang="en-US" altLang="ko-KR" sz="2000" b="1" dirty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en-US" altLang="ko-KR" sz="2000" dirty="0"/>
              <a:t>- </a:t>
            </a:r>
            <a:r>
              <a:rPr lang="en-US" altLang="ko-KR" sz="1800" dirty="0"/>
              <a:t>Static</a:t>
            </a:r>
            <a:r>
              <a:rPr lang="ko-KR" altLang="en-US" sz="1800" dirty="0"/>
              <a:t>으로 생성된 변수에 </a:t>
            </a:r>
            <a:r>
              <a:rPr lang="ko-KR" altLang="en-US" sz="1800" dirty="0" err="1"/>
              <a:t>싱글톤</a:t>
            </a:r>
            <a:r>
              <a:rPr lang="ko-KR" altLang="en-US" sz="1800" dirty="0"/>
              <a:t> 객체를 선언했기 때문에 클래스 </a:t>
            </a:r>
            <a:r>
              <a:rPr lang="ko-KR" altLang="en-US" sz="1800" dirty="0" err="1"/>
              <a:t>로더에</a:t>
            </a:r>
            <a:r>
              <a:rPr lang="ko-KR" altLang="en-US" sz="1800" dirty="0"/>
              <a:t> 의해 </a:t>
            </a:r>
            <a:r>
              <a:rPr lang="ko-KR" altLang="en-US" sz="1800" dirty="0">
                <a:solidFill>
                  <a:srgbClr val="00B050"/>
                </a:solidFill>
              </a:rPr>
              <a:t>클래스가 로딩 될 때 </a:t>
            </a:r>
            <a:r>
              <a:rPr lang="ko-KR" altLang="en-US" sz="1800" dirty="0" err="1">
                <a:solidFill>
                  <a:srgbClr val="00B050"/>
                </a:solidFill>
              </a:rPr>
              <a:t>싱글톤</a:t>
            </a:r>
            <a:r>
              <a:rPr lang="ko-KR" altLang="en-US" sz="1800" dirty="0">
                <a:solidFill>
                  <a:srgbClr val="00B050"/>
                </a:solidFill>
              </a:rPr>
              <a:t> 객체가 생성</a:t>
            </a:r>
            <a:r>
              <a:rPr lang="ko-KR" altLang="en-US" sz="1800" dirty="0"/>
              <a:t>됩니다</a:t>
            </a:r>
            <a:r>
              <a:rPr lang="en-US" altLang="ko-KR" sz="1800" dirty="0"/>
              <a:t>.</a:t>
            </a:r>
          </a:p>
          <a:p>
            <a:pPr marL="342900" lvl="0" indent="-342900">
              <a:buFontTx/>
              <a:buChar char="-"/>
            </a:pPr>
            <a:endParaRPr lang="en-US" altLang="ko-KR" sz="1800" dirty="0"/>
          </a:p>
          <a:p>
            <a:pPr marL="285750" lvl="0" indent="-285750">
              <a:buFontTx/>
              <a:buChar char="-"/>
            </a:pPr>
            <a:r>
              <a:rPr lang="ko-KR" altLang="en-US" sz="1800" dirty="0" smtClean="0"/>
              <a:t>클래스 </a:t>
            </a:r>
            <a:r>
              <a:rPr lang="ko-KR" altLang="en-US" sz="1800" dirty="0" err="1"/>
              <a:t>로더에</a:t>
            </a:r>
            <a:r>
              <a:rPr lang="ko-KR" altLang="en-US" sz="1800" dirty="0"/>
              <a:t> 의해 클래스가 최초 로딩 될 때 객체가 생성됨으로 </a:t>
            </a:r>
            <a:r>
              <a:rPr lang="en-US" altLang="ko-KR" sz="1800" dirty="0">
                <a:solidFill>
                  <a:srgbClr val="00B050"/>
                </a:solidFill>
              </a:rPr>
              <a:t>Thread-safe</a:t>
            </a:r>
            <a:r>
              <a:rPr lang="ko-KR" altLang="en-US" sz="1800" dirty="0"/>
              <a:t>합니다</a:t>
            </a:r>
            <a:r>
              <a:rPr lang="en-US" altLang="ko-KR" sz="2000" dirty="0" smtClean="0"/>
              <a:t>.</a:t>
            </a:r>
          </a:p>
          <a:p>
            <a:pPr lvl="0">
              <a:buNone/>
            </a:pPr>
            <a:endParaRPr lang="en-US" altLang="ko-KR" sz="2000" dirty="0" smtClean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ko-KR" altLang="en-US" sz="2000" b="1" dirty="0" smtClean="0">
                <a:solidFill>
                  <a:srgbClr val="A8122A"/>
                </a:solidFill>
              </a:rPr>
              <a:t>단    점</a:t>
            </a:r>
            <a:endParaRPr lang="en-US" altLang="ko-KR" sz="2000" b="1" dirty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en-US" altLang="ko-KR" sz="1800" dirty="0"/>
              <a:t>- </a:t>
            </a:r>
            <a:r>
              <a:rPr lang="ko-KR" altLang="en-US" sz="1800" dirty="0" err="1"/>
              <a:t>싱글톤</a:t>
            </a:r>
            <a:r>
              <a:rPr lang="ko-KR" altLang="en-US" sz="1800" dirty="0"/>
              <a:t> 객체 사용 유무와 관계없이 클래스가 로딩되는 시점에 항상 </a:t>
            </a:r>
            <a:r>
              <a:rPr lang="ko-KR" altLang="en-US" sz="1800" dirty="0" err="1"/>
              <a:t>싱글톤</a:t>
            </a:r>
            <a:r>
              <a:rPr lang="ko-KR" altLang="en-US" sz="1800" dirty="0"/>
              <a:t> 객체가 생성되고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메모리를 </a:t>
            </a:r>
            <a:r>
              <a:rPr lang="ko-KR" altLang="en-US" sz="1800" dirty="0" smtClean="0"/>
              <a:t>잡고 있기 </a:t>
            </a:r>
            <a:r>
              <a:rPr lang="ko-KR" altLang="en-US" sz="1800" dirty="0"/>
              <a:t>때문에 비효율적일 수 있다</a:t>
            </a:r>
            <a:r>
              <a:rPr lang="en-US" altLang="ko-KR" sz="1800" dirty="0"/>
              <a:t>. </a:t>
            </a:r>
            <a:r>
              <a:rPr lang="en-US" altLang="ko-KR" sz="1800" dirty="0">
                <a:solidFill>
                  <a:srgbClr val="00B050"/>
                </a:solidFill>
              </a:rPr>
              <a:t>(</a:t>
            </a:r>
            <a:r>
              <a:rPr lang="ko-KR" altLang="en-US" sz="1800" dirty="0">
                <a:solidFill>
                  <a:srgbClr val="00B050"/>
                </a:solidFill>
              </a:rPr>
              <a:t>메모리 누수</a:t>
            </a:r>
            <a:r>
              <a:rPr lang="en-US" altLang="ko-KR" sz="1800" dirty="0">
                <a:solidFill>
                  <a:srgbClr val="00B050"/>
                </a:solidFill>
              </a:rPr>
              <a:t>)</a:t>
            </a:r>
          </a:p>
          <a:p>
            <a:pPr lvl="0">
              <a:buNone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클래스가 </a:t>
            </a:r>
            <a:r>
              <a:rPr lang="ko-KR" altLang="en-US" sz="1800" dirty="0" err="1"/>
              <a:t>인스턴스화</a:t>
            </a:r>
            <a:r>
              <a:rPr lang="ko-KR" altLang="en-US" sz="1800" dirty="0"/>
              <a:t> 되는 시점에 어떠한 </a:t>
            </a:r>
            <a:r>
              <a:rPr lang="ko-KR" altLang="en-US" sz="1800" dirty="0" smtClean="0"/>
              <a:t>예외 처리도 </a:t>
            </a:r>
            <a:r>
              <a:rPr lang="ko-KR" altLang="en-US" sz="1800" dirty="0"/>
              <a:t>할 수 없다</a:t>
            </a:r>
            <a:r>
              <a:rPr lang="en-US" altLang="ko-KR" sz="1800" dirty="0"/>
              <a:t>.</a:t>
            </a:r>
            <a:endParaRPr lang="en" altLang="ko-KR" sz="1800" dirty="0"/>
          </a:p>
          <a:p>
            <a:pPr lvl="0">
              <a:buNone/>
            </a:pPr>
            <a:endParaRPr lang="en-US" altLang="ko-KR" sz="2000" dirty="0">
              <a:solidFill>
                <a:srgbClr val="A8122A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1800" dirty="0" smtClean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6. using reflection to destroy singleton</a:t>
            </a:r>
            <a:endParaRPr lang="en" sz="1400" b="1" dirty="0"/>
          </a:p>
        </p:txBody>
      </p:sp>
    </p:spTree>
    <p:extLst>
      <p:ext uri="{BB962C8B-B14F-4D97-AF65-F5344CB8AC3E}">
        <p14:creationId xmlns:p14="http://schemas.microsoft.com/office/powerpoint/2010/main" val="29625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5143126"/>
            <a:ext cx="8686800" cy="14819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1800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sz="1800" b="1" dirty="0" smtClean="0">
                <a:solidFill>
                  <a:srgbClr val="A8122A"/>
                </a:solidFill>
              </a:rPr>
              <a:t>    징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en-US" altLang="ko-KR" sz="1800" dirty="0" smtClean="0"/>
              <a:t>- static </a:t>
            </a:r>
            <a:r>
              <a:rPr lang="ko-KR" altLang="en-US" sz="1800" dirty="0"/>
              <a:t>초기화 </a:t>
            </a:r>
            <a:r>
              <a:rPr lang="ko-KR" altLang="en-US" sz="1800" dirty="0" err="1"/>
              <a:t>블럭을</a:t>
            </a:r>
            <a:r>
              <a:rPr lang="ko-KR" altLang="en-US" sz="1800" dirty="0"/>
              <a:t> 이용하면 클래스가 로딩 될 때 최초 한번 실행하게 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285750" lvl="0" indent="-285750">
              <a:buFontTx/>
              <a:buChar char="-"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- </a:t>
            </a:r>
            <a:r>
              <a:rPr lang="ko-KR" altLang="en-US" sz="1800" dirty="0" err="1"/>
              <a:t>초기화블럭을</a:t>
            </a:r>
            <a:r>
              <a:rPr lang="ko-KR" altLang="en-US" sz="1800" dirty="0"/>
              <a:t> 이용하면 </a:t>
            </a:r>
            <a:r>
              <a:rPr lang="en-US" altLang="ko-KR" sz="1800" dirty="0"/>
              <a:t>logic</a:t>
            </a:r>
            <a:r>
              <a:rPr lang="ko-KR" altLang="en-US" sz="1800" dirty="0"/>
              <a:t>을 담을 수 있기 때문에 복잡한 </a:t>
            </a:r>
            <a:r>
              <a:rPr lang="ko-KR" altLang="en-US" sz="1800" dirty="0" err="1"/>
              <a:t>초기변수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셋팅이나</a:t>
            </a:r>
            <a:r>
              <a:rPr lang="ko-KR" altLang="en-US" sz="1800" dirty="0"/>
              <a:t> 위와 같이 </a:t>
            </a:r>
            <a:r>
              <a:rPr lang="ko-KR" altLang="en-US" sz="1800" dirty="0" err="1"/>
              <a:t>에러처리를</a:t>
            </a:r>
            <a:r>
              <a:rPr lang="ko-KR" altLang="en-US" sz="1800" dirty="0"/>
              <a:t> 위한 구문을 담을 수 있다</a:t>
            </a:r>
            <a:r>
              <a:rPr lang="en-US" altLang="ko-KR" sz="1800" dirty="0"/>
              <a:t>.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1.5 </a:t>
            </a:r>
            <a:r>
              <a:rPr lang="en-US" dirty="0"/>
              <a:t>static block initialization</a:t>
            </a:r>
            <a:endParaRPr lang="en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914" y="1518124"/>
            <a:ext cx="4863737" cy="39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4946469"/>
            <a:ext cx="8686800" cy="14819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1800" b="1" smtClean="0">
                <a:solidFill>
                  <a:srgbClr val="A8122A"/>
                </a:solidFill>
              </a:rPr>
              <a:t>단  점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 lvl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만약 </a:t>
            </a:r>
            <a:r>
              <a:rPr lang="en-US" altLang="ko-KR" sz="1800" dirty="0"/>
              <a:t>multi-thread </a:t>
            </a:r>
            <a:r>
              <a:rPr lang="ko-KR" altLang="en-US" sz="1800" dirty="0"/>
              <a:t>환경에서 여러 곳에서 동시에 </a:t>
            </a:r>
            <a:r>
              <a:rPr lang="en-US" altLang="ko-KR" sz="1800" dirty="0" err="1"/>
              <a:t>getInstance</a:t>
            </a:r>
            <a:r>
              <a:rPr lang="en-US" altLang="ko-KR" sz="1800" dirty="0"/>
              <a:t>()</a:t>
            </a:r>
            <a:r>
              <a:rPr lang="ko-KR" altLang="en-US" sz="1800" dirty="0"/>
              <a:t>를 호출할 경우 인스턴스가 </a:t>
            </a:r>
            <a:r>
              <a:rPr lang="ko-KR" altLang="en-US" sz="1800" dirty="0" err="1"/>
              <a:t>두번</a:t>
            </a:r>
            <a:r>
              <a:rPr lang="ko-KR" altLang="en-US" sz="1800" dirty="0"/>
              <a:t> 생성될 여지가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즉 </a:t>
            </a:r>
            <a:r>
              <a:rPr lang="en-US" altLang="ko-KR" sz="1800" dirty="0"/>
              <a:t>multi-thread </a:t>
            </a:r>
            <a:r>
              <a:rPr lang="ko-KR" altLang="en-US" sz="1800" dirty="0"/>
              <a:t>환경에서는 </a:t>
            </a:r>
            <a:r>
              <a:rPr lang="ko-KR" altLang="en-US" sz="1800" dirty="0" err="1"/>
              <a:t>싱글톤</a:t>
            </a:r>
            <a:r>
              <a:rPr lang="ko-KR" altLang="en-US" sz="1800" dirty="0"/>
              <a:t> 철학이 깨질 수 있는 위험이 있습니다</a:t>
            </a:r>
            <a:r>
              <a:rPr lang="en-US" altLang="ko-KR" sz="1800" dirty="0"/>
              <a:t>.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2. Lazy initialization (</a:t>
            </a:r>
            <a:r>
              <a:rPr lang="ko-KR" altLang="en-US" dirty="0"/>
              <a:t>늦은 초기화 방식</a:t>
            </a:r>
            <a:r>
              <a:rPr lang="en-US" altLang="ko-KR" dirty="0"/>
              <a:t>)</a:t>
            </a:r>
            <a:endParaRPr lang="en" dirty="0"/>
          </a:p>
        </p:txBody>
      </p:sp>
      <p:sp>
        <p:nvSpPr>
          <p:cNvPr id="10" name="Shape 122"/>
          <p:cNvSpPr txBox="1">
            <a:spLocks noGrp="1"/>
          </p:cNvSpPr>
          <p:nvPr>
            <p:ph type="body" idx="1"/>
          </p:nvPr>
        </p:nvSpPr>
        <p:spPr>
          <a:xfrm>
            <a:off x="5372100" y="3332444"/>
            <a:ext cx="3592287" cy="33970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ko-KR" altLang="en-US" b="1" smtClean="0">
                <a:solidFill>
                  <a:srgbClr val="A8122A"/>
                </a:solidFill>
              </a:rPr>
              <a:t>장  점</a:t>
            </a:r>
            <a:endParaRPr lang="ko-KR" altLang="en-US" b="1" dirty="0">
              <a:solidFill>
                <a:srgbClr val="A8122A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1800" dirty="0" err="1" smtClean="0">
                <a:solidFill>
                  <a:schemeClr val="tx1"/>
                </a:solidFill>
              </a:rPr>
              <a:t>싱글톤</a:t>
            </a:r>
            <a:r>
              <a:rPr lang="ko-KR" altLang="en-US" sz="1800" dirty="0" smtClean="0">
                <a:solidFill>
                  <a:schemeClr val="tx1"/>
                </a:solidFill>
              </a:rPr>
              <a:t> 객체가 필요할 때 인스턴스를 얻을 수 있습니다</a:t>
            </a:r>
            <a:r>
              <a:rPr lang="en-US" altLang="ko-KR" sz="1800" dirty="0" smtClean="0">
                <a:solidFill>
                  <a:schemeClr val="tx1"/>
                </a:solidFill>
              </a:rPr>
              <a:t>. Eager initialization </a:t>
            </a:r>
            <a:r>
              <a:rPr lang="ko-KR" altLang="en-US" sz="1800" dirty="0" smtClean="0">
                <a:solidFill>
                  <a:schemeClr val="tx1"/>
                </a:solidFill>
              </a:rPr>
              <a:t>방식에 단점을 보완할 수 있습니다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   </a:t>
            </a:r>
            <a:r>
              <a:rPr lang="en-US" altLang="ko-KR" sz="1800" dirty="0" smtClean="0">
                <a:solidFill>
                  <a:srgbClr val="00B050"/>
                </a:solidFill>
              </a:rPr>
              <a:t>(</a:t>
            </a:r>
            <a:r>
              <a:rPr lang="ko-KR" altLang="en-US" sz="1800" dirty="0" smtClean="0">
                <a:solidFill>
                  <a:srgbClr val="00B050"/>
                </a:solidFill>
              </a:rPr>
              <a:t>메모리 누수 방지</a:t>
            </a:r>
            <a:r>
              <a:rPr lang="en-US" altLang="ko-KR" sz="1800" dirty="0" smtClean="0">
                <a:solidFill>
                  <a:srgbClr val="00B050"/>
                </a:solidFill>
              </a:rPr>
              <a:t>)</a:t>
            </a:r>
          </a:p>
          <a:p>
            <a:pPr lvl="0">
              <a:buNone/>
            </a:pPr>
            <a:endParaRPr lang="en-US" altLang="ko-KR" sz="1800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0009"/>
            <a:ext cx="4914900" cy="2705100"/>
          </a:xfrm>
          <a:prstGeom prst="rect">
            <a:avLst/>
          </a:prstGeom>
        </p:spPr>
      </p:pic>
      <p:sp>
        <p:nvSpPr>
          <p:cNvPr id="8" name="Shape 122"/>
          <p:cNvSpPr txBox="1">
            <a:spLocks noGrp="1"/>
          </p:cNvSpPr>
          <p:nvPr>
            <p:ph type="body" idx="1"/>
          </p:nvPr>
        </p:nvSpPr>
        <p:spPr>
          <a:xfrm>
            <a:off x="5372100" y="1526950"/>
            <a:ext cx="3592287" cy="33970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2000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sz="2000" b="1" dirty="0" smtClean="0">
                <a:solidFill>
                  <a:srgbClr val="A8122A"/>
                </a:solidFill>
              </a:rPr>
              <a:t>  징</a:t>
            </a:r>
            <a:endParaRPr lang="en-US" altLang="ko-KR" sz="2000" b="1" dirty="0" smtClean="0">
              <a:solidFill>
                <a:srgbClr val="A8122A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인스턴스가 사용되는 시점에 인스턴스를 만드는 </a:t>
            </a:r>
            <a:r>
              <a:rPr lang="en-US" altLang="ko-KR" sz="1800" dirty="0">
                <a:solidFill>
                  <a:schemeClr val="tx1"/>
                </a:solidFill>
              </a:rPr>
              <a:t>singleton pattern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객체의 생성이 </a:t>
            </a:r>
            <a:r>
              <a:rPr lang="ko-KR" altLang="en-US" sz="1800" dirty="0" err="1">
                <a:solidFill>
                  <a:schemeClr val="tx1"/>
                </a:solidFill>
              </a:rPr>
              <a:t>조회메소드</a:t>
            </a:r>
            <a:r>
              <a:rPr lang="ko-KR" altLang="en-US" sz="1800" dirty="0">
                <a:solidFill>
                  <a:schemeClr val="tx1"/>
                </a:solidFill>
              </a:rPr>
              <a:t> 안에 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43988" y="3701704"/>
            <a:ext cx="8686800" cy="2276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1800" b="1" dirty="0" smtClean="0">
                <a:solidFill>
                  <a:srgbClr val="A8122A"/>
                </a:solidFill>
              </a:rPr>
              <a:t>장 점</a:t>
            </a:r>
            <a:endParaRPr lang="en-US" altLang="ko-KR" sz="1800" b="1" dirty="0">
              <a:solidFill>
                <a:srgbClr val="A8122A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위에서 문제가 되었던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muilit</a:t>
            </a:r>
            <a:r>
              <a:rPr lang="en-US" altLang="ko-KR" sz="1800" dirty="0" smtClean="0">
                <a:solidFill>
                  <a:schemeClr val="tx1"/>
                </a:solidFill>
              </a:rPr>
              <a:t>-thread</a:t>
            </a:r>
            <a:r>
              <a:rPr lang="ko-KR" altLang="en-US" sz="1800" dirty="0">
                <a:solidFill>
                  <a:schemeClr val="tx1"/>
                </a:solidFill>
              </a:rPr>
              <a:t>문제를 해결하기 위해 </a:t>
            </a:r>
            <a:r>
              <a:rPr lang="ko-KR" altLang="en-US" sz="1800" dirty="0" smtClean="0">
                <a:solidFill>
                  <a:schemeClr val="tx1"/>
                </a:solidFill>
              </a:rPr>
              <a:t>동기화를 </a:t>
            </a:r>
            <a:r>
              <a:rPr lang="ko-KR" altLang="en-US" sz="1800" dirty="0">
                <a:solidFill>
                  <a:schemeClr val="tx1"/>
                </a:solidFill>
              </a:rPr>
              <a:t>사용하여 </a:t>
            </a:r>
            <a:r>
              <a:rPr lang="en-US" altLang="ko-KR" sz="1800" dirty="0">
                <a:solidFill>
                  <a:schemeClr val="tx1"/>
                </a:solidFill>
              </a:rPr>
              <a:t>singleton pattern</a:t>
            </a:r>
            <a:r>
              <a:rPr lang="ko-KR" altLang="en-US" sz="1800" dirty="0">
                <a:solidFill>
                  <a:schemeClr val="tx1"/>
                </a:solidFill>
              </a:rPr>
              <a:t>을 </a:t>
            </a:r>
            <a:r>
              <a:rPr lang="ko-KR" altLang="en-US" sz="1800" dirty="0" smtClean="0">
                <a:solidFill>
                  <a:schemeClr val="tx1"/>
                </a:solidFill>
              </a:rPr>
              <a:t>구현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Lazy </a:t>
            </a:r>
            <a:r>
              <a:rPr lang="en-US" altLang="ko-KR" sz="1800" dirty="0">
                <a:solidFill>
                  <a:schemeClr val="tx1"/>
                </a:solidFill>
              </a:rPr>
              <a:t>initialization </a:t>
            </a:r>
            <a:r>
              <a:rPr lang="ko-KR" altLang="en-US" sz="1800" dirty="0">
                <a:solidFill>
                  <a:schemeClr val="tx1"/>
                </a:solidFill>
              </a:rPr>
              <a:t>방식에서 </a:t>
            </a:r>
            <a:r>
              <a:rPr lang="en-US" altLang="ko-KR" sz="1800" dirty="0">
                <a:solidFill>
                  <a:schemeClr val="tx1"/>
                </a:solidFill>
              </a:rPr>
              <a:t>thread-safe</a:t>
            </a:r>
            <a:r>
              <a:rPr lang="ko-KR" altLang="en-US" sz="1800" dirty="0">
                <a:solidFill>
                  <a:schemeClr val="tx1"/>
                </a:solidFill>
              </a:rPr>
              <a:t>하지 않은 점을 보완한다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sz="1800" b="1" dirty="0" smtClean="0">
                <a:solidFill>
                  <a:srgbClr val="A8122A"/>
                </a:solidFill>
              </a:rPr>
              <a:t>단 점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altLang="ko-KR" sz="1800" dirty="0" smtClean="0"/>
              <a:t>synchronized </a:t>
            </a:r>
            <a:r>
              <a:rPr lang="ko-KR" altLang="en-US" sz="1800" dirty="0"/>
              <a:t>키워드를 사용할 경우 자바 내부적으로 해당 영역이나 메서드를 </a:t>
            </a:r>
            <a:r>
              <a:rPr lang="en-US" altLang="ko-KR" sz="1800" dirty="0"/>
              <a:t>lock, unlock </a:t>
            </a:r>
            <a:r>
              <a:rPr lang="ko-KR" altLang="en-US" sz="1800" dirty="0"/>
              <a:t>처리하기 때문에 내부적으로 많은 </a:t>
            </a:r>
            <a:r>
              <a:rPr lang="en-US" altLang="ko-KR" sz="1800" dirty="0"/>
              <a:t>cost</a:t>
            </a:r>
            <a:r>
              <a:rPr lang="ko-KR" altLang="en-US" sz="1800" dirty="0"/>
              <a:t>가 발생한다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285750" lvl="0" indent="-285750">
              <a:buFontTx/>
              <a:buChar char="-"/>
            </a:pPr>
            <a:endParaRPr lang="en-US" altLang="ko-KR" sz="1800" dirty="0" smtClean="0"/>
          </a:p>
          <a:p>
            <a:pPr lvl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따라서 </a:t>
            </a:r>
            <a:r>
              <a:rPr lang="ko-KR" altLang="en-US" sz="1800" dirty="0"/>
              <a:t>많은 </a:t>
            </a:r>
            <a:r>
              <a:rPr lang="en-US" altLang="ko-KR" sz="1800" dirty="0"/>
              <a:t>thread </a:t>
            </a:r>
            <a:r>
              <a:rPr lang="ko-KR" altLang="en-US" sz="1800" dirty="0"/>
              <a:t>들이 </a:t>
            </a:r>
            <a:r>
              <a:rPr lang="en-US" altLang="ko-KR" sz="1800" dirty="0" err="1"/>
              <a:t>getInstance</a:t>
            </a:r>
            <a:r>
              <a:rPr lang="en-US" altLang="ko-KR" sz="1800" dirty="0"/>
              <a:t>()</a:t>
            </a:r>
            <a:r>
              <a:rPr lang="ko-KR" altLang="en-US" sz="1800" dirty="0"/>
              <a:t>를 호출하게 되면 프로그램 전반적인 성능저하가 발생한다</a:t>
            </a:r>
            <a:r>
              <a:rPr lang="en-US" altLang="ko-KR" sz="1800" dirty="0"/>
              <a:t>.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dirty="0"/>
              <a:t>3. Thread safe Lazy initialization (</a:t>
            </a:r>
            <a:r>
              <a:rPr lang="ko-KR" altLang="en-US" sz="1400" dirty="0"/>
              <a:t>스레드 안전한 늦은 초기화</a:t>
            </a:r>
            <a:r>
              <a:rPr lang="en-US" altLang="ko-KR" sz="1400" dirty="0"/>
              <a:t>)</a:t>
            </a:r>
            <a:endParaRPr lang="en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50393"/>
            <a:ext cx="6096000" cy="25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28599" y="4061420"/>
            <a:ext cx="8686800" cy="2276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1800" b="1" dirty="0" err="1" smtClean="0">
                <a:solidFill>
                  <a:srgbClr val="A8122A"/>
                </a:solidFill>
              </a:rPr>
              <a:t>특</a:t>
            </a:r>
            <a:r>
              <a:rPr lang="ko-KR" altLang="en-US" sz="1800" b="1" dirty="0" smtClean="0">
                <a:solidFill>
                  <a:srgbClr val="A8122A"/>
                </a:solidFill>
              </a:rPr>
              <a:t>    징</a:t>
            </a:r>
            <a:endParaRPr lang="en-US" altLang="ko-KR" sz="1800" b="1" dirty="0" smtClean="0">
              <a:solidFill>
                <a:srgbClr val="A8122A"/>
              </a:solidFill>
            </a:endParaRPr>
          </a:p>
          <a:p>
            <a:pPr>
              <a:buNone/>
            </a:pPr>
            <a:endParaRPr lang="en-US" altLang="ko-KR" sz="1800" b="1" dirty="0" smtClean="0">
              <a:solidFill>
                <a:srgbClr val="A8122A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 smtClean="0">
                <a:solidFill>
                  <a:schemeClr val="tx1"/>
                </a:solidFill>
              </a:rPr>
              <a:t>첫번째 </a:t>
            </a:r>
            <a:r>
              <a:rPr lang="en-US" altLang="ko-KR" sz="1800" dirty="0">
                <a:solidFill>
                  <a:schemeClr val="tx1"/>
                </a:solidFill>
              </a:rPr>
              <a:t>if</a:t>
            </a:r>
            <a:r>
              <a:rPr lang="ko-KR" altLang="en-US" sz="1800" dirty="0">
                <a:solidFill>
                  <a:schemeClr val="tx1"/>
                </a:solidFill>
              </a:rPr>
              <a:t>문에서 </a:t>
            </a:r>
            <a:r>
              <a:rPr lang="en-US" altLang="ko-KR" sz="1800" dirty="0">
                <a:solidFill>
                  <a:schemeClr val="tx1"/>
                </a:solidFill>
              </a:rPr>
              <a:t>instance 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null</a:t>
            </a:r>
            <a:r>
              <a:rPr lang="ko-KR" altLang="en-US" sz="1800" dirty="0">
                <a:solidFill>
                  <a:schemeClr val="tx1"/>
                </a:solidFill>
              </a:rPr>
              <a:t>인 경우 </a:t>
            </a:r>
            <a:r>
              <a:rPr lang="en-US" altLang="ko-KR" sz="1800" dirty="0">
                <a:solidFill>
                  <a:schemeClr val="tx1"/>
                </a:solidFill>
              </a:rPr>
              <a:t>synchronized </a:t>
            </a:r>
            <a:r>
              <a:rPr lang="ko-KR" altLang="en-US" sz="1800" dirty="0" err="1">
                <a:solidFill>
                  <a:schemeClr val="tx1"/>
                </a:solidFill>
              </a:rPr>
              <a:t>블럭에</a:t>
            </a:r>
            <a:r>
              <a:rPr lang="ko-KR" altLang="en-US" sz="1800" dirty="0">
                <a:solidFill>
                  <a:schemeClr val="tx1"/>
                </a:solidFill>
              </a:rPr>
              <a:t> 접근하고 한번 더 </a:t>
            </a:r>
            <a:r>
              <a:rPr lang="en-US" altLang="ko-KR" sz="1800" dirty="0">
                <a:solidFill>
                  <a:schemeClr val="tx1"/>
                </a:solidFill>
              </a:rPr>
              <a:t>if</a:t>
            </a:r>
            <a:r>
              <a:rPr lang="ko-KR" altLang="en-US" sz="1800" dirty="0">
                <a:solidFill>
                  <a:schemeClr val="tx1"/>
                </a:solidFill>
              </a:rPr>
              <a:t>문으로 </a:t>
            </a:r>
            <a:r>
              <a:rPr lang="en-US" altLang="ko-KR" sz="1800" dirty="0">
                <a:solidFill>
                  <a:schemeClr val="tx1"/>
                </a:solidFill>
              </a:rPr>
              <a:t>instance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null </a:t>
            </a:r>
            <a:r>
              <a:rPr lang="ko-KR" altLang="en-US" sz="1800" dirty="0">
                <a:solidFill>
                  <a:schemeClr val="tx1"/>
                </a:solidFill>
              </a:rPr>
              <a:t>유무를 체크합니다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- 2</a:t>
            </a:r>
            <a:r>
              <a:rPr lang="ko-KR" altLang="en-US" sz="1800" dirty="0">
                <a:solidFill>
                  <a:schemeClr val="tx1"/>
                </a:solidFill>
              </a:rPr>
              <a:t>번 모두다 </a:t>
            </a:r>
            <a:r>
              <a:rPr lang="en-US" altLang="ko-KR" sz="1800" dirty="0">
                <a:solidFill>
                  <a:schemeClr val="tx1"/>
                </a:solidFill>
              </a:rPr>
              <a:t>instance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null</a:t>
            </a:r>
            <a:r>
              <a:rPr lang="ko-KR" altLang="en-US" sz="1800" dirty="0">
                <a:solidFill>
                  <a:schemeClr val="tx1"/>
                </a:solidFill>
              </a:rPr>
              <a:t>인 경우에 </a:t>
            </a:r>
            <a:r>
              <a:rPr lang="en-US" altLang="ko-KR" sz="1800" dirty="0">
                <a:solidFill>
                  <a:schemeClr val="tx1"/>
                </a:solidFill>
              </a:rPr>
              <a:t>new</a:t>
            </a:r>
            <a:r>
              <a:rPr lang="ko-KR" altLang="en-US" sz="1800" dirty="0">
                <a:solidFill>
                  <a:schemeClr val="tx1"/>
                </a:solidFill>
              </a:rPr>
              <a:t>를 통해 </a:t>
            </a:r>
            <a:r>
              <a:rPr lang="ko-KR" altLang="en-US" sz="1800" dirty="0" err="1">
                <a:solidFill>
                  <a:schemeClr val="tx1"/>
                </a:solidFill>
              </a:rPr>
              <a:t>인스턴스화</a:t>
            </a:r>
            <a:r>
              <a:rPr lang="ko-KR" altLang="en-US" sz="1800" dirty="0">
                <a:solidFill>
                  <a:schemeClr val="tx1"/>
                </a:solidFill>
              </a:rPr>
              <a:t> 시킵니다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그 후에 </a:t>
            </a:r>
            <a:r>
              <a:rPr lang="en-US" altLang="ko-KR" sz="1800" dirty="0">
                <a:solidFill>
                  <a:schemeClr val="tx1"/>
                </a:solidFill>
              </a:rPr>
              <a:t>instance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null</a:t>
            </a:r>
            <a:r>
              <a:rPr lang="ko-KR" altLang="en-US" sz="1800" dirty="0">
                <a:solidFill>
                  <a:schemeClr val="tx1"/>
                </a:solidFill>
              </a:rPr>
              <a:t>이 아니기 때문에 </a:t>
            </a:r>
            <a:r>
              <a:rPr lang="en-US" altLang="ko-KR" sz="1800" dirty="0">
                <a:solidFill>
                  <a:schemeClr val="tx1"/>
                </a:solidFill>
              </a:rPr>
              <a:t>synchronized </a:t>
            </a:r>
            <a:r>
              <a:rPr lang="ko-KR" altLang="en-US" sz="1800" dirty="0" err="1">
                <a:solidFill>
                  <a:schemeClr val="tx1"/>
                </a:solidFill>
              </a:rPr>
              <a:t>블럭을</a:t>
            </a:r>
            <a:r>
              <a:rPr lang="ko-KR" altLang="en-US" sz="1800" dirty="0">
                <a:solidFill>
                  <a:schemeClr val="tx1"/>
                </a:solidFill>
              </a:rPr>
              <a:t> 타지 않습니다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이런 </a:t>
            </a:r>
            <a:r>
              <a:rPr lang="en-US" altLang="ko-KR" sz="1800" dirty="0">
                <a:solidFill>
                  <a:schemeClr val="tx1"/>
                </a:solidFill>
              </a:rPr>
              <a:t>Double-checked locking</a:t>
            </a:r>
            <a:r>
              <a:rPr lang="ko-KR" altLang="en-US" sz="1800" dirty="0">
                <a:solidFill>
                  <a:schemeClr val="tx1"/>
                </a:solidFill>
              </a:rPr>
              <a:t>기법을 통해 성능저하를 보완할 수 있습니다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en" sz="1800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dirty="0"/>
              <a:t>3-1. Thread safe Lazy initialization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+ </a:t>
            </a:r>
            <a:r>
              <a:rPr lang="en-US" sz="1400" dirty="0"/>
              <a:t>Double-checked locking </a:t>
            </a:r>
            <a:r>
              <a:rPr lang="ko-KR" altLang="en-US" sz="1400" dirty="0"/>
              <a:t>기법</a:t>
            </a:r>
            <a:endParaRPr lang="en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00" y="1484947"/>
            <a:ext cx="4713651" cy="31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400" b="1" dirty="0"/>
              <a:t>4. Initialization on demand holder idiom (holder</a:t>
            </a:r>
            <a:r>
              <a:rPr lang="ko-KR" altLang="en-US" sz="1400" b="1" dirty="0"/>
              <a:t>에 의한 초기화</a:t>
            </a:r>
            <a:r>
              <a:rPr lang="en-US" altLang="ko-KR" sz="1400" b="1" dirty="0"/>
              <a:t>)</a:t>
            </a:r>
            <a:endParaRPr lang="en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15" y="1497194"/>
            <a:ext cx="6477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844</Words>
  <Application>Microsoft Office PowerPoint</Application>
  <PresentationFormat>화면 슬라이드 쇼(4:3)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Merriweather</vt:lpstr>
      <vt:lpstr>Raleway</vt:lpstr>
      <vt:lpstr>Arial</vt:lpstr>
      <vt:lpstr>Othello template</vt:lpstr>
      <vt:lpstr>싱글턴 패턴의 기본과 고도화 과정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  <vt:lpstr>You can also split your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hoon jung</cp:lastModifiedBy>
  <cp:revision>9</cp:revision>
  <dcterms:modified xsi:type="dcterms:W3CDTF">2021-05-10T06:25:31Z</dcterms:modified>
</cp:coreProperties>
</file>