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64" r:id="rId5"/>
    <p:sldId id="263" r:id="rId6"/>
    <p:sldId id="271" r:id="rId7"/>
    <p:sldId id="272" r:id="rId8"/>
    <p:sldId id="269" r:id="rId9"/>
    <p:sldId id="266" r:id="rId10"/>
    <p:sldId id="276" r:id="rId11"/>
    <p:sldId id="260" r:id="rId12"/>
    <p:sldId id="275" r:id="rId13"/>
    <p:sldId id="261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BD64F-0B46-449C-90F1-025A8B9E358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CE11-912F-4407-8446-DC2034E01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4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8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26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3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24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31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8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99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AD3DC-2201-45F2-9B56-AD1B7CF4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2C2BAE-A476-4AFC-A7C7-CBA3134CD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49BAF-D3E5-472B-8E18-D3A7D204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A30AE-E4C1-4749-8B6B-357DD95E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4836C-9C3B-449D-8F13-6BFBEEFD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EBA5-CC7F-461D-9EB8-2C43F377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7C1535-70B6-4AC2-A18D-3D44D166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93FAC-D409-4BED-A928-4954642C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F7A43-906C-44D1-B1EE-605A5D64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693F4-540A-46CF-BA48-5FE3BF3B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DAB15E-36B8-4D4E-8896-72A6F2F3F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4A131-13F1-405C-8498-D549BCCAB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7D85-F5B6-41AD-910F-6616B4D2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27B99-1398-41D3-8E41-3C8AD817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B3B1F-AEA7-4134-A14C-E3868480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35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125615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FD85D-716B-48C7-B20B-6B5FFF01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0C1C7-B03C-4C60-8165-344F34BAE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975D4-F152-48F4-B2AB-F95245A1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D58DE-7EBB-408C-AD1A-1D2B346F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C3B2A-E99E-4C9A-85B4-E6D13BFD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8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58F6C-30BE-4F36-90F5-7B1B6C51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DAB2C-65D0-4383-A89B-CCA5380D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890C3-55FC-4DB4-8936-0A67E75C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6A771-555E-4199-AFB9-8C064549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93DAE-B936-42A8-8971-E560F54A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76884-5854-4F20-82AB-E63A26A9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F0A0B-517A-486B-A0D8-A281430E5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CFB6E-0CA3-40E2-B7C6-2958FBBA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4BDC9-DA9E-4E05-9915-545021A4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9A481-4553-463A-B2ED-7AE9FEFD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86D23-02EF-444C-A444-96C14605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FF7A2-34A5-4076-9E6D-3EFE294F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8F00B-3A52-4D0D-91E5-DB1C7C3B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A3C6A-18BB-421A-90CD-2AE0BBE3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137BE1-2C50-4EBC-BDEF-3A978BDAF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8F0E9F-05C9-4B8B-96FF-E8E5D4497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EF250B-0FDD-4737-86B2-A86665BC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A43AD3-5238-4B4F-9F16-4B5C379A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E69DD5-9B5A-49F8-8458-C4C4896E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7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261E-744B-4BD2-8E83-F33B3FB9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B2514A-1CA4-4A2C-AF0B-054A15DC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A5C95-C5AD-40F1-9786-6893521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E958FF-DBB9-4A09-B05E-2452EE71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335D52-5E27-4DDD-B71A-9B2A0A8B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1CEC9F-BE7C-4ECA-831C-9A18938D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D709F8-1418-42E6-9AA4-49C590DC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EF9F0-8EEB-4DE5-8C69-BF8E50F4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EC4BA-9A59-43D7-92DC-41791B6D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0993B-833C-47B8-88E8-AF0041F04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1E0B1-95AB-4AA7-A5EE-FD473EF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E51CC-DB8E-40DE-8AAA-D47C6523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6C8E9-4899-4974-A864-E96BE2F1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1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733BD-387C-4224-B104-49C4E1E7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0E9EF-F86F-4D01-8B10-38A7D712C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7F018C-C811-4EF0-B033-114237EE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6D527-875C-42AA-8378-17C42C8D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930A9-7558-4B0C-AA93-AFF77F05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6D87D-A831-4D3A-8E76-3BDB3E51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158DA2-A6E2-45A9-8B83-FF9E8C65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C9FB8-98FD-4635-9725-6360FD53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F68F0-6A67-4769-907A-478EAE92A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DABAC-13E8-4DD6-8FCB-4DA6C0C55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0D682-E2C5-4DA1-9219-58A5F5002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8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45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25B05B0-532D-42BE-930A-0DB4C06C7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954" y="1279384"/>
            <a:ext cx="9005470" cy="2310312"/>
          </a:xfrm>
        </p:spPr>
        <p:txBody>
          <a:bodyPr>
            <a:normAutofit/>
          </a:bodyPr>
          <a:lstStyle/>
          <a:p>
            <a:r>
              <a:rPr lang="ko-KR" altLang="en-US" sz="5200" dirty="0" err="1" smtClean="0">
                <a:solidFill>
                  <a:schemeClr val="tx2"/>
                </a:solidFill>
              </a:rPr>
              <a:t>아이돌봄</a:t>
            </a:r>
            <a:r>
              <a:rPr lang="ko-KR" altLang="en-US" sz="5200" dirty="0" smtClean="0">
                <a:solidFill>
                  <a:schemeClr val="tx2"/>
                </a:solidFill>
              </a:rPr>
              <a:t> 서비스 예약 시스템</a:t>
            </a:r>
            <a:endParaRPr lang="ko-KR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B874E6-F841-4412-BF2C-C354A709D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424" y="4123996"/>
            <a:ext cx="5760846" cy="682079"/>
          </a:xfrm>
        </p:spPr>
        <p:txBody>
          <a:bodyPr>
            <a:noAutofit/>
          </a:bodyPr>
          <a:lstStyle/>
          <a:p>
            <a:r>
              <a:rPr lang="ko-KR" altLang="en-US" sz="1800" b="1" dirty="0">
                <a:solidFill>
                  <a:schemeClr val="tx2"/>
                </a:solidFill>
              </a:rPr>
              <a:t>선도기술 </a:t>
            </a:r>
            <a:r>
              <a:rPr lang="en-US" altLang="ko-KR" sz="1800" b="1" dirty="0">
                <a:solidFill>
                  <a:schemeClr val="tx2"/>
                </a:solidFill>
              </a:rPr>
              <a:t>CDP </a:t>
            </a:r>
            <a:r>
              <a:rPr lang="ko-KR" altLang="en-US" sz="1800" b="1" dirty="0">
                <a:solidFill>
                  <a:schemeClr val="tx2"/>
                </a:solidFill>
              </a:rPr>
              <a:t>본부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r>
              <a:rPr lang="en-US" altLang="ko-KR" sz="1800" b="1" dirty="0">
                <a:solidFill>
                  <a:schemeClr val="tx2"/>
                </a:solidFill>
              </a:rPr>
              <a:t>Arch </a:t>
            </a:r>
            <a:r>
              <a:rPr lang="ko-KR" altLang="en-US" sz="1800" b="1" dirty="0">
                <a:solidFill>
                  <a:schemeClr val="tx2"/>
                </a:solidFill>
              </a:rPr>
              <a:t>최적화 그룹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r>
              <a:rPr lang="ko-KR" altLang="en-US" sz="1800" b="1" dirty="0" smtClean="0">
                <a:solidFill>
                  <a:schemeClr val="tx2"/>
                </a:solidFill>
              </a:rPr>
              <a:t>사  원 정  훈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5" y="329513"/>
            <a:ext cx="7752463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</a:rPr>
              <a:t>앞으로의 </a:t>
            </a:r>
            <a:r>
              <a:rPr lang="ko-KR" altLang="en-US" b="1" dirty="0">
                <a:solidFill>
                  <a:schemeClr val="tx2"/>
                </a:solidFill>
              </a:rPr>
              <a:t>진행방향</a:t>
            </a:r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263400" y="1979340"/>
            <a:ext cx="9709400" cy="4312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범위 구체화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본 수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5+11+13(29) &gt;&gt;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우선순위 설정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WBS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구체화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환경 구성도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책 보면서 구성요소에 대한 </a:t>
            </a:r>
            <a:r>
              <a:rPr lang="ko-KR" altLang="en-US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공부중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Infra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구성도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주신자료에서 사용된 요소를 </a:t>
            </a:r>
            <a:r>
              <a:rPr lang="ko-KR" altLang="en-US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공부중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SW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구성도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시작 할 계획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RestApi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사용법 심화학습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917" y="2453577"/>
            <a:ext cx="2463728" cy="33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B0B2B79-DD8F-44F8-B0AA-EE5D16F3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dirty="0" smtClean="0">
                <a:solidFill>
                  <a:schemeClr val="tx2"/>
                </a:solidFill>
              </a:rPr>
              <a:t>감 사 합 </a:t>
            </a:r>
            <a:r>
              <a:rPr lang="ko-KR" altLang="en-US" sz="5200" dirty="0" err="1" smtClean="0">
                <a:solidFill>
                  <a:schemeClr val="tx2"/>
                </a:solidFill>
              </a:rPr>
              <a:t>니</a:t>
            </a:r>
            <a:r>
              <a:rPr lang="ko-KR" altLang="en-US" sz="5200" smtClean="0">
                <a:solidFill>
                  <a:schemeClr val="tx2"/>
                </a:solidFill>
              </a:rPr>
              <a:t> 다 </a:t>
            </a:r>
            <a:r>
              <a:rPr lang="en-US" altLang="ko-KR" sz="5200" smtClean="0">
                <a:solidFill>
                  <a:schemeClr val="tx2"/>
                </a:solidFill>
              </a:rPr>
              <a:t>!</a:t>
            </a:r>
            <a:endParaRPr lang="en-US" altLang="ko-KR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9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59916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59916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5400000">
            <a:off x="4502511" y="284708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2611" y="2818203"/>
            <a:ext cx="2394185" cy="7911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6" idx="0"/>
          </p:cNvCxnSpPr>
          <p:nvPr/>
        </p:nvCxnSpPr>
        <p:spPr>
          <a:xfrm>
            <a:off x="4857844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4857844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362054" y="3363676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763572" y="3560446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6412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3572" y="411004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3361500" y="3942115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63572" y="47232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3360947" y="4494678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0584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4" y="3370278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6" y="349681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59916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4857844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711050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11050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endCxn id="62" idx="0"/>
          </p:cNvCxnSpPr>
          <p:nvPr/>
        </p:nvCxnSpPr>
        <p:spPr>
          <a:xfrm>
            <a:off x="6308978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2" idx="2"/>
            <a:endCxn id="61" idx="0"/>
          </p:cNvCxnSpPr>
          <p:nvPr/>
        </p:nvCxnSpPr>
        <p:spPr>
          <a:xfrm>
            <a:off x="6308978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11050" y="472317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11050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66" idx="2"/>
            <a:endCxn id="65" idx="0"/>
          </p:cNvCxnSpPr>
          <p:nvPr/>
        </p:nvCxnSpPr>
        <p:spPr>
          <a:xfrm>
            <a:off x="6308978" y="4493261"/>
            <a:ext cx="0" cy="229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1" idx="2"/>
            <a:endCxn id="66" idx="0"/>
          </p:cNvCxnSpPr>
          <p:nvPr/>
        </p:nvCxnSpPr>
        <p:spPr>
          <a:xfrm>
            <a:off x="6308978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9AECA99D-37DE-4532-A2F5-3FEBAC21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endParaRPr lang="ko-KR" altLang="en-US" sz="3600">
              <a:solidFill>
                <a:schemeClr val="tx2"/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D32C10C-A7EC-4445-B667-9F81A739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endParaRPr lang="ko-KR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5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사용자 요구사항 정의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840343" y="1774277"/>
            <a:ext cx="8984061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spcBef>
                <a:spcPts val="600"/>
              </a:spcBef>
              <a:buAutoNum type="arabicPeriod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 페이지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14350" indent="-514350">
              <a:spcBef>
                <a:spcPts val="600"/>
              </a:spcBef>
              <a:buAutoNum type="arabicPeriod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사용자가 원하는 위탁 기관을 검색하고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기관 현황을 파악할 수 있다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안내된 정보를 기반으로 사용자는 기관에 위탁 신청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을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사용자는 사용후기를 남겨 해당기관의 평점을 등록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0563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59916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59916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5400000">
            <a:off x="4502511" y="284708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2611" y="2818203"/>
            <a:ext cx="2394185" cy="7911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6" idx="0"/>
          </p:cNvCxnSpPr>
          <p:nvPr/>
        </p:nvCxnSpPr>
        <p:spPr>
          <a:xfrm>
            <a:off x="4857844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4857844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362054" y="3363676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763572" y="3560446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16484" y="47232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1913859" y="4494678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76412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3572" y="411004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3361500" y="3942115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63572" y="47232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3360947" y="4494678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316484" y="410871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44" idx="3"/>
          </p:cNvCxnSpPr>
          <p:nvPr/>
        </p:nvCxnSpPr>
        <p:spPr>
          <a:xfrm>
            <a:off x="2512339" y="4301036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0584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4" y="3370278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6" y="349681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16484" y="2975304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59916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4857844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711050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11050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endCxn id="62" idx="0"/>
          </p:cNvCxnSpPr>
          <p:nvPr/>
        </p:nvCxnSpPr>
        <p:spPr>
          <a:xfrm>
            <a:off x="6308978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2" idx="2"/>
            <a:endCxn id="61" idx="0"/>
          </p:cNvCxnSpPr>
          <p:nvPr/>
        </p:nvCxnSpPr>
        <p:spPr>
          <a:xfrm>
            <a:off x="6308978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11050" y="472317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11050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66" idx="2"/>
            <a:endCxn id="65" idx="0"/>
          </p:cNvCxnSpPr>
          <p:nvPr/>
        </p:nvCxnSpPr>
        <p:spPr>
          <a:xfrm>
            <a:off x="6308978" y="4493261"/>
            <a:ext cx="0" cy="229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1" idx="2"/>
            <a:endCxn id="66" idx="0"/>
          </p:cNvCxnSpPr>
          <p:nvPr/>
        </p:nvCxnSpPr>
        <p:spPr>
          <a:xfrm>
            <a:off x="6308978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0" idx="3"/>
            <a:endCxn id="4" idx="1"/>
          </p:cNvCxnSpPr>
          <p:nvPr/>
        </p:nvCxnSpPr>
        <p:spPr>
          <a:xfrm>
            <a:off x="2512339" y="3169444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10D5C88-7F4B-41A2-93D9-40F95614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71" y="195825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2"/>
                </a:solidFill>
              </a:rPr>
              <a:t>목    차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BAB74-A340-4387-9286-429B9864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264" y="1975104"/>
            <a:ext cx="5709721" cy="3335044"/>
          </a:xfrm>
        </p:spPr>
        <p:txBody>
          <a:bodyPr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b="1" dirty="0" smtClean="0">
                <a:solidFill>
                  <a:schemeClr val="tx2"/>
                </a:solidFill>
              </a:rPr>
              <a:t>요구사항명세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tx2"/>
                </a:solidFill>
              </a:rPr>
              <a:t>사용자 페이지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tx2"/>
                </a:solidFill>
              </a:rPr>
              <a:t>관리자 페이지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 smtClean="0">
                <a:solidFill>
                  <a:schemeClr val="tx2"/>
                </a:solidFill>
              </a:rPr>
              <a:t>프로젝트 설계도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사이트맵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chemeClr val="tx2"/>
                </a:solidFill>
              </a:rPr>
              <a:t>앞으로의 진행방향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83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사용자 페이지 요구사항 정의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243915" y="1774277"/>
            <a:ext cx="9750656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28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대분류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중분류로 나누자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!!!!!!!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가입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 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 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회원탈퇴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  <a:endParaRPr lang="ko-KR" altLang="en-US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자녀의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정보를 등록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지역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이름을 통해 등록 된 기관들을 검색 할 수 있다</a:t>
            </a:r>
            <a:endParaRPr lang="ko-KR" altLang="en-US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선택한 기관의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위치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사용후기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수용인원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현재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인원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신청 가능 시간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 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을 확인 할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선택한 기관에 자녀의 돌봄 신청을 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신청 결과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삭제   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CRUD)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있다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시설 이용 후 이용 후기를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관리자가 등록한 공지사항을 확인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812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5" y="329513"/>
            <a:ext cx="7752463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관리자 페이지 요구사항 정의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263400" y="1979340"/>
            <a:ext cx="9709400" cy="4312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2000" b="1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대분류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중분류로 나누자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!!!!!!!</a:t>
            </a:r>
          </a:p>
          <a:p>
            <a:pPr>
              <a:spcBef>
                <a:spcPts val="600"/>
              </a:spcBef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관리자는 기관에 대한 정보를 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spcBef>
                <a:spcPts val="600"/>
              </a:spcBef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관리자는 기관에 돌봄을 신청한 회원의 자녀 정보를 확인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관리자는 기관에 들어온 신청 내용들을 승인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거절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공지사항을 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065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메뉴 구조도</a:t>
            </a:r>
            <a:endParaRPr lang="en" b="1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603963" y="1222469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190552" y="1982313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977052" y="1982313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714298" y="1982317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9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640468" y="2715187"/>
            <a:ext cx="1078378" cy="519209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원 가 입</a:t>
            </a:r>
            <a:endParaRPr lang="en-US" altLang="ko-KR" sz="1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/ PW </a:t>
            </a:r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246336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535330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535330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824324" y="365144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823090" y="432658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823090" y="499663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823090" y="56652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411331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332736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332736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332736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332736" y="5659610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974111" y="2969788"/>
            <a:ext cx="1127831" cy="27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신청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974112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돌봄신청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74112" y="4314978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</a:t>
            </a:r>
            <a:r>
              <a:rPr lang="en-US" altLang="ko-KR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332736" y="2969788"/>
            <a:ext cx="1123368" cy="255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시설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61548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615488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615488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615488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615488" y="565585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0612" y="2345350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82350" y="1585507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270672" y="2163832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50402" y="2163830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82350" y="2345354"/>
            <a:ext cx="0" cy="36873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786396" y="2715187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6396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75390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60682" y="2714089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</p:cNvCxnSpPr>
          <p:nvPr/>
        </p:nvCxnSpPr>
        <p:spPr>
          <a:xfrm>
            <a:off x="465337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524897" y="2344801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872796" y="2714638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77116" y="2714089"/>
            <a:ext cx="17304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524897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15554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75390" y="3220407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361916" y="3894273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361916" y="456430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360682" y="524073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874975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872796" y="390042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865755" y="456647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872796" y="522680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512938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512938" y="388902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149667" y="321897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149667" y="38826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147562" y="45655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154314" y="52350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5" y="3475007"/>
            <a:ext cx="1080121" cy="4076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0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자녀정보관리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6396" y="3224388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823090" y="2974786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3363150" y="3225405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527410" y="4313539"/>
            <a:ext cx="1080120" cy="390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</a:t>
            </a:r>
            <a:endParaRPr lang="en-US" altLang="ko-KR" sz="11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067470" y="3891059"/>
            <a:ext cx="4939" cy="42248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6" y="413326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회원탈퇴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86396" y="3882645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489274" y="475354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51682" y="5003696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1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58869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8869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8378" y="287780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56795" y="2818202"/>
            <a:ext cx="1683503" cy="1607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5400000">
            <a:off x="4502511" y="284708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085541" y="2818202"/>
            <a:ext cx="1671257" cy="1084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6" idx="0"/>
          </p:cNvCxnSpPr>
          <p:nvPr/>
        </p:nvCxnSpPr>
        <p:spPr>
          <a:xfrm>
            <a:off x="5756797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6797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4085539" y="3311301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7057" y="350807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39969" y="46708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2637344" y="4442303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487612" y="292666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7057" y="40576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4084985" y="3889740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87057" y="46708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4084432" y="4442303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039969" y="405634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44" idx="3"/>
          </p:cNvCxnSpPr>
          <p:nvPr/>
        </p:nvCxnSpPr>
        <p:spPr>
          <a:xfrm>
            <a:off x="3235824" y="4248661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42370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39969" y="2922929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58869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5756797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0" idx="3"/>
            <a:endCxn id="4" idx="1"/>
          </p:cNvCxnSpPr>
          <p:nvPr/>
        </p:nvCxnSpPr>
        <p:spPr>
          <a:xfrm>
            <a:off x="3235824" y="3117069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72031" y="3792403"/>
            <a:ext cx="1450158" cy="5943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&amp;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진행사항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72031" y="3204394"/>
            <a:ext cx="145015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신청한 돌봄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 사항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관리자 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</p:cNvCxnSpPr>
          <p:nvPr/>
        </p:nvCxnSpPr>
        <p:spPr>
          <a:xfrm flipH="1">
            <a:off x="5756241" y="1919215"/>
            <a:ext cx="556" cy="8981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6396279" y="3595632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상세보기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205845" y="438680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수정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32" idx="2"/>
          </p:cNvCxnSpPr>
          <p:nvPr/>
        </p:nvCxnSpPr>
        <p:spPr>
          <a:xfrm>
            <a:off x="7803773" y="4203772"/>
            <a:ext cx="0" cy="1830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70079" y="320439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시설 정보등록하기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</p:cNvCxnSpPr>
          <p:nvPr/>
        </p:nvCxnSpPr>
        <p:spPr>
          <a:xfrm flipH="1">
            <a:off x="4968006" y="3589029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369524" y="37858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등록정보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523" y="44541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시설 정보 수정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42" idx="2"/>
            <a:endCxn id="48" idx="0"/>
          </p:cNvCxnSpPr>
          <p:nvPr/>
        </p:nvCxnSpPr>
        <p:spPr>
          <a:xfrm flipH="1">
            <a:off x="4967451" y="4170435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369523" y="50674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endCxn id="50" idx="0"/>
          </p:cNvCxnSpPr>
          <p:nvPr/>
        </p:nvCxnSpPr>
        <p:spPr>
          <a:xfrm>
            <a:off x="4966898" y="4838830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34" idx="0"/>
          </p:cNvCxnSpPr>
          <p:nvPr/>
        </p:nvCxnSpPr>
        <p:spPr>
          <a:xfrm>
            <a:off x="4966898" y="2817341"/>
            <a:ext cx="1109" cy="38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6" idx="0"/>
          </p:cNvCxnSpPr>
          <p:nvPr/>
        </p:nvCxnSpPr>
        <p:spPr>
          <a:xfrm>
            <a:off x="6396279" y="2817341"/>
            <a:ext cx="831" cy="38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3081" y="168451"/>
            <a:ext cx="11261123" cy="973499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환경 </a:t>
            </a:r>
            <a:r>
              <a:rPr lang="ko-KR" altLang="en-US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구성</a:t>
            </a:r>
            <a:endParaRPr lang="ko-KR" altLang="en-US" b="1" dirty="0">
              <a:solidFill>
                <a:srgbClr val="3A3838"/>
              </a:solidFill>
              <a:latin typeface="나눔바른고딕 UltraLight"/>
            </a:endParaRPr>
          </a:p>
        </p:txBody>
      </p:sp>
      <p:sp>
        <p:nvSpPr>
          <p:cNvPr id="5" name="Google Shape;385;p42"/>
          <p:cNvSpPr/>
          <p:nvPr/>
        </p:nvSpPr>
        <p:spPr>
          <a:xfrm>
            <a:off x="991335" y="1613293"/>
            <a:ext cx="10409833" cy="4861648"/>
          </a:xfrm>
          <a:prstGeom prst="snip2DiagRect">
            <a:avLst>
              <a:gd name="adj1" fmla="val 1825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3A3838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8CCE00E3-8CCB-4FEB-9422-C35B3C626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69396"/>
              </p:ext>
            </p:extLst>
          </p:nvPr>
        </p:nvGraphicFramePr>
        <p:xfrm>
          <a:off x="2324620" y="1956658"/>
          <a:ext cx="7986361" cy="4174917"/>
        </p:xfrm>
        <a:graphic>
          <a:graphicData uri="http://schemas.openxmlformats.org/drawingml/2006/table">
            <a:tbl>
              <a:tblPr/>
              <a:tblGrid>
                <a:gridCol w="1945670">
                  <a:extLst>
                    <a:ext uri="{9D8B030D-6E8A-4147-A177-3AD203B41FA5}">
                      <a16:colId xmlns:a16="http://schemas.microsoft.com/office/drawing/2014/main" val="236534038"/>
                    </a:ext>
                  </a:extLst>
                </a:gridCol>
                <a:gridCol w="6040691">
                  <a:extLst>
                    <a:ext uri="{9D8B030D-6E8A-4147-A177-3AD203B41FA5}">
                      <a16:colId xmlns:a16="http://schemas.microsoft.com/office/drawing/2014/main" val="19125306"/>
                    </a:ext>
                  </a:extLst>
                </a:gridCol>
              </a:tblGrid>
              <a:tr h="5569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Language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HTML5, CSS3, JavaScript, JSP, </a:t>
                      </a:r>
                      <a:endParaRPr lang="en-US" sz="1600" b="0" i="0" u="none" strike="noStrike" dirty="0" smtClean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Java(Version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: JDK 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1.8.0_271)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552308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Server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Apache Tomcat (Version: 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9.0)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08275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DBMS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Oracle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11g(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혹은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MYSQL)</a:t>
                      </a:r>
                      <a:endParaRPr lang="en-US" sz="1600" dirty="0">
                        <a:solidFill>
                          <a:srgbClr val="00B0F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239506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Framework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Spring MVC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0077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ORM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MyBatis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56933"/>
                  </a:ext>
                </a:extLst>
              </a:tr>
              <a:tr h="5569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 Library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Jquery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JSTL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861363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Software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Eclipse JEE(Version: 2019-06 (4.12.0))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987400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배포 환경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Ubuntu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en-US" sz="16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linux</a:t>
                      </a:r>
                      <a:r>
                        <a:rPr lang="en-US" sz="1600" b="1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(ubuntu-18.04.5-desktop-amd64)</a:t>
                      </a: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467213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 상 관 리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GitHub(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혹은 </a:t>
                      </a:r>
                      <a:r>
                        <a:rPr lang="en-US" altLang="ko-KR" sz="1600" b="1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SVN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36751"/>
                  </a:ext>
                </a:extLst>
              </a:tr>
            </a:tbl>
          </a:graphicData>
        </a:graphic>
      </p:graphicFrame>
      <p:cxnSp>
        <p:nvCxnSpPr>
          <p:cNvPr id="7" name="Google Shape;390;p42">
            <a:extLst>
              <a:ext uri="{FF2B5EF4-FFF2-40B4-BE49-F238E27FC236}">
                <a16:creationId xmlns:a16="http://schemas.microsoft.com/office/drawing/2014/main" id="{57755F27-C109-418D-B220-165142238C9F}"/>
              </a:ext>
            </a:extLst>
          </p:cNvPr>
          <p:cNvCxnSpPr>
            <a:cxnSpLocks/>
          </p:cNvCxnSpPr>
          <p:nvPr/>
        </p:nvCxnSpPr>
        <p:spPr>
          <a:xfrm>
            <a:off x="2324620" y="2546005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90;p42">
            <a:extLst>
              <a:ext uri="{FF2B5EF4-FFF2-40B4-BE49-F238E27FC236}">
                <a16:creationId xmlns:a16="http://schemas.microsoft.com/office/drawing/2014/main" id="{40BFF09A-C9C6-406F-AAD8-159D014D0C09}"/>
              </a:ext>
            </a:extLst>
          </p:cNvPr>
          <p:cNvCxnSpPr>
            <a:cxnSpLocks/>
          </p:cNvCxnSpPr>
          <p:nvPr/>
        </p:nvCxnSpPr>
        <p:spPr>
          <a:xfrm>
            <a:off x="2324620" y="2992319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90;p42">
            <a:extLst>
              <a:ext uri="{FF2B5EF4-FFF2-40B4-BE49-F238E27FC236}">
                <a16:creationId xmlns:a16="http://schemas.microsoft.com/office/drawing/2014/main" id="{C17C618B-E3F4-4DF7-8891-0B1F1CB5CAF5}"/>
              </a:ext>
            </a:extLst>
          </p:cNvPr>
          <p:cNvCxnSpPr>
            <a:cxnSpLocks/>
          </p:cNvCxnSpPr>
          <p:nvPr/>
        </p:nvCxnSpPr>
        <p:spPr>
          <a:xfrm>
            <a:off x="2324620" y="3416863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390;p42">
            <a:extLst>
              <a:ext uri="{FF2B5EF4-FFF2-40B4-BE49-F238E27FC236}">
                <a16:creationId xmlns:a16="http://schemas.microsoft.com/office/drawing/2014/main" id="{F3D0BA85-BB32-475C-AAFD-3364C54ADB63}"/>
              </a:ext>
            </a:extLst>
          </p:cNvPr>
          <p:cNvCxnSpPr>
            <a:cxnSpLocks/>
          </p:cNvCxnSpPr>
          <p:nvPr/>
        </p:nvCxnSpPr>
        <p:spPr>
          <a:xfrm>
            <a:off x="2324620" y="3844127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390;p42">
            <a:extLst>
              <a:ext uri="{FF2B5EF4-FFF2-40B4-BE49-F238E27FC236}">
                <a16:creationId xmlns:a16="http://schemas.microsoft.com/office/drawing/2014/main" id="{BF8DCA33-9D60-4B73-B1DE-06E3728756D9}"/>
              </a:ext>
            </a:extLst>
          </p:cNvPr>
          <p:cNvCxnSpPr>
            <a:cxnSpLocks/>
          </p:cNvCxnSpPr>
          <p:nvPr/>
        </p:nvCxnSpPr>
        <p:spPr>
          <a:xfrm>
            <a:off x="2324620" y="4276834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390;p42">
            <a:extLst>
              <a:ext uri="{FF2B5EF4-FFF2-40B4-BE49-F238E27FC236}">
                <a16:creationId xmlns:a16="http://schemas.microsoft.com/office/drawing/2014/main" id="{DF9B9B4D-D511-49EB-B813-15F2C9FE8EA9}"/>
              </a:ext>
            </a:extLst>
          </p:cNvPr>
          <p:cNvCxnSpPr>
            <a:cxnSpLocks/>
          </p:cNvCxnSpPr>
          <p:nvPr/>
        </p:nvCxnSpPr>
        <p:spPr>
          <a:xfrm>
            <a:off x="2324620" y="4908206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90;p42">
            <a:extLst>
              <a:ext uri="{FF2B5EF4-FFF2-40B4-BE49-F238E27FC236}">
                <a16:creationId xmlns:a16="http://schemas.microsoft.com/office/drawing/2014/main" id="{20BEBE67-5210-4C90-8282-7C450AFB7B63}"/>
              </a:ext>
            </a:extLst>
          </p:cNvPr>
          <p:cNvCxnSpPr>
            <a:cxnSpLocks/>
          </p:cNvCxnSpPr>
          <p:nvPr/>
        </p:nvCxnSpPr>
        <p:spPr>
          <a:xfrm>
            <a:off x="2324620" y="5343633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90;p42">
            <a:extLst>
              <a:ext uri="{FF2B5EF4-FFF2-40B4-BE49-F238E27FC236}">
                <a16:creationId xmlns:a16="http://schemas.microsoft.com/office/drawing/2014/main" id="{20BEBE67-5210-4C90-8282-7C450AFB7B63}"/>
              </a:ext>
            </a:extLst>
          </p:cNvPr>
          <p:cNvCxnSpPr>
            <a:cxnSpLocks/>
          </p:cNvCxnSpPr>
          <p:nvPr/>
        </p:nvCxnSpPr>
        <p:spPr>
          <a:xfrm>
            <a:off x="2324620" y="5778807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110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개발계획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산출물</a:t>
            </a:r>
            <a:r>
              <a:rPr lang="en-US" altLang="ko-KR" b="1" dirty="0" smtClean="0"/>
              <a:t>)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79572" y="1469477"/>
            <a:ext cx="7171508" cy="5071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프로젝트 기획서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스케줄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(WBS)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요구사항 명세서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스토리보드에 </a:t>
            </a:r>
            <a:r>
              <a:rPr lang="ko-KR" altLang="en-US" sz="28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포함예정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28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FLOW(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청사진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스토리보드 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 </a:t>
            </a:r>
            <a:r>
              <a:rPr lang="ko-KR" altLang="en-US" sz="28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리퀘스트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매핑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ERD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소프트웨어 아키텍처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800" b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800" b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최종 발표자료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207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747</Words>
  <Application>Microsoft Office PowerPoint</Application>
  <PresentationFormat>와이드스크린</PresentationFormat>
  <Paragraphs>217</Paragraphs>
  <Slides>15</Slides>
  <Notes>7</Notes>
  <HiddenSlides>4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Source Sans Pro</vt:lpstr>
      <vt:lpstr>굴림체</vt:lpstr>
      <vt:lpstr>나눔바른고딕 UltraLight</vt:lpstr>
      <vt:lpstr>나눔스퀘어</vt:lpstr>
      <vt:lpstr>맑은 고딕</vt:lpstr>
      <vt:lpstr>배달의민족 도현</vt:lpstr>
      <vt:lpstr>Arial</vt:lpstr>
      <vt:lpstr>Office 테마</vt:lpstr>
      <vt:lpstr>아이돌봄 서비스 예약 시스템</vt:lpstr>
      <vt:lpstr>목    차</vt:lpstr>
      <vt:lpstr>사용자 페이지 요구사항 정의</vt:lpstr>
      <vt:lpstr>관리자 페이지 요구사항 정의</vt:lpstr>
      <vt:lpstr>메뉴 구조도</vt:lpstr>
      <vt:lpstr>PowerPoint 프레젠테이션</vt:lpstr>
      <vt:lpstr>PowerPoint 프레젠테이션</vt:lpstr>
      <vt:lpstr>개발 환경 구성</vt:lpstr>
      <vt:lpstr>개발계획(산출물)</vt:lpstr>
      <vt:lpstr>앞으로의 진행방향</vt:lpstr>
      <vt:lpstr>감 사 합 니 다 !</vt:lpstr>
      <vt:lpstr>PowerPoint 프레젠테이션</vt:lpstr>
      <vt:lpstr>PowerPoint 프레젠테이션</vt:lpstr>
      <vt:lpstr>사용자 요구사항 정의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명</dc:title>
  <dc:creator>현채 임</dc:creator>
  <cp:lastModifiedBy>hoon jung</cp:lastModifiedBy>
  <cp:revision>50</cp:revision>
  <dcterms:created xsi:type="dcterms:W3CDTF">2021-04-03T09:36:19Z</dcterms:created>
  <dcterms:modified xsi:type="dcterms:W3CDTF">2021-04-14T08:51:58Z</dcterms:modified>
</cp:coreProperties>
</file>