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7" r:id="rId2"/>
  </p:sldMasterIdLst>
  <p:notesMasterIdLst>
    <p:notesMasterId r:id="rId14"/>
  </p:notesMasterIdLst>
  <p:handoutMasterIdLst>
    <p:handoutMasterId r:id="rId15"/>
  </p:handoutMasterIdLst>
  <p:sldIdLst>
    <p:sldId id="313" r:id="rId3"/>
    <p:sldId id="298" r:id="rId4"/>
    <p:sldId id="299" r:id="rId5"/>
    <p:sldId id="381" r:id="rId6"/>
    <p:sldId id="322" r:id="rId7"/>
    <p:sldId id="350" r:id="rId8"/>
    <p:sldId id="382" r:id="rId9"/>
    <p:sldId id="383" r:id="rId10"/>
    <p:sldId id="396" r:id="rId11"/>
    <p:sldId id="397" r:id="rId12"/>
    <p:sldId id="398" r:id="rId13"/>
  </p:sldIdLst>
  <p:sldSz cx="9906000" cy="6858000" type="A4"/>
  <p:notesSz cx="6802438" cy="99345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20">
          <p15:clr>
            <a:srgbClr val="A4A3A4"/>
          </p15:clr>
        </p15:guide>
        <p15:guide id="3" orient="horz" pos="536">
          <p15:clr>
            <a:srgbClr val="A4A3A4"/>
          </p15:clr>
        </p15:guide>
        <p15:guide id="4" orient="horz" pos="3702">
          <p15:clr>
            <a:srgbClr val="A4A3A4"/>
          </p15:clr>
        </p15:guide>
        <p15:guide id="5" orient="horz" pos="871">
          <p15:clr>
            <a:srgbClr val="A4A3A4"/>
          </p15:clr>
        </p15:guide>
        <p15:guide id="6" orient="horz" pos="3595">
          <p15:clr>
            <a:srgbClr val="A4A3A4"/>
          </p15:clr>
        </p15:guide>
        <p15:guide id="7" pos="2805">
          <p15:clr>
            <a:srgbClr val="A4A3A4"/>
          </p15:clr>
        </p15:guide>
        <p15:guide id="8" pos="228">
          <p15:clr>
            <a:srgbClr val="A4A3A4"/>
          </p15:clr>
        </p15:guide>
        <p15:guide id="9" pos="6008">
          <p15:clr>
            <a:srgbClr val="A4A3A4"/>
          </p15:clr>
        </p15:guide>
        <p15:guide id="10" pos="19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D8F3F4"/>
    <a:srgbClr val="FF00FF"/>
    <a:srgbClr val="FFCC99"/>
    <a:srgbClr val="F7F7F7"/>
    <a:srgbClr val="FEF1E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0929"/>
  </p:normalViewPr>
  <p:slideViewPr>
    <p:cSldViewPr snapToGrid="0">
      <p:cViewPr varScale="1">
        <p:scale>
          <a:sx n="116" d="100"/>
          <a:sy n="116" d="100"/>
        </p:scale>
        <p:origin x="1476" y="108"/>
      </p:cViewPr>
      <p:guideLst>
        <p:guide orient="horz" pos="2160"/>
        <p:guide orient="horz" pos="420"/>
        <p:guide orient="horz" pos="536"/>
        <p:guide orient="horz" pos="3702"/>
        <p:guide orient="horz" pos="871"/>
        <p:guide orient="horz" pos="3595"/>
        <p:guide pos="2805"/>
        <p:guide pos="228"/>
        <p:guide pos="6008"/>
        <p:guide pos="1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90" y="114"/>
      </p:cViewPr>
      <p:guideLst>
        <p:guide orient="horz" pos="3129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715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846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715" y="9437846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155645C9-B514-4B14-9315-C85CC8EF90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61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FDCAB79-EA50-4C3D-A417-8BC1E27F967E}" type="datetimeFigureOut">
              <a:rPr lang="ko-KR" altLang="en-US"/>
              <a:pPr>
                <a:defRPr/>
              </a:pPr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003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49628F7-D5D0-4E78-AD1A-2AEC66A290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53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B05B-957B-4CBE-ACD7-98BF0A79D73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B05B-957B-4CBE-ACD7-98BF0A79D73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7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B05B-957B-4CBE-ACD7-98BF0A79D73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5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B05B-957B-4CBE-ACD7-98BF0A79D73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8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B05B-957B-4CBE-ACD7-98BF0A79D73F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0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B05B-957B-4CBE-ACD7-98BF0A79D73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2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B05B-957B-4CBE-ACD7-98BF0A79D73F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0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B05B-957B-4CBE-ACD7-98BF0A79D73F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5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B05B-957B-4CBE-ACD7-98BF0A79D73F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4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작업\2014\(03.14)AIG손해보험\제안서\AIG손해보험_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6" y="263946"/>
            <a:ext cx="1219441" cy="3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6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작업\2014\(03.14)AIG손해보험\제안서\AIG손해보험_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6" y="263946"/>
            <a:ext cx="1219441" cy="3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33"/>
          <p:cNvSpPr>
            <a:spLocks noChangeArrowheads="1"/>
          </p:cNvSpPr>
          <p:nvPr userDrawn="1"/>
        </p:nvSpPr>
        <p:spPr bwMode="auto">
          <a:xfrm>
            <a:off x="4577094" y="6640686"/>
            <a:ext cx="751815" cy="10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886588">
              <a:defRPr/>
            </a:pPr>
            <a:fld id="{BA6345B3-9093-4607-9655-AFB844482A06}" type="slidenum">
              <a:rPr lang="en-US" altLang="ko-KR" sz="708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pPr algn="ctr" defTabSz="886588">
                <a:defRPr/>
              </a:pPr>
              <a:t>‹#›</a:t>
            </a:fld>
            <a:endParaRPr lang="en-US" altLang="ko-KR" sz="708" dirty="0">
              <a:solidFill>
                <a:prstClr val="black">
                  <a:lumMod val="75000"/>
                  <a:lumOff val="25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13" name="Picture 4" descr="D:\작업\2014\(03.14)AIG손해보험\제안서\AIG손해보험_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4" y="260648"/>
            <a:ext cx="1219441" cy="3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7"/>
          <p:cNvSpPr>
            <a:spLocks noChangeArrowheads="1"/>
          </p:cNvSpPr>
          <p:nvPr userDrawn="1"/>
        </p:nvSpPr>
        <p:spPr bwMode="blackWhite">
          <a:xfrm flipV="1">
            <a:off x="191780" y="548011"/>
            <a:ext cx="9480745" cy="45719"/>
          </a:xfrm>
          <a:prstGeom prst="rect">
            <a:avLst/>
          </a:prstGeom>
          <a:solidFill>
            <a:srgbClr val="351B6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rgbClr val="3A4972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Line 8"/>
          <p:cNvSpPr>
            <a:spLocks noChangeShapeType="1"/>
          </p:cNvSpPr>
          <p:nvPr userDrawn="1"/>
        </p:nvSpPr>
        <p:spPr bwMode="auto">
          <a:xfrm>
            <a:off x="354014" y="6532563"/>
            <a:ext cx="919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215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9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27207" y="892024"/>
            <a:ext cx="9250063" cy="291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77887" rtl="0" eaLnBrk="0" fontAlgn="base" latinLnBrk="1" hangingPunct="0">
              <a:lnSpc>
                <a:spcPts val="1974"/>
              </a:lnSpc>
              <a:spcBef>
                <a:spcPct val="0"/>
              </a:spcBef>
              <a:spcAft>
                <a:spcPct val="0"/>
              </a:spcAft>
              <a:defRPr lang="ko-KR" altLang="en-US" sz="1600" dirty="0" smtClean="0">
                <a:solidFill>
                  <a:srgbClr val="262626"/>
                </a:solidFill>
                <a:latin typeface="나눔고딕 Bold" pitchFamily="50" charset="-127"/>
                <a:ea typeface="나눔고딕 Bold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idx="1"/>
          </p:nvPr>
        </p:nvSpPr>
        <p:spPr>
          <a:xfrm>
            <a:off x="327207" y="1455953"/>
            <a:ext cx="9250063" cy="204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1723" bIns="3477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charset="0"/>
              </a:defRPr>
            </a:lvl1pPr>
          </a:lstStyle>
          <a:p>
            <a:pPr marL="0" lvl="0" indent="0" algn="l" defTabSz="914104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None/>
            </a:pPr>
            <a:r>
              <a:rPr lang="ko-KR" altLang="en-US" dirty="0" smtClean="0"/>
              <a:t>마스터 텍스트 스타일을 편집합니다</a:t>
            </a:r>
          </a:p>
          <a:p>
            <a:pPr marL="0" lvl="0" indent="0" algn="l" defTabSz="914104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None/>
            </a:pPr>
            <a:r>
              <a:rPr lang="ko-KR" altLang="en-US" dirty="0" smtClean="0"/>
              <a:t>둘째 수준</a:t>
            </a:r>
          </a:p>
          <a:p>
            <a:pPr marL="0" lvl="0" indent="0" algn="l" defTabSz="914104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None/>
            </a:pPr>
            <a:r>
              <a:rPr lang="ko-KR" altLang="en-US" dirty="0" smtClean="0"/>
              <a:t>셋째 수준</a:t>
            </a:r>
          </a:p>
          <a:p>
            <a:pPr marL="0" lvl="0" indent="0" algn="l" defTabSz="914104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None/>
            </a:pPr>
            <a:r>
              <a:rPr lang="ko-KR" altLang="en-US" dirty="0" smtClean="0"/>
              <a:t>넷째 수준</a:t>
            </a:r>
          </a:p>
          <a:p>
            <a:pPr marL="0" lvl="0" indent="0" algn="l" defTabSz="914104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None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8" name="Picture 4" descr="D:\작업\2014\(03.14)AIG손해보험\제안서\AIG손해보험_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6" y="263946"/>
            <a:ext cx="1219441" cy="3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33"/>
          <p:cNvSpPr>
            <a:spLocks noChangeArrowheads="1"/>
          </p:cNvSpPr>
          <p:nvPr userDrawn="1"/>
        </p:nvSpPr>
        <p:spPr bwMode="auto">
          <a:xfrm>
            <a:off x="4577095" y="6641295"/>
            <a:ext cx="7518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14282" fontAlgn="auto">
              <a:spcBef>
                <a:spcPts val="0"/>
              </a:spcBef>
              <a:spcAft>
                <a:spcPts val="0"/>
              </a:spcAft>
              <a:defRPr/>
            </a:pPr>
            <a:fld id="{BA6345B3-9093-4607-9655-AFB844482A06}" type="slidenum">
              <a:rPr kumimoji="0" lang="en-US" altLang="ko-KR" sz="7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pPr algn="ctr" defTabSz="914282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700" dirty="0">
              <a:solidFill>
                <a:prstClr val="black">
                  <a:lumMod val="75000"/>
                  <a:lumOff val="25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blackWhite">
          <a:xfrm flipV="1">
            <a:off x="191780" y="548011"/>
            <a:ext cx="9480745" cy="45719"/>
          </a:xfrm>
          <a:prstGeom prst="rect">
            <a:avLst/>
          </a:prstGeom>
          <a:solidFill>
            <a:srgbClr val="351B6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rgbClr val="3A4972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Line 8"/>
          <p:cNvSpPr>
            <a:spLocks noChangeShapeType="1"/>
          </p:cNvSpPr>
          <p:nvPr userDrawn="1"/>
        </p:nvSpPr>
        <p:spPr bwMode="auto">
          <a:xfrm>
            <a:off x="354014" y="6532563"/>
            <a:ext cx="919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215">
              <a:solidFill>
                <a:srgbClr val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28" y="6573629"/>
            <a:ext cx="1226783" cy="17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12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100191" tIns="50095" rIns="100191" bIns="50095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100191" tIns="50095" rIns="100191" bIns="5009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100191" tIns="50095" rIns="100191" bIns="50095" rtlCol="0" anchor="ctr"/>
          <a:lstStyle>
            <a:lvl1pPr algn="l">
              <a:defRPr sz="1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6416"/>
            <a:endParaRPr lang="ko-KR" altLang="en-US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 vert="horz" lIns="100191" tIns="50095" rIns="100191" bIns="50095" rtlCol="0" anchor="ctr"/>
          <a:lstStyle>
            <a:lvl1pPr algn="ctr">
              <a:defRPr sz="1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6416"/>
            <a:endParaRPr lang="ko-KR" altLang="en-US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100191" tIns="50095" rIns="100191" bIns="50095" rtlCol="0" anchor="ctr"/>
          <a:lstStyle>
            <a:lvl1pPr algn="r">
              <a:defRPr sz="1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6416"/>
            <a:fld id="{98D8BBCA-3EAA-40B6-AE4D-6DCD8B1246B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defTabSz="886416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1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86588" rtl="0" eaLnBrk="1" latinLnBrk="1" hangingPunct="1">
        <a:spcBef>
          <a:spcPct val="0"/>
        </a:spcBef>
        <a:buNone/>
        <a:defRPr sz="4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2471" indent="-332471" algn="l" defTabSz="886588" rtl="0" eaLnBrk="1" latinLnBrk="1" hangingPunct="1">
        <a:spcBef>
          <a:spcPct val="20000"/>
        </a:spcBef>
        <a:buFont typeface="Arial" pitchFamily="34" charset="0"/>
        <a:buChar char="•"/>
        <a:defRPr sz="3097" kern="1200">
          <a:solidFill>
            <a:schemeClr val="tx1"/>
          </a:solidFill>
          <a:latin typeface="+mn-lt"/>
          <a:ea typeface="+mn-ea"/>
          <a:cs typeface="+mn-cs"/>
        </a:defRPr>
      </a:lvl1pPr>
      <a:lvl2pPr marL="720353" indent="-277059" algn="l" defTabSz="886588" rtl="0" eaLnBrk="1" latinLnBrk="1" hangingPunct="1">
        <a:spcBef>
          <a:spcPct val="20000"/>
        </a:spcBef>
        <a:buFont typeface="Arial" pitchFamily="34" charset="0"/>
        <a:buChar char="–"/>
        <a:defRPr sz="274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35" indent="-221647" algn="l" defTabSz="886588" rtl="0" eaLnBrk="1" latinLnBrk="1" hangingPunct="1">
        <a:spcBef>
          <a:spcPct val="20000"/>
        </a:spcBef>
        <a:buFont typeface="Arial" pitchFamily="34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551530" indent="-221647" algn="l" defTabSz="886588" rtl="0" eaLnBrk="1" latinLnBrk="1" hangingPunct="1">
        <a:spcBef>
          <a:spcPct val="20000"/>
        </a:spcBef>
        <a:buFont typeface="Arial" pitchFamily="34" charset="0"/>
        <a:buChar char="–"/>
        <a:defRPr sz="1947" kern="1200">
          <a:solidFill>
            <a:schemeClr val="tx1"/>
          </a:solidFill>
          <a:latin typeface="+mn-lt"/>
          <a:ea typeface="+mn-ea"/>
          <a:cs typeface="+mn-cs"/>
        </a:defRPr>
      </a:lvl4pPr>
      <a:lvl5pPr marL="1994824" indent="-221647" algn="l" defTabSz="886588" rtl="0" eaLnBrk="1" latinLnBrk="1" hangingPunct="1">
        <a:spcBef>
          <a:spcPct val="20000"/>
        </a:spcBef>
        <a:buFont typeface="Arial" pitchFamily="34" charset="0"/>
        <a:buChar char="»"/>
        <a:defRPr sz="1947" kern="1200">
          <a:solidFill>
            <a:schemeClr val="tx1"/>
          </a:solidFill>
          <a:latin typeface="+mn-lt"/>
          <a:ea typeface="+mn-ea"/>
          <a:cs typeface="+mn-cs"/>
        </a:defRPr>
      </a:lvl5pPr>
      <a:lvl6pPr marL="2438118" indent="-221647" algn="l" defTabSz="886588" rtl="0" eaLnBrk="1" latinLnBrk="1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6pPr>
      <a:lvl7pPr marL="2881412" indent="-221647" algn="l" defTabSz="886588" rtl="0" eaLnBrk="1" latinLnBrk="1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7pPr>
      <a:lvl8pPr marL="3324706" indent="-221647" algn="l" defTabSz="886588" rtl="0" eaLnBrk="1" latinLnBrk="1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8pPr>
      <a:lvl9pPr marL="3768001" indent="-221647" algn="l" defTabSz="886588" rtl="0" eaLnBrk="1" latinLnBrk="1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86588" rtl="0" eaLnBrk="1" latinLnBrk="1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1pPr>
      <a:lvl2pPr marL="443294" algn="l" defTabSz="886588" rtl="0" eaLnBrk="1" latinLnBrk="1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86588" algn="l" defTabSz="886588" rtl="0" eaLnBrk="1" latinLnBrk="1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329883" algn="l" defTabSz="886588" rtl="0" eaLnBrk="1" latinLnBrk="1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773177" algn="l" defTabSz="886588" rtl="0" eaLnBrk="1" latinLnBrk="1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16471" algn="l" defTabSz="886588" rtl="0" eaLnBrk="1" latinLnBrk="1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659765" algn="l" defTabSz="886588" rtl="0" eaLnBrk="1" latinLnBrk="1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103059" algn="l" defTabSz="886588" rtl="0" eaLnBrk="1" latinLnBrk="1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546354" algn="l" defTabSz="886588" rtl="0" eaLnBrk="1" latinLnBrk="1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82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2" y="6356353"/>
            <a:ext cx="31369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82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82" fontAlgn="auto">
              <a:spcBef>
                <a:spcPts val="0"/>
              </a:spcBef>
              <a:spcAft>
                <a:spcPts val="0"/>
              </a:spcAft>
            </a:pPr>
            <a:fld id="{98D8BBCA-3EAA-40B6-AE4D-6DCD8B1246B8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91428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5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282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6" indent="-342856" algn="l" defTabSz="914282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5" indent="-285712" algn="l" defTabSz="914282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4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4" indent="-228571" algn="l" defTabSz="914282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6" indent="-228571" algn="l" defTabSz="914282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7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8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0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00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4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5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6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8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9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30" algn="l" defTabSz="91428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71800" y="2079625"/>
            <a:ext cx="6091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성능테스트 수행 결과 보고서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028950" y="2682875"/>
            <a:ext cx="6038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43512" y="1517935"/>
            <a:ext cx="34195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EBS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기반고교강의재구축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패밀리사이트클라우드전환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상자 2"/>
          <p:cNvSpPr txBox="1">
            <a:spLocks noChangeArrowheads="1"/>
          </p:cNvSpPr>
          <p:nvPr/>
        </p:nvSpPr>
        <p:spPr bwMode="auto">
          <a:xfrm>
            <a:off x="6890866" y="4249480"/>
            <a:ext cx="2398713" cy="590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Aft>
                <a:spcPts val="1000"/>
              </a:spcAft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문서작성일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Aft>
                <a:spcPts val="1000"/>
              </a:spcAft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6097588"/>
            <a:ext cx="1833348" cy="26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2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471" y="142270"/>
            <a:ext cx="660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테스트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상세결과분석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CASE-1-3] 900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1"/>
          <p:cNvSpPr>
            <a:spLocks noChangeArrowheads="1"/>
          </p:cNvSpPr>
          <p:nvPr/>
        </p:nvSpPr>
        <p:spPr bwMode="auto">
          <a:xfrm>
            <a:off x="401809" y="709093"/>
            <a:ext cx="1792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업무별 처리건수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71142"/>
              </p:ext>
            </p:extLst>
          </p:nvPr>
        </p:nvGraphicFramePr>
        <p:xfrm>
          <a:off x="778706" y="1081232"/>
          <a:ext cx="5144299" cy="5245426"/>
        </p:xfrm>
        <a:graphic>
          <a:graphicData uri="http://schemas.openxmlformats.org/drawingml/2006/table">
            <a:tbl>
              <a:tblPr/>
              <a:tblGrid>
                <a:gridCol w="3101710"/>
                <a:gridCol w="680863"/>
                <a:gridCol w="680863"/>
                <a:gridCol w="680863"/>
              </a:tblGrid>
              <a:tr h="1843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업무화면 </a:t>
                      </a:r>
                      <a:r>
                        <a:rPr lang="en-US" altLang="ko-KR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트랜잭션명</a:t>
                      </a:r>
                      <a:r>
                        <a:rPr lang="en-US" altLang="ko-KR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timeout_1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"504"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0001. 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900" b="0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1,271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0002.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로그인화면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1,271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0003. 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로그인실행</a:t>
                      </a:r>
                      <a:endParaRPr lang="ko-KR" altLang="en-US" sz="900" b="0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1,270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0004.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수강중인강좌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강좌선택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5,109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0005.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나의학습서비스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학습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QA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5,093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0006.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나의꿈포인트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5,062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0007.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선생님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전체보기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5,009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0008.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선생님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4,970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0009.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모든강좌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영역별강좌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영어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강좌선택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4,913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0011.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모든강좌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영역별강좌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강좌선택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4,866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0012.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모든강좌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영역별강좌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강좌선택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학습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QA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4,851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0013.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수능연계교재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교재다운로드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교재선택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4,826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0014.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4,821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0015.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영어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mp3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다운로드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교재선택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4,786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0016.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모의고사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풀서비스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4,731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0017.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모의고사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풀서비스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4,699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0018.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모의고사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풀서비스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4,671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0019.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기출문제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4,533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0020.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입시정보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_EBS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대입상담실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4,521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0021.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입시매거진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입시전략칼럼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목록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4,517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0022.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입시매거진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입시전략칼럼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4,491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0024.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입시정보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_11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논술첨삭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게시판목록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4,486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0030.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교사지원센터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교재자료실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4,202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0031.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교사지원센터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기출문제자료실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4,074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0036.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라이브특강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3,908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0037.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라이브특강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오전교안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3,904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110,855 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 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471" y="142270"/>
            <a:ext cx="7122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테스트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상세결과분석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CASE-2-1] 900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로그인화면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WAS 4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1"/>
          <p:cNvSpPr>
            <a:spLocks noChangeArrowheads="1"/>
          </p:cNvSpPr>
          <p:nvPr/>
        </p:nvSpPr>
        <p:spPr bwMode="auto">
          <a:xfrm>
            <a:off x="401809" y="709093"/>
            <a:ext cx="1792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업무별 처리건수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52080"/>
              </p:ext>
            </p:extLst>
          </p:nvPr>
        </p:nvGraphicFramePr>
        <p:xfrm>
          <a:off x="778706" y="1081232"/>
          <a:ext cx="4463436" cy="811416"/>
        </p:xfrm>
        <a:graphic>
          <a:graphicData uri="http://schemas.openxmlformats.org/drawingml/2006/table">
            <a:tbl>
              <a:tblPr/>
              <a:tblGrid>
                <a:gridCol w="3101710"/>
                <a:gridCol w="680863"/>
                <a:gridCol w="680863"/>
              </a:tblGrid>
              <a:tr h="4057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업무화면 </a:t>
                      </a:r>
                      <a:r>
                        <a:rPr lang="en-US" altLang="ko-KR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트랜잭션명</a:t>
                      </a:r>
                      <a:r>
                        <a:rPr lang="en-US" altLang="ko-KR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timeout_1</a:t>
                      </a: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57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0001.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로그인화면</a:t>
                      </a:r>
                    </a:p>
                  </a:txBody>
                  <a:tcPr marL="10845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603,291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0" marR="7230" marT="72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4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72" y="142270"/>
            <a:ext cx="288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  <a:endParaRPr kumimoji="0"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gray">
          <a:xfrm>
            <a:off x="4300221" y="3224793"/>
            <a:ext cx="12922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kumimoji="0" lang="ko-KR" altLang="en-US" sz="1400" b="1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kumimoji="0" lang="en-US" altLang="ko-KR" sz="1400" b="1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400" b="1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개정 이력</a:t>
            </a:r>
            <a:endParaRPr kumimoji="0" lang="ko-KR" altLang="en-US" sz="1800" u="sng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gray">
          <a:xfrm>
            <a:off x="4300221" y="1129392"/>
            <a:ext cx="1292225" cy="23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kumimoji="0" lang="ko-KR" altLang="en-US" sz="1400" b="1" u="sng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사용권한</a:t>
            </a:r>
            <a:endParaRPr kumimoji="0" lang="ko-KR" altLang="en-US" sz="1400" b="1" u="sng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07342"/>
              </p:ext>
            </p:extLst>
          </p:nvPr>
        </p:nvGraphicFramePr>
        <p:xfrm>
          <a:off x="632520" y="3602618"/>
          <a:ext cx="8640960" cy="2274654"/>
        </p:xfrm>
        <a:graphic>
          <a:graphicData uri="http://schemas.openxmlformats.org/drawingml/2006/table">
            <a:tbl>
              <a:tblPr/>
              <a:tblGrid>
                <a:gridCol w="480920"/>
                <a:gridCol w="912371"/>
                <a:gridCol w="1596649"/>
                <a:gridCol w="3826482"/>
                <a:gridCol w="912269"/>
                <a:gridCol w="912269"/>
              </a:tblGrid>
              <a:tr h="230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버전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변경일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변경사유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변경내용</a:t>
                      </a: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승인자</a:t>
                      </a: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0.5</a:t>
                      </a: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2021-03-04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최초 작성</a:t>
                      </a: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최초 작성</a:t>
                      </a: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조영순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64831"/>
              </p:ext>
            </p:extLst>
          </p:nvPr>
        </p:nvGraphicFramePr>
        <p:xfrm>
          <a:off x="632520" y="1505377"/>
          <a:ext cx="8640960" cy="915511"/>
        </p:xfrm>
        <a:graphic>
          <a:graphicData uri="http://schemas.openxmlformats.org/drawingml/2006/table">
            <a:tbl>
              <a:tblPr/>
              <a:tblGrid>
                <a:gridCol w="792088"/>
                <a:gridCol w="864096"/>
                <a:gridCol w="1944216"/>
                <a:gridCol w="4020609"/>
                <a:gridCol w="1019951"/>
              </a:tblGrid>
              <a:tr h="249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구분</a:t>
                      </a: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소속</a:t>
                      </a: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직급</a:t>
                      </a: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성명</a:t>
                      </a: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일자</a:t>
                      </a: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21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검토자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승인자</a:t>
                      </a: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18000" marR="18000" marT="10798" marB="10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998570" y="773626"/>
            <a:ext cx="1827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4000" b="1" dirty="0">
                <a:latin typeface="맑은 고딕" pitchFamily="50" charset="-127"/>
                <a:ea typeface="맑은 고딕" pitchFamily="50" charset="-127"/>
              </a:rPr>
              <a:t>목   차</a:t>
            </a:r>
          </a:p>
        </p:txBody>
      </p:sp>
      <p:sp>
        <p:nvSpPr>
          <p:cNvPr id="12" name="직사각형 1"/>
          <p:cNvSpPr>
            <a:spLocks noChangeArrowheads="1"/>
          </p:cNvSpPr>
          <p:nvPr/>
        </p:nvSpPr>
        <p:spPr bwMode="auto">
          <a:xfrm>
            <a:off x="3295994" y="1852354"/>
            <a:ext cx="3647152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성능 테스트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수행환경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성능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테스트 대상업무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성능 테스트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부하시나리오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성능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테스트 결과요약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성능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테스트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상세결과분석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0472" y="142270"/>
            <a:ext cx="288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성능 테스트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수행환경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16554" y="1186699"/>
            <a:ext cx="9322534" cy="4136553"/>
            <a:chOff x="583785" y="1288222"/>
            <a:chExt cx="9055017" cy="4711700"/>
          </a:xfrm>
        </p:grpSpPr>
        <p:grpSp>
          <p:nvGrpSpPr>
            <p:cNvPr id="25" name="Group 194"/>
            <p:cNvGrpSpPr>
              <a:grpSpLocks/>
            </p:cNvGrpSpPr>
            <p:nvPr/>
          </p:nvGrpSpPr>
          <p:grpSpPr bwMode="auto">
            <a:xfrm>
              <a:off x="594382" y="1288222"/>
              <a:ext cx="9044420" cy="304800"/>
              <a:chOff x="181" y="1369"/>
              <a:chExt cx="5989" cy="192"/>
            </a:xfrm>
          </p:grpSpPr>
          <p:pic>
            <p:nvPicPr>
              <p:cNvPr id="65" name="Picture 195" descr="s_tit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" y="1371"/>
                <a:ext cx="598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Rectangle 196"/>
              <p:cNvSpPr>
                <a:spLocks noChangeArrowheads="1"/>
              </p:cNvSpPr>
              <p:nvPr/>
            </p:nvSpPr>
            <p:spPr bwMode="auto">
              <a:xfrm>
                <a:off x="181" y="1369"/>
                <a:ext cx="2639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59804" tIns="0" rIns="0" bIns="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buSzPct val="80000"/>
                </a:pPr>
                <a:r>
                  <a:rPr lang="ko-KR" altLang="en-US" sz="1199" b="1">
                    <a:solidFill>
                      <a:srgbClr val="FFFFFF"/>
                    </a:solidFill>
                    <a:latin typeface="+mn-ea"/>
                    <a:ea typeface="+mn-ea"/>
                  </a:rPr>
                  <a:t>운영클라우드 내 성능</a:t>
                </a:r>
                <a:r>
                  <a:rPr lang="en-US" altLang="ko-KR" sz="1199" b="1">
                    <a:solidFill>
                      <a:srgbClr val="FFFFFF"/>
                    </a:solidFill>
                    <a:latin typeface="+mn-ea"/>
                    <a:ea typeface="+mn-ea"/>
                  </a:rPr>
                  <a:t>(</a:t>
                </a:r>
                <a:r>
                  <a:rPr lang="ko-KR" altLang="en-US" sz="1199" b="1">
                    <a:solidFill>
                      <a:srgbClr val="FFFFFF"/>
                    </a:solidFill>
                    <a:latin typeface="+mn-ea"/>
                    <a:ea typeface="+mn-ea"/>
                  </a:rPr>
                  <a:t>부하</a:t>
                </a:r>
                <a:r>
                  <a:rPr lang="en-US" altLang="ko-KR" sz="1199" b="1">
                    <a:solidFill>
                      <a:srgbClr val="FFFFFF"/>
                    </a:solidFill>
                    <a:latin typeface="+mn-ea"/>
                    <a:ea typeface="+mn-ea"/>
                  </a:rPr>
                  <a:t>)</a:t>
                </a:r>
                <a:r>
                  <a:rPr lang="ko-KR" altLang="en-US" sz="1199" b="1">
                    <a:solidFill>
                      <a:srgbClr val="FFFFFF"/>
                    </a:solidFill>
                    <a:latin typeface="+mn-ea"/>
                    <a:ea typeface="+mn-ea"/>
                  </a:rPr>
                  <a:t>테스트 환경구성</a:t>
                </a:r>
                <a:endParaRPr lang="ko-KR" altLang="en-US" sz="1199" b="1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6" name="AutoShape 34"/>
            <p:cNvSpPr>
              <a:spLocks noChangeArrowheads="1"/>
            </p:cNvSpPr>
            <p:nvPr/>
          </p:nvSpPr>
          <p:spPr bwMode="auto">
            <a:xfrm>
              <a:off x="583785" y="1689861"/>
              <a:ext cx="9054575" cy="4310061"/>
            </a:xfrm>
            <a:prstGeom prst="roundRect">
              <a:avLst>
                <a:gd name="adj" fmla="val 2111"/>
              </a:avLst>
            </a:prstGeom>
            <a:noFill/>
            <a:ln w="19050" algn="ctr">
              <a:solidFill>
                <a:srgbClr val="E4E4E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099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1741074" y="4464471"/>
              <a:ext cx="1011237" cy="506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7991" rIns="17991" anchor="ctr"/>
            <a:lstStyle>
              <a:lvl1pPr algn="l"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006496"/>
                </a:buClr>
                <a:buFont typeface="HY헤드라인M" charset="-127"/>
                <a:buChar char="▣"/>
                <a:defRPr kumimoji="1" sz="14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1pPr>
              <a:lvl2pPr marL="742950" indent="-285750" algn="l" eaLnBrk="0" hangingPunct="0">
                <a:lnSpc>
                  <a:spcPct val="110000"/>
                </a:lnSpc>
                <a:spcBef>
                  <a:spcPct val="20000"/>
                </a:spcBef>
                <a:buFont typeface="Wingdings" pitchFamily="2" charset="2"/>
                <a:buChar char="v"/>
                <a:defRPr kumimoji="1" sz="12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2pPr>
              <a:lvl3pPr marL="1143000" indent="-228600" algn="l" eaLnBrk="0" hangingPunct="0">
                <a:lnSpc>
                  <a:spcPct val="110000"/>
                </a:lnSpc>
                <a:spcBef>
                  <a:spcPct val="20000"/>
                </a:spcBef>
                <a:buFont typeface="Wingdings" pitchFamily="2" charset="2"/>
                <a:buChar char="Ä"/>
                <a:defRPr kumimoji="1" sz="12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3pPr>
              <a:lvl4pPr marL="1600200" indent="-228600" algn="l" eaLnBrk="0" hangingPunct="0">
                <a:lnSpc>
                  <a:spcPct val="110000"/>
                </a:lnSpc>
                <a:spcBef>
                  <a:spcPct val="20000"/>
                </a:spcBef>
                <a:buFont typeface="굴림" pitchFamily="50" charset="-127"/>
                <a:buChar char="☞"/>
                <a:defRPr kumimoji="1" sz="12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4pPr>
              <a:lvl5pPr marL="2057400" indent="-228600" algn="l" eaLnBrk="0" hangingPunct="0">
                <a:lnSpc>
                  <a:spcPct val="110000"/>
                </a:lnSpc>
                <a:spcBef>
                  <a:spcPct val="20000"/>
                </a:spcBef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/>
              </a:pPr>
              <a:r>
                <a:rPr lang="ko-KR" altLang="en-US" sz="1099" b="1" spc="-100" dirty="0">
                  <a:solidFill>
                    <a:srgbClr val="000000"/>
                  </a:solidFill>
                  <a:latin typeface="+mn-ea"/>
                  <a:ea typeface="+mn-ea"/>
                </a:rPr>
                <a:t>부하제어기</a:t>
              </a:r>
              <a:endParaRPr lang="en-US" altLang="ko-KR" sz="1099" b="1" spc="-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/>
              </a:pPr>
              <a:r>
                <a:rPr lang="en-US" altLang="ko-KR" sz="1099" b="1" spc="-100" dirty="0">
                  <a:solidFill>
                    <a:srgbClr val="000000"/>
                  </a:solidFill>
                  <a:latin typeface="+mn-ea"/>
                  <a:ea typeface="+mn-ea"/>
                </a:rPr>
                <a:t>(Controller)</a:t>
              </a:r>
            </a:p>
          </p:txBody>
        </p: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3154119" y="2456622"/>
              <a:ext cx="428281" cy="490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099" spc="-100">
                  <a:solidFill>
                    <a:srgbClr val="000000"/>
                  </a:solidFill>
                  <a:latin typeface="+mn-ea"/>
                  <a:ea typeface="+mn-ea"/>
                </a:rPr>
                <a:t>부하</a:t>
              </a:r>
              <a:endParaRPr lang="en-US" altLang="ko-KR" sz="1099" spc="-10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hangingPunct="1"/>
              <a:r>
                <a:rPr lang="ko-KR" altLang="en-US" sz="1099" spc="-100">
                  <a:solidFill>
                    <a:srgbClr val="000000"/>
                  </a:solidFill>
                  <a:latin typeface="+mn-ea"/>
                  <a:ea typeface="+mn-ea"/>
                </a:rPr>
                <a:t>발생</a:t>
              </a:r>
            </a:p>
          </p:txBody>
        </p:sp>
        <p:cxnSp>
          <p:nvCxnSpPr>
            <p:cNvPr id="29" name="꺾인 연결선 26"/>
            <p:cNvCxnSpPr>
              <a:cxnSpLocks noChangeShapeType="1"/>
              <a:stCxn id="27" idx="0"/>
              <a:endCxn id="58" idx="2"/>
            </p:cNvCxnSpPr>
            <p:nvPr/>
          </p:nvCxnSpPr>
          <p:spPr bwMode="auto">
            <a:xfrm rot="16200000" flipV="1">
              <a:off x="1663455" y="3881234"/>
              <a:ext cx="1161712" cy="476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직사각형 29"/>
            <p:cNvSpPr/>
            <p:nvPr/>
          </p:nvSpPr>
          <p:spPr>
            <a:xfrm>
              <a:off x="1237836" y="1939098"/>
              <a:ext cx="7796213" cy="37958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sz="1099" spc="-1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1" name="Rectangle 147"/>
            <p:cNvSpPr>
              <a:spLocks noChangeArrowheads="1"/>
            </p:cNvSpPr>
            <p:nvPr/>
          </p:nvSpPr>
          <p:spPr bwMode="auto">
            <a:xfrm>
              <a:off x="4104861" y="3813935"/>
              <a:ext cx="990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099" spc="-100">
                  <a:solidFill>
                    <a:srgbClr val="000000"/>
                  </a:solidFill>
                  <a:latin typeface="+mn-ea"/>
                  <a:ea typeface="+mn-ea"/>
                </a:rPr>
                <a:t>Web </a:t>
              </a:r>
              <a:r>
                <a:rPr lang="ko-KR" altLang="en-US" sz="1099" spc="-100">
                  <a:solidFill>
                    <a:srgbClr val="000000"/>
                  </a:solidFill>
                  <a:latin typeface="+mn-ea"/>
                  <a:ea typeface="+mn-ea"/>
                </a:rPr>
                <a:t>서버</a:t>
              </a:r>
            </a:p>
          </p:txBody>
        </p:sp>
        <p:sp>
          <p:nvSpPr>
            <p:cNvPr id="32" name="Rectangle 147"/>
            <p:cNvSpPr>
              <a:spLocks noChangeArrowheads="1"/>
            </p:cNvSpPr>
            <p:nvPr/>
          </p:nvSpPr>
          <p:spPr bwMode="auto">
            <a:xfrm>
              <a:off x="7786274" y="3813935"/>
              <a:ext cx="914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099" spc="-100">
                  <a:solidFill>
                    <a:srgbClr val="000000"/>
                  </a:solidFill>
                  <a:latin typeface="+mn-ea"/>
                  <a:ea typeface="+mn-ea"/>
                </a:rPr>
                <a:t>통합</a:t>
              </a:r>
              <a:r>
                <a:rPr lang="en-US" altLang="ko-KR" sz="1099" spc="-100">
                  <a:solidFill>
                    <a:srgbClr val="000000"/>
                  </a:solidFill>
                  <a:latin typeface="+mn-ea"/>
                  <a:ea typeface="+mn-ea"/>
                </a:rPr>
                <a:t> DB</a:t>
              </a:r>
              <a:r>
                <a:rPr lang="ko-KR" altLang="en-US" sz="1099" spc="-100">
                  <a:solidFill>
                    <a:srgbClr val="000000"/>
                  </a:solidFill>
                  <a:latin typeface="+mn-ea"/>
                  <a:ea typeface="+mn-ea"/>
                </a:rPr>
                <a:t>서버</a:t>
              </a:r>
            </a:p>
          </p:txBody>
        </p:sp>
        <p:sp>
          <p:nvSpPr>
            <p:cNvPr id="33" name="순서도: 자기 디스크 32"/>
            <p:cNvSpPr/>
            <p:nvPr/>
          </p:nvSpPr>
          <p:spPr bwMode="auto">
            <a:xfrm>
              <a:off x="8076786" y="2323272"/>
              <a:ext cx="457200" cy="617538"/>
            </a:xfrm>
            <a:prstGeom prst="flowChartMagneticDisk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7502111" y="2010535"/>
              <a:ext cx="1460500" cy="2089150"/>
            </a:xfrm>
            <a:prstGeom prst="rect">
              <a:avLst/>
            </a:prstGeom>
            <a:noFill/>
            <a:ln w="15875">
              <a:solidFill>
                <a:srgbClr val="333399">
                  <a:lumMod val="60000"/>
                  <a:lumOff val="40000"/>
                </a:srgb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861974" y="2010535"/>
              <a:ext cx="1457325" cy="2089150"/>
            </a:xfrm>
            <a:prstGeom prst="rect">
              <a:avLst/>
            </a:prstGeom>
            <a:noFill/>
            <a:ln w="15875">
              <a:solidFill>
                <a:srgbClr val="333399">
                  <a:lumMod val="60000"/>
                  <a:lumOff val="40000"/>
                </a:srgb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pic>
          <p:nvPicPr>
            <p:cNvPr id="40" name="Picture 31" descr="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511" y="2242310"/>
              <a:ext cx="4000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직선 화살표 연결선 21"/>
            <p:cNvCxnSpPr>
              <a:cxnSpLocks noChangeShapeType="1"/>
              <a:stCxn id="58" idx="3"/>
              <a:endCxn id="40" idx="1"/>
            </p:cNvCxnSpPr>
            <p:nvPr/>
          </p:nvCxnSpPr>
          <p:spPr bwMode="auto">
            <a:xfrm flipV="1">
              <a:off x="2747549" y="2528060"/>
              <a:ext cx="1604962" cy="520700"/>
            </a:xfrm>
            <a:prstGeom prst="straightConnector1">
              <a:avLst/>
            </a:prstGeom>
            <a:noFill/>
            <a:ln w="25400" algn="ctr">
              <a:solidFill>
                <a:srgbClr val="3C8C9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2" name="Picture 31" descr="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511" y="3142422"/>
              <a:ext cx="395288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직선 화살표 연결선 23"/>
            <p:cNvCxnSpPr>
              <a:cxnSpLocks noChangeShapeType="1"/>
              <a:stCxn id="58" idx="3"/>
              <a:endCxn id="42" idx="1"/>
            </p:cNvCxnSpPr>
            <p:nvPr/>
          </p:nvCxnSpPr>
          <p:spPr bwMode="auto">
            <a:xfrm>
              <a:off x="2747549" y="3048760"/>
              <a:ext cx="1604962" cy="376237"/>
            </a:xfrm>
            <a:prstGeom prst="straightConnector1">
              <a:avLst/>
            </a:prstGeom>
            <a:noFill/>
            <a:ln w="25400" algn="ctr">
              <a:solidFill>
                <a:srgbClr val="3C8C9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Rectangle 147"/>
            <p:cNvSpPr>
              <a:spLocks noChangeArrowheads="1"/>
            </p:cNvSpPr>
            <p:nvPr/>
          </p:nvSpPr>
          <p:spPr bwMode="auto">
            <a:xfrm>
              <a:off x="5890799" y="3832985"/>
              <a:ext cx="990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099" spc="-100">
                  <a:solidFill>
                    <a:srgbClr val="000000"/>
                  </a:solidFill>
                  <a:latin typeface="+mn-ea"/>
                  <a:ea typeface="+mn-ea"/>
                </a:rPr>
                <a:t>WAS </a:t>
              </a:r>
              <a:r>
                <a:rPr lang="ko-KR" altLang="en-US" sz="1099" spc="-100">
                  <a:solidFill>
                    <a:srgbClr val="000000"/>
                  </a:solidFill>
                  <a:latin typeface="+mn-ea"/>
                  <a:ea typeface="+mn-ea"/>
                </a:rPr>
                <a:t>서버</a:t>
              </a: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5647911" y="2010535"/>
              <a:ext cx="1457325" cy="2108200"/>
            </a:xfrm>
            <a:prstGeom prst="rect">
              <a:avLst/>
            </a:prstGeom>
            <a:noFill/>
            <a:ln w="15875">
              <a:solidFill>
                <a:srgbClr val="333399">
                  <a:lumMod val="60000"/>
                  <a:lumOff val="40000"/>
                </a:srgb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pic>
          <p:nvPicPr>
            <p:cNvPr id="46" name="Picture 31" descr="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449" y="2242310"/>
              <a:ext cx="4000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1" descr="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449" y="3142422"/>
              <a:ext cx="395287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순서도: 자기 디스크 47"/>
            <p:cNvSpPr/>
            <p:nvPr/>
          </p:nvSpPr>
          <p:spPr bwMode="auto">
            <a:xfrm>
              <a:off x="7976774" y="2210560"/>
              <a:ext cx="457200" cy="617537"/>
            </a:xfrm>
            <a:prstGeom prst="flowChartMagneticDisk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cxnSp>
          <p:nvCxnSpPr>
            <p:cNvPr id="49" name="직선 화살표 연결선 31"/>
            <p:cNvCxnSpPr>
              <a:cxnSpLocks noChangeShapeType="1"/>
              <a:stCxn id="40" idx="3"/>
              <a:endCxn id="46" idx="1"/>
            </p:cNvCxnSpPr>
            <p:nvPr/>
          </p:nvCxnSpPr>
          <p:spPr bwMode="auto">
            <a:xfrm>
              <a:off x="4752561" y="2528060"/>
              <a:ext cx="1385888" cy="1587"/>
            </a:xfrm>
            <a:prstGeom prst="straightConnector1">
              <a:avLst/>
            </a:prstGeom>
            <a:noFill/>
            <a:ln w="25400" algn="ctr">
              <a:solidFill>
                <a:srgbClr val="3C8C9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32"/>
            <p:cNvCxnSpPr>
              <a:cxnSpLocks noChangeShapeType="1"/>
              <a:stCxn id="42" idx="3"/>
              <a:endCxn id="47" idx="1"/>
            </p:cNvCxnSpPr>
            <p:nvPr/>
          </p:nvCxnSpPr>
          <p:spPr bwMode="auto">
            <a:xfrm>
              <a:off x="4747799" y="3424997"/>
              <a:ext cx="1390650" cy="1588"/>
            </a:xfrm>
            <a:prstGeom prst="straightConnector1">
              <a:avLst/>
            </a:prstGeom>
            <a:noFill/>
            <a:ln w="25400" algn="ctr">
              <a:solidFill>
                <a:srgbClr val="3C8C9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직선 화살표 연결선 33"/>
            <p:cNvCxnSpPr>
              <a:cxnSpLocks noChangeShapeType="1"/>
              <a:stCxn id="46" idx="3"/>
              <a:endCxn id="48" idx="2"/>
            </p:cNvCxnSpPr>
            <p:nvPr/>
          </p:nvCxnSpPr>
          <p:spPr bwMode="auto">
            <a:xfrm flipV="1">
              <a:off x="6538499" y="2520122"/>
              <a:ext cx="1438275" cy="7938"/>
            </a:xfrm>
            <a:prstGeom prst="straightConnector1">
              <a:avLst/>
            </a:prstGeom>
            <a:noFill/>
            <a:ln w="25400" algn="ctr">
              <a:solidFill>
                <a:srgbClr val="3C8C9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51"/>
            <p:cNvSpPr/>
            <p:nvPr/>
          </p:nvSpPr>
          <p:spPr bwMode="auto">
            <a:xfrm>
              <a:off x="3533361" y="2091497"/>
              <a:ext cx="3857625" cy="793750"/>
            </a:xfrm>
            <a:prstGeom prst="rect">
              <a:avLst/>
            </a:prstGeom>
            <a:solidFill>
              <a:srgbClr val="BBE0E3">
                <a:alpha val="30000"/>
              </a:srgbClr>
            </a:solidFill>
            <a:ln w="15875">
              <a:solidFill>
                <a:srgbClr val="333399">
                  <a:lumMod val="60000"/>
                  <a:lumOff val="40000"/>
                </a:srgb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523836" y="3026535"/>
              <a:ext cx="3857625" cy="857250"/>
            </a:xfrm>
            <a:prstGeom prst="rect">
              <a:avLst/>
            </a:prstGeom>
            <a:solidFill>
              <a:srgbClr val="BBE0E3">
                <a:alpha val="30000"/>
              </a:srgbClr>
            </a:solidFill>
            <a:ln w="15875">
              <a:solidFill>
                <a:srgbClr val="333399">
                  <a:lumMod val="60000"/>
                  <a:lumOff val="40000"/>
                </a:srgb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1888711" y="2948747"/>
              <a:ext cx="1011238" cy="50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7991" rIns="17991" anchor="ctr"/>
            <a:lstStyle>
              <a:lvl1pPr algn="l"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006496"/>
                </a:buClr>
                <a:buFont typeface="HY헤드라인M" charset="-127"/>
                <a:buChar char="▣"/>
                <a:defRPr kumimoji="1" sz="14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1pPr>
              <a:lvl2pPr marL="742950" indent="-285750" algn="l" eaLnBrk="0" hangingPunct="0">
                <a:lnSpc>
                  <a:spcPct val="110000"/>
                </a:lnSpc>
                <a:spcBef>
                  <a:spcPct val="20000"/>
                </a:spcBef>
                <a:buFont typeface="Wingdings" pitchFamily="2" charset="2"/>
                <a:buChar char="v"/>
                <a:defRPr kumimoji="1" sz="12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2pPr>
              <a:lvl3pPr marL="1143000" indent="-228600" algn="l" eaLnBrk="0" hangingPunct="0">
                <a:lnSpc>
                  <a:spcPct val="110000"/>
                </a:lnSpc>
                <a:spcBef>
                  <a:spcPct val="20000"/>
                </a:spcBef>
                <a:buFont typeface="Wingdings" pitchFamily="2" charset="2"/>
                <a:buChar char="Ä"/>
                <a:defRPr kumimoji="1" sz="12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3pPr>
              <a:lvl4pPr marL="1600200" indent="-228600" algn="l" eaLnBrk="0" hangingPunct="0">
                <a:lnSpc>
                  <a:spcPct val="110000"/>
                </a:lnSpc>
                <a:spcBef>
                  <a:spcPct val="20000"/>
                </a:spcBef>
                <a:buFont typeface="굴림" pitchFamily="50" charset="-127"/>
                <a:buChar char="☞"/>
                <a:defRPr kumimoji="1" sz="12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4pPr>
              <a:lvl5pPr marL="2057400" indent="-228600" algn="l" eaLnBrk="0" hangingPunct="0">
                <a:lnSpc>
                  <a:spcPct val="110000"/>
                </a:lnSpc>
                <a:spcBef>
                  <a:spcPct val="20000"/>
                </a:spcBef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/>
              </a:pPr>
              <a:r>
                <a:rPr lang="en-US" altLang="ko-KR" sz="1099" b="1" spc="-10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99" b="1" spc="-100">
                  <a:solidFill>
                    <a:srgbClr val="000000"/>
                  </a:solidFill>
                  <a:latin typeface="+mn-ea"/>
                  <a:ea typeface="+mn-ea"/>
                </a:rPr>
                <a:t>가상</a:t>
              </a:r>
              <a:r>
                <a:rPr lang="en-US" altLang="ko-KR" sz="1099" b="1" spc="-10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r>
                <a:rPr lang="ko-KR" altLang="en-US" sz="1099" b="1" spc="-100">
                  <a:solidFill>
                    <a:srgbClr val="000000"/>
                  </a:solidFill>
                  <a:latin typeface="+mn-ea"/>
                  <a:ea typeface="+mn-ea"/>
                </a:rPr>
                <a:t>사용자</a:t>
              </a:r>
              <a:endParaRPr lang="en-US" altLang="ko-KR" sz="1099" b="1" spc="-10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/>
              </a:pPr>
              <a:r>
                <a:rPr lang="en-US" altLang="ko-KR" sz="1099" b="1" spc="-100">
                  <a:solidFill>
                    <a:srgbClr val="000000"/>
                  </a:solidFill>
                  <a:latin typeface="+mn-ea"/>
                  <a:ea typeface="+mn-ea"/>
                </a:rPr>
                <a:t>Agent</a:t>
              </a:r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1736311" y="2796347"/>
              <a:ext cx="1011238" cy="50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7991" rIns="17991" anchor="ctr"/>
            <a:lstStyle>
              <a:lvl1pPr algn="l"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006496"/>
                </a:buClr>
                <a:buFont typeface="HY헤드라인M" charset="-127"/>
                <a:buChar char="▣"/>
                <a:defRPr kumimoji="1" sz="14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1pPr>
              <a:lvl2pPr marL="742950" indent="-285750" algn="l" eaLnBrk="0" hangingPunct="0">
                <a:lnSpc>
                  <a:spcPct val="110000"/>
                </a:lnSpc>
                <a:spcBef>
                  <a:spcPct val="20000"/>
                </a:spcBef>
                <a:buFont typeface="Wingdings" pitchFamily="2" charset="2"/>
                <a:buChar char="v"/>
                <a:defRPr kumimoji="1" sz="12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2pPr>
              <a:lvl3pPr marL="1143000" indent="-228600" algn="l" eaLnBrk="0" hangingPunct="0">
                <a:lnSpc>
                  <a:spcPct val="110000"/>
                </a:lnSpc>
                <a:spcBef>
                  <a:spcPct val="20000"/>
                </a:spcBef>
                <a:buFont typeface="Wingdings" pitchFamily="2" charset="2"/>
                <a:buChar char="Ä"/>
                <a:defRPr kumimoji="1" sz="12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3pPr>
              <a:lvl4pPr marL="1600200" indent="-228600" algn="l" eaLnBrk="0" hangingPunct="0">
                <a:lnSpc>
                  <a:spcPct val="110000"/>
                </a:lnSpc>
                <a:spcBef>
                  <a:spcPct val="20000"/>
                </a:spcBef>
                <a:buFont typeface="굴림" pitchFamily="50" charset="-127"/>
                <a:buChar char="☞"/>
                <a:defRPr kumimoji="1" sz="12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4pPr>
              <a:lvl5pPr marL="2057400" indent="-228600" algn="l" eaLnBrk="0" hangingPunct="0">
                <a:lnSpc>
                  <a:spcPct val="110000"/>
                </a:lnSpc>
                <a:spcBef>
                  <a:spcPct val="20000"/>
                </a:spcBef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rgbClr val="303232"/>
                  </a:solidFill>
                  <a:latin typeface="HY울릉도M" pitchFamily="18" charset="-127"/>
                  <a:ea typeface="HY울릉도M" pitchFamily="18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/>
              </a:pPr>
              <a:r>
                <a:rPr lang="ko-KR" altLang="en-US" sz="1099" b="1" spc="-100">
                  <a:solidFill>
                    <a:srgbClr val="000000"/>
                  </a:solidFill>
                  <a:latin typeface="+mn-ea"/>
                  <a:ea typeface="+mn-ea"/>
                </a:rPr>
                <a:t>부하발생기</a:t>
              </a:r>
              <a:endParaRPr lang="en-US" altLang="ko-KR" sz="1099" b="1" spc="-10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latinLnBrk="0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/>
              </a:pPr>
              <a:r>
                <a:rPr lang="en-US" altLang="ko-KR" sz="1099" b="1" spc="-100">
                  <a:solidFill>
                    <a:srgbClr val="000000"/>
                  </a:solidFill>
                  <a:latin typeface="+mn-ea"/>
                  <a:ea typeface="+mn-ea"/>
                </a:rPr>
                <a:t>(Agent)</a:t>
              </a:r>
            </a:p>
          </p:txBody>
        </p:sp>
        <p:sp>
          <p:nvSpPr>
            <p:cNvPr id="60" name="순서도: 자기 디스크 59"/>
            <p:cNvSpPr/>
            <p:nvPr/>
          </p:nvSpPr>
          <p:spPr bwMode="auto">
            <a:xfrm>
              <a:off x="8087899" y="3177347"/>
              <a:ext cx="457200" cy="617538"/>
            </a:xfrm>
            <a:prstGeom prst="flowChartMagneticDisk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sp>
          <p:nvSpPr>
            <p:cNvPr id="61" name="순서도: 자기 디스크 60"/>
            <p:cNvSpPr/>
            <p:nvPr/>
          </p:nvSpPr>
          <p:spPr bwMode="auto">
            <a:xfrm>
              <a:off x="7987886" y="3064635"/>
              <a:ext cx="457200" cy="617537"/>
            </a:xfrm>
            <a:prstGeom prst="flowChartMagneticDisk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cxnSp>
          <p:nvCxnSpPr>
            <p:cNvPr id="62" name="직선 화살표 연결선 41"/>
            <p:cNvCxnSpPr>
              <a:cxnSpLocks noChangeShapeType="1"/>
            </p:cNvCxnSpPr>
            <p:nvPr/>
          </p:nvCxnSpPr>
          <p:spPr bwMode="auto">
            <a:xfrm flipV="1">
              <a:off x="6548024" y="3424997"/>
              <a:ext cx="1438275" cy="9525"/>
            </a:xfrm>
            <a:prstGeom prst="straightConnector1">
              <a:avLst/>
            </a:prstGeom>
            <a:noFill/>
            <a:ln w="25400" algn="ctr">
              <a:solidFill>
                <a:srgbClr val="3C8C9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직사각형 62"/>
            <p:cNvSpPr/>
            <p:nvPr/>
          </p:nvSpPr>
          <p:spPr bwMode="auto">
            <a:xfrm>
              <a:off x="1536286" y="2020060"/>
              <a:ext cx="1458913" cy="3585999"/>
            </a:xfrm>
            <a:prstGeom prst="rect">
              <a:avLst/>
            </a:prstGeom>
            <a:noFill/>
            <a:ln w="15875">
              <a:solidFill>
                <a:srgbClr val="333399">
                  <a:lumMod val="60000"/>
                  <a:lumOff val="40000"/>
                </a:srgb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en-US" sz="1099" spc="-100">
                <a:latin typeface="+mn-ea"/>
              </a:endParaRPr>
            </a:p>
          </p:txBody>
        </p:sp>
        <p:sp>
          <p:nvSpPr>
            <p:cNvPr id="64" name="TextBox 76"/>
            <p:cNvSpPr txBox="1">
              <a:spLocks noChangeArrowheads="1"/>
            </p:cNvSpPr>
            <p:nvPr/>
          </p:nvSpPr>
          <p:spPr bwMode="auto">
            <a:xfrm>
              <a:off x="3209511" y="4696586"/>
              <a:ext cx="5857875" cy="68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92029" indent="-92029" eaLnBrk="1" hangingPunct="1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altLang="ko-KR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NCP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내 </a:t>
              </a:r>
              <a:r>
                <a:rPr lang="en-US" altLang="ko-KR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VM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환경 구성 후 </a:t>
              </a:r>
              <a:r>
                <a:rPr lang="ko-KR" altLang="en-US" sz="1099" spc="-100" dirty="0" err="1">
                  <a:solidFill>
                    <a:srgbClr val="000000"/>
                  </a:solidFill>
                  <a:latin typeface="+mn-ea"/>
                  <a:ea typeface="+mn-ea"/>
                </a:rPr>
                <a:t>수행사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 프로젝트 룸</a:t>
              </a:r>
              <a:r>
                <a:rPr lang="en-US" altLang="ko-KR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99" spc="-100" dirty="0" err="1">
                  <a:solidFill>
                    <a:srgbClr val="000000"/>
                  </a:solidFill>
                  <a:latin typeface="+mn-ea"/>
                  <a:ea typeface="+mn-ea"/>
                </a:rPr>
                <a:t>빛마루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99" spc="-100" dirty="0" err="1">
                  <a:solidFill>
                    <a:srgbClr val="000000"/>
                  </a:solidFill>
                  <a:latin typeface="+mn-ea"/>
                  <a:ea typeface="+mn-ea"/>
                </a:rPr>
                <a:t>테스트룸</a:t>
              </a:r>
              <a:r>
                <a:rPr lang="en-US" altLang="ko-KR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에서 </a:t>
              </a:r>
              <a:r>
                <a:rPr lang="en-US" altLang="ko-KR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VM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에 원격 접속하여 테스트</a:t>
              </a:r>
              <a:endParaRPr lang="en-US" altLang="ko-KR" sz="1099" spc="-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marL="0" indent="0" eaLnBrk="1" hangingPunct="1">
                <a:lnSpc>
                  <a:spcPct val="150000"/>
                </a:lnSpc>
                <a:defRPr/>
              </a:pPr>
              <a:r>
                <a:rPr lang="en-US" altLang="ko-KR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부하발생 제어기</a:t>
              </a:r>
              <a:r>
                <a:rPr lang="en-US" altLang="ko-KR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(Controller), 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부하발생기</a:t>
              </a:r>
              <a:r>
                <a:rPr lang="en-US" altLang="ko-KR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(Agent)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는 </a:t>
              </a:r>
              <a:r>
                <a:rPr lang="en-US" altLang="ko-KR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NCP</a:t>
              </a:r>
              <a:r>
                <a:rPr lang="ko-KR" altLang="en-US" sz="1099" spc="-100" dirty="0">
                  <a:solidFill>
                    <a:srgbClr val="000000"/>
                  </a:solidFill>
                  <a:latin typeface="+mn-ea"/>
                  <a:ea typeface="+mn-ea"/>
                </a:rPr>
                <a:t>내에 위치</a:t>
              </a:r>
              <a:endParaRPr lang="en-US" altLang="ko-KR" sz="1099" spc="-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27465" y="5394331"/>
            <a:ext cx="9456813" cy="85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부하제어기와 부하발생기가 운영서버와 동일네트워크상에 설치 </a:t>
            </a: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99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운영클라우드</a:t>
            </a: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부하제어기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기는 부하발생기 </a:t>
            </a: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기를 조작하며</a:t>
            </a: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부하제어기는 부하발생기의 역할도 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병행하여 진행되었음</a:t>
            </a:r>
            <a:endParaRPr lang="en-US" altLang="ko-KR" sz="1099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ko-KR" altLang="en-US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5,000~6,000 </a:t>
            </a:r>
            <a:r>
              <a:rPr lang="ko-KR" altLang="en-US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가상사용자 관리</a:t>
            </a: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서버 구성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99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88193" y="1812550"/>
            <a:ext cx="1386799" cy="399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29" indent="-92029">
              <a:buFont typeface="Arial" pitchFamily="34" charset="0"/>
              <a:buChar char="•"/>
              <a:defRPr/>
            </a:pPr>
            <a:r>
              <a:rPr lang="en-US" altLang="ko-KR" sz="999" spc="-100" dirty="0" smtClean="0">
                <a:latin typeface="+mn-ea"/>
              </a:rPr>
              <a:t>Window Server </a:t>
            </a:r>
            <a:endParaRPr lang="en-US" altLang="ko-KR" sz="999" spc="-100" dirty="0">
              <a:latin typeface="+mn-ea"/>
            </a:endParaRPr>
          </a:p>
          <a:p>
            <a:pPr marL="92029" indent="-92029">
              <a:buFont typeface="Arial" pitchFamily="34" charset="0"/>
              <a:buChar char="•"/>
              <a:defRPr/>
            </a:pPr>
            <a:r>
              <a:rPr lang="en-US" altLang="ko-KR" sz="999" spc="-100" dirty="0" smtClean="0">
                <a:latin typeface="+mn-ea"/>
              </a:rPr>
              <a:t>32Core, 128G</a:t>
            </a:r>
            <a:endParaRPr lang="en-US" altLang="ko-KR" sz="999" spc="-1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12877" y="4406501"/>
            <a:ext cx="1586332" cy="399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ko-KR" sz="999" spc="-100" dirty="0">
                <a:latin typeface="+mn-ea"/>
              </a:rPr>
              <a:t>PerfOnePro_V3.0.3 </a:t>
            </a:r>
            <a:r>
              <a:rPr lang="en-US" altLang="ko-KR" sz="999" spc="-100" dirty="0" smtClean="0">
                <a:latin typeface="+mn-ea"/>
              </a:rPr>
              <a:t>KOR</a:t>
            </a:r>
          </a:p>
          <a:p>
            <a:pPr algn="ctr" eaLnBrk="1" hangingPunct="1">
              <a:defRPr/>
            </a:pPr>
            <a:r>
              <a:rPr lang="en-US" altLang="ko-KR" sz="999" spc="-100" dirty="0" smtClean="0">
                <a:latin typeface="+mn-ea"/>
              </a:rPr>
              <a:t>(Build20210118)</a:t>
            </a:r>
            <a:endParaRPr lang="en-US" altLang="ko-KR" sz="999" spc="-1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54926" y="3062642"/>
            <a:ext cx="1238538" cy="399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ko-KR" sz="999" spc="-100" dirty="0" smtClean="0">
                <a:latin typeface="+mn-ea"/>
              </a:rPr>
              <a:t>PerfOneAgent_V3.0</a:t>
            </a:r>
          </a:p>
          <a:p>
            <a:pPr algn="ctr" eaLnBrk="1" hangingPunct="1">
              <a:defRPr/>
            </a:pPr>
            <a:r>
              <a:rPr lang="en-US" altLang="ko-KR" sz="999" spc="-100" dirty="0" smtClean="0">
                <a:latin typeface="+mn-ea"/>
              </a:rPr>
              <a:t>(</a:t>
            </a:r>
            <a:r>
              <a:rPr lang="en-US" altLang="ko-KR" sz="999" spc="-100" dirty="0">
                <a:latin typeface="+mn-ea"/>
              </a:rPr>
              <a:t>Build20170808)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13955" y="687998"/>
            <a:ext cx="9234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2021/03/03 </a:t>
            </a:r>
            <a:r>
              <a:rPr lang="en-US" altLang="ko-KR" sz="1400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19:00 </a:t>
            </a:r>
            <a:r>
              <a:rPr lang="en-US" altLang="ko-KR" sz="14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en-US" altLang="ko-KR" sz="1400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24:00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수행사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0472" y="142270"/>
            <a:ext cx="288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성능 테스트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대상업무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10899"/>
              </p:ext>
            </p:extLst>
          </p:nvPr>
        </p:nvGraphicFramePr>
        <p:xfrm>
          <a:off x="320825" y="799072"/>
          <a:ext cx="9317445" cy="53381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6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8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610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32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3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100" b="1" i="0" u="none" spc="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45703" marB="457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업무화면별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 시나리오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100" b="1" i="0" u="none" spc="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비고</a:t>
                      </a:r>
                      <a:endParaRPr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45703" marB="457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575">
                <a:tc rowSpan="1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1" i="0" u="none" strike="noStrike" cap="none" spc="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고교강의</a:t>
                      </a:r>
                      <a:endParaRPr sz="1000" b="1" i="0" u="none" strike="noStrike" cap="none" spc="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1" i="0" u="none" strike="noStrike" cap="none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마이페이지</a:t>
                      </a:r>
                      <a:endParaRPr lang="en-US" altLang="ko-KR" sz="1000" b="1" i="0" u="none" strike="noStrike" cap="none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메인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나의학습방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나의강좌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수강중인강좌</a:t>
                      </a:r>
                      <a:r>
                        <a:rPr lang="en-US" altLang="ko-KR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강좌선택</a:t>
                      </a:r>
                      <a:endParaRPr lang="en-US" altLang="ko-KR" sz="1000" b="1" i="0" u="none" strike="noStrike" cap="none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메인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나의학습방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나의학습서비스</a:t>
                      </a:r>
                      <a:r>
                        <a:rPr lang="en-US" altLang="ko-KR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학습</a:t>
                      </a:r>
                      <a:r>
                        <a:rPr lang="en-US" altLang="ko-KR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Q&amp;A</a:t>
                      </a: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메인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나의학습방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나의꿈포인트</a:t>
                      </a:r>
                      <a:endParaRPr lang="en-US" altLang="ko-KR" sz="1000" b="1" i="0" u="none" strike="noStrike" cap="none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5050">
                <a:tc vMerge="1">
                  <a:txBody>
                    <a:bodyPr/>
                    <a:lstStyle/>
                    <a:p>
                      <a:pPr algn="ctr"/>
                      <a:endParaRPr lang="ko-KR" altLang="en-US" sz="1100" b="1" spc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pc="0" smtClean="0">
                          <a:latin typeface="+mn-ea"/>
                          <a:ea typeface="+mn-ea"/>
                        </a:rPr>
                        <a:t>선생님</a:t>
                      </a:r>
                      <a:endParaRPr lang="ko-KR" altLang="en-US" sz="1000" b="1" spc="0" dirty="0"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선생님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선생님전체보기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선생님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수학조회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7575">
                <a:tc vMerge="1">
                  <a:txBody>
                    <a:bodyPr/>
                    <a:lstStyle/>
                    <a:p>
                      <a:pPr algn="ctr"/>
                      <a:endParaRPr lang="ko-KR" altLang="en-US" sz="1100" b="1" spc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pc="0" smtClean="0">
                          <a:latin typeface="+mn-ea"/>
                          <a:ea typeface="+mn-ea"/>
                        </a:rPr>
                        <a:t>모든강좌</a:t>
                      </a:r>
                      <a:endParaRPr lang="ko-KR" altLang="en-US" sz="1000" b="1" spc="0" dirty="0"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모든강좌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영역별강좌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강좌선택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모든강좌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영역별강좌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수학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강좌선택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모든강좌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영역별강좌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수학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강좌선택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r>
                        <a:rPr lang="en-US" altLang="ko-KR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Q&amp;A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고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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endParaRPr sz="1000" b="0" i="0" u="none" strike="noStrike" cap="none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7575">
                <a:tc vMerge="1">
                  <a:txBody>
                    <a:bodyPr/>
                    <a:lstStyle/>
                    <a:p>
                      <a:pPr algn="ctr"/>
                      <a:endParaRPr lang="ko-KR" altLang="en-US" sz="1100" b="1" spc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pc="0" dirty="0" smtClean="0">
                          <a:latin typeface="+mn-ea"/>
                          <a:ea typeface="+mn-ea"/>
                        </a:rPr>
                        <a:t>교재</a:t>
                      </a:r>
                      <a:endParaRPr lang="ko-KR" altLang="en-US" sz="1000" b="1" spc="0" dirty="0"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lvl="1" indent="-228600">
                        <a:buFont typeface="Wingdings" panose="05000000000000000000" pitchFamily="2" charset="2"/>
                        <a:buAutoNum type="arabicPeriod"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lvl="1" indent="-228600">
                        <a:buFont typeface="Wingdings" panose="05000000000000000000" pitchFamily="2" charset="2"/>
                        <a:buAutoNum type="arabicPeriod"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수능연계교재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교재다운로드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교재선택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lvl="1" indent="-228600">
                        <a:buFont typeface="Wingdings" panose="05000000000000000000" pitchFamily="2" charset="2"/>
                        <a:buAutoNum type="arabicPeriod"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교재자료실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MP3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교재선택</a:t>
                      </a: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87575">
                <a:tc vMerge="1">
                  <a:txBody>
                    <a:bodyPr/>
                    <a:lstStyle/>
                    <a:p>
                      <a:pPr algn="ctr"/>
                      <a:endParaRPr lang="ko-KR" altLang="en-US" sz="1100" b="1" spc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pc="0" smtClean="0">
                          <a:latin typeface="+mn-ea"/>
                          <a:ea typeface="+mn-ea"/>
                        </a:rPr>
                        <a:t>모의고사</a:t>
                      </a:r>
                      <a:endParaRPr lang="ko-KR" altLang="en-US" sz="1000" b="1" spc="0" dirty="0"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모의고사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풀서비스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모의고사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풀서비스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모의고사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풀서비스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0799">
                <a:tc vMerge="1">
                  <a:txBody>
                    <a:bodyPr/>
                    <a:lstStyle/>
                    <a:p>
                      <a:pPr algn="ctr"/>
                      <a:endParaRPr lang="ko-KR" altLang="en-US" sz="1100" b="1" spc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1" i="0" u="none" strike="noStrike" cap="none" spc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기출문제</a:t>
                      </a: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메인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기출문제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고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ko-KR" altLang="en-US" sz="1000" b="0" i="0" u="none" strike="noStrike" cap="none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고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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endParaRPr lang="ko-KR" altLang="en-US" sz="1000" b="0" i="0" u="none" strike="noStrike" cap="none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6501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100" b="1" spc="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pc="0" smtClean="0">
                          <a:latin typeface="+mn-ea"/>
                          <a:ea typeface="+mn-ea"/>
                        </a:rPr>
                        <a:t>입시정보</a:t>
                      </a:r>
                      <a:endParaRPr lang="ko-KR" altLang="en-US" sz="1000" b="1" spc="0" dirty="0"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입시정보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입시매거진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입시전략칼럼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입시정보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입시매거진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입시전략칼럼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1000" b="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입시정보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논술첨삭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게시판목록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입시정보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EBS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대입상담실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2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100" b="1" spc="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pc="0" dirty="0" smtClean="0">
                          <a:latin typeface="+mn-ea"/>
                          <a:ea typeface="+mn-ea"/>
                        </a:rPr>
                        <a:t>맞춤학습</a:t>
                      </a:r>
                      <a:r>
                        <a:rPr lang="en-US" altLang="ko-KR" sz="1000" b="1" spc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spc="0" dirty="0" err="1" smtClean="0">
                          <a:latin typeface="+mn-ea"/>
                          <a:ea typeface="+mn-ea"/>
                        </a:rPr>
                        <a:t>푸리봇</a:t>
                      </a:r>
                      <a:endParaRPr lang="ko-KR" altLang="en-US" sz="1000" b="1" spc="0" dirty="0"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메인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단추맞춤학습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푸리봇문제검색</a:t>
                      </a:r>
                      <a:endParaRPr lang="ko-KR" altLang="en-US" sz="1000" b="1" i="0" u="none" strike="noStrike" cap="none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대상 제외</a:t>
                      </a:r>
                      <a:endParaRPr sz="10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501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100" b="1" spc="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pc="0" dirty="0" err="1" smtClean="0">
                          <a:latin typeface="+mn-ea"/>
                          <a:ea typeface="+mn-ea"/>
                        </a:rPr>
                        <a:t>듀나공감</a:t>
                      </a:r>
                      <a:endParaRPr lang="ko-KR" altLang="en-US" sz="1000" b="1" spc="0" dirty="0"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듀나공감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학년 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HOT TALK</a:t>
                      </a: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</a:t>
                      </a:r>
                      <a:r>
                        <a:rPr lang="en-US" altLang="ko-KR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대상 제외</a:t>
                      </a:r>
                      <a:endParaRPr sz="10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875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100" b="1" spc="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pc="0" smtClean="0">
                          <a:latin typeface="+mn-ea"/>
                          <a:ea typeface="+mn-ea"/>
                        </a:rPr>
                        <a:t>교사지원센터</a:t>
                      </a:r>
                      <a:endParaRPr lang="ko-KR" altLang="en-US" sz="1000" b="1" spc="0" dirty="0"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교사지원센터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교재자료실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교사지원센터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기출문제자료실</a:t>
                      </a:r>
                      <a:endParaRPr lang="en-US" altLang="ko-KR" sz="1000" b="1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85741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자료마당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1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강의리스트</a:t>
                      </a: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자료마당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강의리스트</a:t>
                      </a:r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대상 제외</a:t>
                      </a:r>
                      <a:endParaRPr sz="10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28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100" b="1" spc="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u="none" strike="noStrike" cap="none" spc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통합검색</a:t>
                      </a:r>
                      <a:endParaRPr lang="ko-KR" altLang="en-US" sz="1000" b="1" i="0" u="none" strike="noStrike" cap="none" spc="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lvl="1" indent="-228600">
                        <a:buFont typeface="Wingdings" panose="05000000000000000000" pitchFamily="2" charset="2"/>
                        <a:buAutoNum type="arabicPeriod"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메인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검색어입력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검색결과조회</a:t>
                      </a:r>
                      <a:endParaRPr lang="ko-KR" altLang="en-US" sz="1000" b="1" i="0" u="none" strike="noStrike" cap="none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대상 제외</a:t>
                      </a:r>
                      <a:endParaRPr sz="10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5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u="none" strike="noStrike" cap="none" spc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라이브특상</a:t>
                      </a:r>
                      <a:endParaRPr lang="ko-KR" altLang="en-US" sz="1000" b="1" i="0" u="none" strike="noStrike" cap="none" spc="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5741" lvl="1" indent="-228600">
                        <a:buFont typeface="Wingdings" panose="05000000000000000000" pitchFamily="2" charset="2"/>
                        <a:buAutoNum type="arabicPeriod"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메인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라이브특강</a:t>
                      </a:r>
                      <a:endParaRPr lang="en-US" altLang="ko-KR" sz="1000" b="1" i="0" u="none" strike="noStrike" cap="none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  <a:p>
                      <a:pPr marL="685741" marR="0" lvl="1" indent="-228600" algn="l" defTabSz="9142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메인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라이브특강</a:t>
                      </a:r>
                      <a:r>
                        <a:rPr lang="en-US" altLang="ko-KR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-</a:t>
                      </a:r>
                      <a:r>
                        <a:rPr lang="ko-KR" altLang="en-US" sz="1000" b="1" i="0" u="none" strike="noStrike" cap="none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오전교안</a:t>
                      </a:r>
                      <a:endParaRPr lang="ko-KR" altLang="en-US" sz="1000" b="1" i="0" u="none" strike="noStrike" cap="none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4720" y="6175907"/>
            <a:ext cx="90211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테스트 </a:t>
            </a:r>
            <a:r>
              <a:rPr lang="ko-KR" altLang="en-US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대상업무는 업무 담당자와 협의 하에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선정되었음</a:t>
            </a:r>
            <a:endParaRPr lang="en-US" altLang="ko-KR" sz="10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0472" y="142270"/>
            <a:ext cx="3588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성능 테스트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부하시나리오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75816"/>
              </p:ext>
            </p:extLst>
          </p:nvPr>
        </p:nvGraphicFramePr>
        <p:xfrm>
          <a:off x="337916" y="753032"/>
          <a:ext cx="9284494" cy="28221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6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73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9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61189"/>
                <a:gridCol w="3452346"/>
              </a:tblGrid>
              <a:tr h="4916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100" b="1" i="0" u="none" spc="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11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45703" marB="457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가상사용자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시간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637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고교강의</a:t>
                      </a:r>
                      <a:endParaRPr sz="1100" b="1" i="0" u="none" strike="noStrike" cap="none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CASE-1-1</a:t>
                      </a:r>
                      <a:endParaRPr lang="ko-KR" altLang="en-US" sz="11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141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500</a:t>
                      </a:r>
                      <a:endParaRPr lang="en-US" altLang="ko-KR" sz="1100" b="1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2021-03-03 20:37:35 ~ 20:43:26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WAS 2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대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전체통합업무</a:t>
                      </a:r>
                      <a:endParaRPr lang="en-US" altLang="ko-KR" sz="11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동시사용자를 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30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명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/10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초 씩 증가시킴</a:t>
                      </a:r>
                      <a:endParaRPr lang="en-US" altLang="ko-KR" sz="11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2637">
                <a:tc vMerge="1">
                  <a:txBody>
                    <a:bodyPr/>
                    <a:lstStyle/>
                    <a:p>
                      <a:pPr algn="ctr"/>
                      <a:endParaRPr lang="ko-KR" altLang="en-US" sz="1100" b="1" spc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CASE-1-2</a:t>
                      </a:r>
                      <a:endParaRPr lang="ko-KR" altLang="en-US" sz="11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141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endParaRPr lang="en-US" altLang="ko-KR" sz="1100" b="1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2021-03-03 20:55:41 ~ 21:05:06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WAS 3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대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전체통합업무</a:t>
                      </a:r>
                      <a:endParaRPr lang="en-US" altLang="ko-KR" sz="11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동시사용자를 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명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/10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초 씩 증가시킴</a:t>
                      </a:r>
                      <a:endParaRPr lang="en-US" altLang="ko-KR" sz="11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2637">
                <a:tc vMerge="1">
                  <a:txBody>
                    <a:bodyPr/>
                    <a:lstStyle/>
                    <a:p>
                      <a:pPr algn="ctr"/>
                      <a:endParaRPr lang="ko-KR" altLang="en-US" sz="1100" b="1" spc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CASE-1-3</a:t>
                      </a:r>
                      <a:endParaRPr lang="ko-KR" altLang="en-US" sz="11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141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900</a:t>
                      </a:r>
                      <a:endParaRPr lang="en-US" altLang="ko-KR" sz="1100" b="1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2021-03-03 21:25:11 ~ 21:33:12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WAS 4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대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전체통합업무</a:t>
                      </a:r>
                      <a:endParaRPr lang="en-US" altLang="ko-KR" sz="11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동시사용자를 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명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/10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초 씩 증가시킴</a:t>
                      </a:r>
                      <a:endParaRPr lang="en-US" altLang="ko-KR" sz="11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2637">
                <a:tc vMerge="1">
                  <a:txBody>
                    <a:bodyPr/>
                    <a:lstStyle/>
                    <a:p>
                      <a:pPr algn="ctr"/>
                      <a:endParaRPr lang="ko-KR" altLang="en-US" sz="1100" b="1" spc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CASE-2-1</a:t>
                      </a:r>
                      <a:endParaRPr lang="ko-KR" altLang="en-US" sz="11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141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endParaRPr lang="en-US" altLang="ko-KR" sz="1100" b="1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2021-03-03 22:05:23 ~ 22:10:27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WAS 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대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로그인화면</a:t>
                      </a:r>
                      <a:endParaRPr lang="en-US" altLang="ko-KR" sz="11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동시사용자를 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명</a:t>
                      </a:r>
                      <a:r>
                        <a:rPr lang="en-US" altLang="ko-KR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/10</a:t>
                      </a:r>
                      <a:r>
                        <a:rPr lang="ko-KR" altLang="en-US" sz="11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초 씩 증가시킴</a:t>
                      </a:r>
                      <a:endParaRPr lang="en-US" altLang="ko-KR" sz="11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04369" y="3688772"/>
            <a:ext cx="9021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참고사항</a:t>
            </a:r>
            <a:endParaRPr lang="en-US" altLang="ko-KR" sz="1000" spc="-1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00" dirty="0" smtClean="0">
                <a:latin typeface="+mn-ea"/>
                <a:ea typeface="+mn-ea"/>
              </a:rPr>
              <a:t>     -  “</a:t>
            </a:r>
            <a:r>
              <a:rPr lang="ko-KR" altLang="en-US" sz="1000" spc="-100" dirty="0" err="1" smtClean="0">
                <a:latin typeface="+mn-ea"/>
                <a:ea typeface="+mn-ea"/>
              </a:rPr>
              <a:t>로그인실행</a:t>
            </a:r>
            <a:r>
              <a:rPr lang="en-US" altLang="ko-KR" sz="1000" spc="-100" dirty="0" smtClean="0">
                <a:latin typeface="+mn-ea"/>
                <a:ea typeface="+mn-ea"/>
              </a:rPr>
              <a:t>” </a:t>
            </a:r>
            <a:r>
              <a:rPr lang="ko-KR" altLang="en-US" sz="1000" spc="-100" dirty="0" smtClean="0">
                <a:latin typeface="+mn-ea"/>
                <a:ea typeface="+mn-ea"/>
              </a:rPr>
              <a:t>업무에서 </a:t>
            </a:r>
            <a:r>
              <a:rPr lang="en-US" altLang="ko-KR" sz="1000" spc="-100" dirty="0" smtClean="0">
                <a:latin typeface="+mn-ea"/>
                <a:ea typeface="+mn-ea"/>
              </a:rPr>
              <a:t>cloud-bot.ebsi.co.kr/local/loginAjax.do,  cloud-u.ebsi.co.kr/local/</a:t>
            </a:r>
            <a:r>
              <a:rPr lang="en-US" altLang="ko-KR" sz="1000" spc="-100" dirty="0" err="1" smtClean="0">
                <a:latin typeface="+mn-ea"/>
                <a:ea typeface="+mn-ea"/>
              </a:rPr>
              <a:t>loginAjax</a:t>
            </a:r>
            <a:r>
              <a:rPr lang="en-US" altLang="ko-KR" sz="1000" spc="-100" dirty="0" smtClean="0">
                <a:latin typeface="+mn-ea"/>
                <a:ea typeface="+mn-ea"/>
              </a:rPr>
              <a:t>  URI </a:t>
            </a:r>
            <a:r>
              <a:rPr lang="ko-KR" altLang="en-US" sz="1000" spc="-100" dirty="0" smtClean="0">
                <a:latin typeface="+mn-ea"/>
                <a:ea typeface="+mn-ea"/>
              </a:rPr>
              <a:t>삭제 후 테스트 진행</a:t>
            </a:r>
            <a:endParaRPr lang="en-US" altLang="ko-KR" sz="1000" spc="-100" dirty="0" smtClean="0">
              <a:latin typeface="+mn-ea"/>
              <a:ea typeface="+mn-ea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000" spc="-100" dirty="0">
                <a:latin typeface="+mn-ea"/>
                <a:ea typeface="+mn-ea"/>
              </a:rPr>
              <a:t> </a:t>
            </a:r>
            <a:r>
              <a:rPr lang="en-US" altLang="ko-KR" sz="1000" spc="-100" dirty="0" smtClean="0">
                <a:latin typeface="+mn-ea"/>
                <a:ea typeface="+mn-ea"/>
              </a:rPr>
              <a:t>    -  “</a:t>
            </a:r>
            <a:r>
              <a:rPr lang="ko-KR" altLang="en-US" sz="1000" dirty="0" smtClean="0">
                <a:solidFill>
                  <a:srgbClr val="3D3D3D"/>
                </a:solidFill>
                <a:latin typeface="+mn-ea"/>
                <a:ea typeface="+mn-ea"/>
              </a:rPr>
              <a:t>단추맞춤학습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</a:t>
            </a:r>
            <a:r>
              <a:rPr lang="ko-KR" altLang="en-US" sz="1000" dirty="0" err="1" smtClean="0">
                <a:solidFill>
                  <a:srgbClr val="3D3D3D"/>
                </a:solidFill>
                <a:latin typeface="+mn-ea"/>
                <a:ea typeface="+mn-ea"/>
              </a:rPr>
              <a:t>푸리봇문제검색</a:t>
            </a:r>
            <a:r>
              <a:rPr lang="en-US" altLang="ko-KR" sz="1000" dirty="0" smtClean="0">
                <a:solidFill>
                  <a:srgbClr val="3D3D3D"/>
                </a:solidFill>
                <a:latin typeface="+mn-ea"/>
                <a:ea typeface="+mn-ea"/>
              </a:rPr>
              <a:t>”, “</a:t>
            </a:r>
            <a:r>
              <a:rPr lang="ko-KR" altLang="en-US" sz="1000" dirty="0" err="1" smtClean="0">
                <a:solidFill>
                  <a:srgbClr val="3D3D3D"/>
                </a:solidFill>
                <a:latin typeface="+mn-ea"/>
                <a:ea typeface="+mn-ea"/>
              </a:rPr>
              <a:t>듀나공감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</a:t>
            </a:r>
            <a:r>
              <a:rPr lang="ko-KR" altLang="en-US" sz="1000" dirty="0">
                <a:solidFill>
                  <a:srgbClr val="3D3D3D"/>
                </a:solidFill>
                <a:latin typeface="+mn-ea"/>
                <a:ea typeface="+mn-ea"/>
              </a:rPr>
              <a:t>설문조사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</a:t>
            </a:r>
            <a:r>
              <a:rPr lang="ko-KR" altLang="en-US" sz="1000" dirty="0" smtClean="0">
                <a:solidFill>
                  <a:srgbClr val="3D3D3D"/>
                </a:solidFill>
                <a:latin typeface="+mn-ea"/>
                <a:ea typeface="+mn-ea"/>
              </a:rPr>
              <a:t>목록</a:t>
            </a:r>
            <a:r>
              <a:rPr lang="en-US" altLang="ko-KR" sz="1000" dirty="0" smtClean="0">
                <a:solidFill>
                  <a:srgbClr val="3D3D3D"/>
                </a:solidFill>
                <a:latin typeface="+mn-ea"/>
                <a:ea typeface="+mn-ea"/>
              </a:rPr>
              <a:t>”, “</a:t>
            </a:r>
            <a:r>
              <a:rPr lang="ko-KR" altLang="en-US" sz="1000" dirty="0" err="1" smtClean="0">
                <a:solidFill>
                  <a:srgbClr val="3D3D3D"/>
                </a:solidFill>
                <a:latin typeface="+mn-ea"/>
                <a:ea typeface="+mn-ea"/>
              </a:rPr>
              <a:t>듀나공감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</a:t>
            </a:r>
            <a:r>
              <a:rPr lang="ko-KR" altLang="en-US" sz="1000" dirty="0">
                <a:solidFill>
                  <a:srgbClr val="3D3D3D"/>
                </a:solidFill>
                <a:latin typeface="+mn-ea"/>
                <a:ea typeface="+mn-ea"/>
              </a:rPr>
              <a:t>설문조사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</a:t>
            </a:r>
            <a:r>
              <a:rPr lang="ko-KR" altLang="en-US" sz="1000" dirty="0" smtClean="0">
                <a:solidFill>
                  <a:srgbClr val="3D3D3D"/>
                </a:solidFill>
                <a:latin typeface="+mn-ea"/>
                <a:ea typeface="+mn-ea"/>
              </a:rPr>
              <a:t>상세</a:t>
            </a:r>
            <a:r>
              <a:rPr lang="en-US" altLang="ko-KR" sz="1000" dirty="0" smtClean="0">
                <a:solidFill>
                  <a:srgbClr val="3D3D3D"/>
                </a:solidFill>
                <a:latin typeface="+mn-ea"/>
                <a:ea typeface="+mn-ea"/>
              </a:rPr>
              <a:t>”, “</a:t>
            </a:r>
            <a:r>
              <a:rPr lang="ko-KR" altLang="en-US" sz="1000" dirty="0" err="1" smtClean="0">
                <a:solidFill>
                  <a:srgbClr val="3D3D3D"/>
                </a:solidFill>
                <a:latin typeface="+mn-ea"/>
                <a:ea typeface="+mn-ea"/>
              </a:rPr>
              <a:t>듀나공감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_3</a:t>
            </a:r>
            <a:r>
              <a:rPr lang="ko-KR" altLang="en-US" sz="1000" dirty="0">
                <a:solidFill>
                  <a:srgbClr val="3D3D3D"/>
                </a:solidFill>
                <a:latin typeface="+mn-ea"/>
                <a:ea typeface="+mn-ea"/>
              </a:rPr>
              <a:t>학년</a:t>
            </a:r>
            <a:r>
              <a:rPr lang="en-US" altLang="ko-KR" sz="1000" dirty="0" smtClean="0">
                <a:solidFill>
                  <a:srgbClr val="3D3D3D"/>
                </a:solidFill>
                <a:latin typeface="+mn-ea"/>
                <a:ea typeface="+mn-ea"/>
              </a:rPr>
              <a:t>HOTTALK”, “</a:t>
            </a:r>
            <a:r>
              <a:rPr lang="ko-KR" altLang="en-US" sz="1000" dirty="0" err="1" smtClean="0">
                <a:solidFill>
                  <a:srgbClr val="3D3D3D"/>
                </a:solidFill>
                <a:latin typeface="+mn-ea"/>
                <a:ea typeface="+mn-ea"/>
              </a:rPr>
              <a:t>듀나공감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</a:t>
            </a:r>
            <a:r>
              <a:rPr lang="ko-KR" altLang="en-US" sz="1000" dirty="0">
                <a:solidFill>
                  <a:srgbClr val="3D3D3D"/>
                </a:solidFill>
                <a:latin typeface="+mn-ea"/>
                <a:ea typeface="+mn-ea"/>
              </a:rPr>
              <a:t>이벤트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</a:t>
            </a:r>
            <a:r>
              <a:rPr lang="ko-KR" altLang="en-US" sz="1000" dirty="0" smtClean="0">
                <a:solidFill>
                  <a:srgbClr val="3D3D3D"/>
                </a:solidFill>
                <a:latin typeface="+mn-ea"/>
                <a:ea typeface="+mn-ea"/>
              </a:rPr>
              <a:t>상세검색</a:t>
            </a:r>
            <a:r>
              <a:rPr lang="en-US" altLang="ko-KR" sz="1000" dirty="0" smtClean="0">
                <a:solidFill>
                  <a:srgbClr val="3D3D3D"/>
                </a:solidFill>
                <a:latin typeface="+mn-ea"/>
                <a:ea typeface="+mn-ea"/>
              </a:rPr>
              <a:t>”, </a:t>
            </a:r>
          </a:p>
          <a:p>
            <a:pPr fontAlgn="ctr">
              <a:lnSpc>
                <a:spcPct val="150000"/>
              </a:lnSpc>
            </a:pP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 </a:t>
            </a:r>
            <a:r>
              <a:rPr lang="en-US" altLang="ko-KR" sz="1000" dirty="0" smtClean="0">
                <a:solidFill>
                  <a:srgbClr val="3D3D3D"/>
                </a:solidFill>
                <a:latin typeface="+mn-ea"/>
                <a:ea typeface="+mn-ea"/>
              </a:rPr>
              <a:t>     “</a:t>
            </a:r>
            <a:r>
              <a:rPr lang="ko-KR" altLang="en-US" sz="1000" dirty="0" smtClean="0">
                <a:solidFill>
                  <a:srgbClr val="3D3D3D"/>
                </a:solidFill>
                <a:latin typeface="+mn-ea"/>
                <a:ea typeface="+mn-ea"/>
              </a:rPr>
              <a:t>자료마당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</a:t>
            </a:r>
            <a:r>
              <a:rPr lang="ko-KR" altLang="en-US" sz="1000" dirty="0" smtClean="0">
                <a:solidFill>
                  <a:srgbClr val="3D3D3D"/>
                </a:solidFill>
                <a:latin typeface="+mn-ea"/>
                <a:ea typeface="+mn-ea"/>
              </a:rPr>
              <a:t>강의리스트</a:t>
            </a:r>
            <a:r>
              <a:rPr lang="en-US" altLang="ko-KR" sz="1000" dirty="0" smtClean="0">
                <a:solidFill>
                  <a:srgbClr val="3D3D3D"/>
                </a:solidFill>
                <a:latin typeface="+mn-ea"/>
                <a:ea typeface="+mn-ea"/>
              </a:rPr>
              <a:t>”, “</a:t>
            </a:r>
            <a:r>
              <a:rPr lang="ko-KR" altLang="en-US" sz="1000" dirty="0" smtClean="0">
                <a:solidFill>
                  <a:srgbClr val="3D3D3D"/>
                </a:solidFill>
                <a:latin typeface="+mn-ea"/>
                <a:ea typeface="+mn-ea"/>
              </a:rPr>
              <a:t>통합검색</a:t>
            </a:r>
            <a:r>
              <a:rPr lang="en-US" altLang="ko-KR" sz="1000" dirty="0">
                <a:solidFill>
                  <a:srgbClr val="3D3D3D"/>
                </a:solidFill>
                <a:latin typeface="+mn-ea"/>
                <a:ea typeface="+mn-ea"/>
              </a:rPr>
              <a:t>_</a:t>
            </a:r>
            <a:r>
              <a:rPr lang="ko-KR" altLang="en-US" sz="1000" dirty="0" smtClean="0">
                <a:solidFill>
                  <a:srgbClr val="3D3D3D"/>
                </a:solidFill>
                <a:latin typeface="+mn-ea"/>
                <a:ea typeface="+mn-ea"/>
              </a:rPr>
              <a:t>검색결과조회</a:t>
            </a:r>
            <a:r>
              <a:rPr lang="en-US" altLang="ko-KR" sz="1000" dirty="0" smtClean="0">
                <a:solidFill>
                  <a:srgbClr val="3D3D3D"/>
                </a:solidFill>
                <a:latin typeface="+mn-ea"/>
                <a:ea typeface="+mn-ea"/>
              </a:rPr>
              <a:t>” </a:t>
            </a:r>
            <a:r>
              <a:rPr lang="ko-KR" altLang="en-US" sz="1000" dirty="0" smtClean="0">
                <a:solidFill>
                  <a:srgbClr val="3D3D3D"/>
                </a:solidFill>
                <a:latin typeface="+mn-ea"/>
                <a:ea typeface="+mn-ea"/>
              </a:rPr>
              <a:t>업무 제외 후 테스트 진행</a:t>
            </a:r>
            <a:endParaRPr lang="en-US" altLang="ko-KR" sz="1000" spc="-1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동시사용자 </a:t>
            </a:r>
            <a:r>
              <a:rPr lang="en-US" altLang="ko-KR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(Active User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동시에 </a:t>
            </a:r>
            <a:r>
              <a:rPr lang="ko-KR" altLang="en-US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 등을 클릭하여 요청을 보내고 시스템의 응답을 기다리고 있는 사용자</a:t>
            </a:r>
          </a:p>
          <a:p>
            <a:pPr>
              <a:lnSpc>
                <a:spcPct val="150000"/>
              </a:lnSpc>
            </a:pPr>
            <a:r>
              <a:rPr lang="ko-KR" altLang="en-US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lang="ko-KR" altLang="en-US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시스템에 성능테스트를 수행하기 위해 </a:t>
            </a:r>
            <a:r>
              <a:rPr lang="en-US" altLang="ko-KR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delay</a:t>
            </a:r>
            <a:r>
              <a:rPr lang="ko-KR" altLang="en-US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없이 연속적으로 부하를 주는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가상사용자와 같은 의미를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가짐</a:t>
            </a:r>
            <a:endParaRPr lang="en-US" altLang="ko-KR" sz="1000" kern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7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0472" y="142270"/>
            <a:ext cx="356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성능 테스트 결과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48757"/>
              </p:ext>
            </p:extLst>
          </p:nvPr>
        </p:nvGraphicFramePr>
        <p:xfrm>
          <a:off x="337915" y="753032"/>
          <a:ext cx="9275641" cy="48075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99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640"/>
                <a:gridCol w="10086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3870"/>
                <a:gridCol w="1853513"/>
                <a:gridCol w="3220994"/>
              </a:tblGrid>
              <a:tr h="4661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대상업무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가상사용자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평균응답시간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TPS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19" marR="5819" marT="5819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55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CASE-1-1</a:t>
                      </a: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전체통합</a:t>
                      </a:r>
                      <a:endParaRPr lang="en-US" altLang="ko-KR" sz="1100" b="1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500</a:t>
                      </a:r>
                      <a:endParaRPr lang="en-US" altLang="ko-KR" sz="1100" b="1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1.036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241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TPS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WAS 2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대</a:t>
                      </a:r>
                      <a:endParaRPr lang="en-US" altLang="ko-KR" sz="10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가상사용자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300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명부터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timeout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발생</a:t>
                      </a:r>
                      <a:endParaRPr lang="en-US" altLang="ko-KR" sz="10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가상사용자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500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명 유지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분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초 경과 이후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“500 server error” 2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건 발생</a:t>
                      </a:r>
                      <a:endParaRPr lang="en-US" altLang="ko-KR" sz="10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700</a:t>
                      </a:r>
                      <a:endParaRPr lang="en-US" altLang="ko-KR" sz="1100" b="1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1.225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TPS 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700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유지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경과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 부터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280 TPS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WAS 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대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가상사용자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360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명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부터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timeout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발생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가상사용자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700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명 유지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분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30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초 경과 시 부터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500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번대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server error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발생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TPS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상승원인은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“/</a:t>
                      </a:r>
                      <a:r>
                        <a:rPr lang="en-US" altLang="ko-KR" sz="1000" b="0" i="0" u="none" strike="noStrik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ebs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1000" b="0" i="0" u="none" strike="noStrik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sso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/callback”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HTTP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403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발생으로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응답시간이 빨라지면서 발생한 현상으로 판단됨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0049">
                <a:tc>
                  <a:txBody>
                    <a:bodyPr/>
                    <a:lstStyle/>
                    <a:p>
                      <a:pPr marL="0" marR="0" lvl="0" indent="0" algn="ctr" defTabSz="9142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CASE-1-2</a:t>
                      </a:r>
                      <a:endParaRPr lang="ko-KR" altLang="en-US" sz="11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100" b="1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100" b="1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129">
                <a:tc rowSpan="2">
                  <a:txBody>
                    <a:bodyPr/>
                    <a:lstStyle/>
                    <a:p>
                      <a:pPr marL="0" marR="0" lvl="0" indent="0" algn="ctr" defTabSz="9142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CASE-1-3</a:t>
                      </a:r>
                      <a:endParaRPr lang="ko-KR" altLang="en-US" sz="11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100" b="1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100" b="1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endParaRPr lang="en-US" altLang="ko-KR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35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endParaRPr lang="en-US" altLang="ko-KR" sz="1100" b="1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2.185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TPS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00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 유지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</a:t>
                      </a:r>
                      <a:endParaRPr lang="en-US" altLang="ko-KR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경과 후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120 TPS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하락</a:t>
                      </a:r>
                      <a:endParaRPr lang="en-US" altLang="ko-KR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-&gt; 260 TPS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복귀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 후 </a:t>
                      </a:r>
                      <a:endParaRPr lang="en-US" altLang="ko-KR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다시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120 TPS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하락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WAS 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대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가상사용자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300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명부터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timeout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발생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가상사용자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900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명에서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“504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server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error” 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건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발생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가상사용자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900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명 유지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분 경과 시 부터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라이브특강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”,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교사지원센터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교재자료실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”, 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교사지원센터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기출문제자료실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업무는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상당한 응답지연을 보임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5017">
                <a:tc>
                  <a:txBody>
                    <a:bodyPr/>
                    <a:lstStyle/>
                    <a:p>
                      <a:pPr marL="0" marR="0" lvl="0" indent="0" algn="ctr" defTabSz="91428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CASE-2-1</a:t>
                      </a:r>
                      <a:endParaRPr lang="ko-KR" altLang="en-US" sz="11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1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로그인화면</a:t>
                      </a:r>
                      <a:endParaRPr lang="en-US" altLang="ko-KR" sz="1100" b="1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endParaRPr lang="en-US" altLang="ko-KR" sz="1100" b="1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0.017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초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1,978 TPS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WAS 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대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43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가상사용자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660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명부터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timeout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발생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, 900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명 유지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분 </a:t>
                      </a:r>
                      <a:r>
                        <a:rPr lang="en-US" altLang="ko-KR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  <a:r>
                        <a:rPr lang="ko-KR" altLang="en-US" sz="1000" b="0" i="0" u="none" strike="noStrike" cap="none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초 이후부터는 발생하지 않음</a:t>
                      </a:r>
                      <a:endParaRPr lang="en-US" altLang="ko-KR" sz="1000" b="0" i="0" u="none" strike="noStrike" cap="none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35983" marR="35983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66375" y="5604144"/>
            <a:ext cx="9456813" cy="85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WAS 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대수 증가비율에 따라 가상사용자 수를 증가시켜 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진행한 결과이며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TPS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약간 증가하지만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CASE-1-1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안정적인 서비스 추이를 보이나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CASE-1-2, CASE-1-3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최대 가상사용자 유지시간이 지날수록 오류가 발생하거나 상당한 응답지연을 보이는 결과를 보임</a:t>
            </a:r>
            <a:endParaRPr lang="en-US" altLang="ko-KR" sz="1099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CASE-1-1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1-3 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수행결과 가상사용자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대에서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timeout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발생하며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번대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최대 </a:t>
            </a:r>
            <a:r>
              <a:rPr lang="en-US" altLang="ko-KR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0.13% </a:t>
            </a:r>
            <a:r>
              <a:rPr lang="ko-KR" altLang="en-US" sz="1099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이내의 발생률을 보임</a:t>
            </a:r>
            <a:endParaRPr lang="en-US" altLang="ko-KR" sz="1099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3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471" y="142270"/>
            <a:ext cx="660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테스트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상세결과분석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[CASE-1-1]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1"/>
          <p:cNvSpPr>
            <a:spLocks noChangeArrowheads="1"/>
          </p:cNvSpPr>
          <p:nvPr/>
        </p:nvSpPr>
        <p:spPr bwMode="auto">
          <a:xfrm>
            <a:off x="401809" y="709093"/>
            <a:ext cx="1792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업무별 처리건수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19177"/>
              </p:ext>
            </p:extLst>
          </p:nvPr>
        </p:nvGraphicFramePr>
        <p:xfrm>
          <a:off x="740240" y="1097686"/>
          <a:ext cx="5166290" cy="5245453"/>
        </p:xfrm>
        <a:graphic>
          <a:graphicData uri="http://schemas.openxmlformats.org/drawingml/2006/table">
            <a:tbl>
              <a:tblPr/>
              <a:tblGrid>
                <a:gridCol w="3124976"/>
                <a:gridCol w="680438"/>
                <a:gridCol w="680438"/>
                <a:gridCol w="680438"/>
              </a:tblGrid>
              <a:tr h="1955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업무화면 </a:t>
                      </a:r>
                      <a:r>
                        <a:rPr lang="en-US" altLang="ko-KR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트랜잭션명</a:t>
                      </a:r>
                      <a:r>
                        <a:rPr lang="en-US" altLang="ko-KR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timeout_1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"500"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0001. 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900" b="0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597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0002.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로그인화면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596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0003. 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로그인실행</a:t>
                      </a:r>
                      <a:endParaRPr lang="ko-KR" altLang="en-US" sz="900" b="0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591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0004.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수강중인강좌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강좌선택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3,888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0005.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나의학습서비스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학습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QA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3,870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0006. 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나의꿈포인트</a:t>
                      </a:r>
                      <a:endParaRPr lang="ko-KR" altLang="en-US" sz="900" b="0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3,853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0007.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선생님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전체보기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3,832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0008.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선생님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3,814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0009. 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모든강좌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영역별강좌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영어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강좌선택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3,777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0011.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모든강좌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영역별강좌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강좌선택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3,756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0012. 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모든강좌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영역별강좌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수학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강좌선택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학습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QA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3,753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0013.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수능연계교재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교재다운로드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교재선택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3,731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0014.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3,715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0015.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영어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mp3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다운로드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교재선택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3,685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0016.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모의고사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풀서비스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3,638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0017.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모의고사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풀서비스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3,593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0018.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모의고사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풀서비스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3,546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0019.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기출문제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3,468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0020.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입시정보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_EBS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대입상담실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3,436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0021.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입시매거진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입시전략칼럼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목록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3,428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0022.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입시매거진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입시전략칼럼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3,401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0024.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입시정보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_11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논술첨삭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게시판목록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3,391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0030.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교사지원센터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교재자료실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3,385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0031.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교사지원센터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기출문제자료실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3,378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0036.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라이브특강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3,354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0037.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라이브특강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오전교안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3,345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84,821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7335" marR="7335" marT="73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471" y="142270"/>
            <a:ext cx="660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테스트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상세결과분석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CASE-1-2]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1"/>
          <p:cNvSpPr>
            <a:spLocks noChangeArrowheads="1"/>
          </p:cNvSpPr>
          <p:nvPr/>
        </p:nvSpPr>
        <p:spPr bwMode="auto">
          <a:xfrm>
            <a:off x="401809" y="709093"/>
            <a:ext cx="1792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업무별 처리건수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74835"/>
              </p:ext>
            </p:extLst>
          </p:nvPr>
        </p:nvGraphicFramePr>
        <p:xfrm>
          <a:off x="744099" y="1089448"/>
          <a:ext cx="6200397" cy="5311348"/>
        </p:xfrm>
        <a:graphic>
          <a:graphicData uri="http://schemas.openxmlformats.org/drawingml/2006/table">
            <a:tbl>
              <a:tblPr/>
              <a:tblGrid>
                <a:gridCol w="2903122"/>
                <a:gridCol w="905187"/>
                <a:gridCol w="598022"/>
                <a:gridCol w="598022"/>
                <a:gridCol w="598022"/>
                <a:gridCol w="598022"/>
              </a:tblGrid>
              <a:tr h="1896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업무화면 </a:t>
                      </a:r>
                      <a:r>
                        <a:rPr lang="en-US" altLang="ko-KR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i="0" u="none" strike="noStrike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트랜잭션명</a:t>
                      </a:r>
                      <a:r>
                        <a:rPr lang="en-US" altLang="ko-KR" sz="900" b="1" i="0" u="none" strike="noStrike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성공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timeout_1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"500"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"502"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"504"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0001. </a:t>
                      </a:r>
                      <a:r>
                        <a:rPr lang="ko-KR" altLang="en-US" sz="900" b="0" i="0" u="none" strike="noStrike" dirty="0" err="1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900" b="0" i="0" u="none" strike="noStrike" dirty="0">
                        <a:solidFill>
                          <a:srgbClr val="3D3D3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1,096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0002.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로그인화면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1,096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0003.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로그인실행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893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200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0004.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수강중인강좌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강좌선택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6,832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57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0005.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나의학습서비스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학습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QA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6,813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7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0006.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나의꿈포인트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6,804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0007.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전체보기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6,772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0008.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수학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6,749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0009.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모든강좌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영역별강좌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강좌선택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6,685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21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0011.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모든강좌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영역별강좌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수학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강좌선택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6,643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12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0012.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모든강좌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영역별강좌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수학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강좌선택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학습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QA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6,619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0013.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수능연계교재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교재다운로드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교재선택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6,575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12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0014.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교재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6,560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0015.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mp3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다운로드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교재선택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6,523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13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0016.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모의고사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풀서비스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6,457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22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0017.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모의고사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풀서비스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6,373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29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0018.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모의고사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풀서비스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6,304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22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0019.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기출문제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6,050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149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0020.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입시정보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_EBS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대입상담실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6,008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6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0021.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입시매거진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입시전략칼럼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5,993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0022.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입시매거진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입시전략칼럼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5,936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26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0024.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입시정보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_11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논술첨삭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게시판목록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5,927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0030.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교사지원센터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교재자료실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5,915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0031.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교사지원센터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기출문제자료실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5,900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0036. 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라이브특강</a:t>
                      </a:r>
                    </a:p>
                  </a:txBody>
                  <a:tcPr marL="110210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5,860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16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0037. 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라이브특강</a:t>
                      </a:r>
                      <a:r>
                        <a:rPr lang="en-US" altLang="ko-KR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오전교안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5,848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3D3D3D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149,231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396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7347" marR="7347" marT="7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5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1712</Words>
  <Application>Microsoft Office PowerPoint</Application>
  <PresentationFormat>A4 용지(210x297mm)</PresentationFormat>
  <Paragraphs>610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HY헤드라인M</vt:lpstr>
      <vt:lpstr>굴림</vt:lpstr>
      <vt:lpstr>나눔고딕</vt:lpstr>
      <vt:lpstr>나눔고딕 Bold</vt:lpstr>
      <vt:lpstr>맑은 고딕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sangyun</dc:creator>
  <cp:lastModifiedBy>perfone</cp:lastModifiedBy>
  <cp:revision>909</cp:revision>
  <cp:lastPrinted>2013-07-01T02:52:51Z</cp:lastPrinted>
  <dcterms:created xsi:type="dcterms:W3CDTF">2006-01-31T07:22:20Z</dcterms:created>
  <dcterms:modified xsi:type="dcterms:W3CDTF">2021-03-04T11:33:23Z</dcterms:modified>
</cp:coreProperties>
</file>