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8" r:id="rId4"/>
    <p:sldId id="264" r:id="rId5"/>
    <p:sldId id="263" r:id="rId6"/>
    <p:sldId id="271" r:id="rId7"/>
    <p:sldId id="272" r:id="rId8"/>
    <p:sldId id="269" r:id="rId9"/>
    <p:sldId id="266" r:id="rId10"/>
    <p:sldId id="276" r:id="rId11"/>
    <p:sldId id="260" r:id="rId12"/>
    <p:sldId id="275" r:id="rId13"/>
    <p:sldId id="261" r:id="rId14"/>
    <p:sldId id="273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4660"/>
  </p:normalViewPr>
  <p:slideViewPr>
    <p:cSldViewPr snapToGrid="0">
      <p:cViewPr varScale="1">
        <p:scale>
          <a:sx n="93" d="100"/>
          <a:sy n="93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BD64F-0B46-449C-90F1-025A8B9E358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DCE11-912F-4407-8446-DC2034E01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746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884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263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934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243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312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086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990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AD3DC-2201-45F2-9B56-AD1B7CF4B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2C2BAE-A476-4AFC-A7C7-CBA3134CD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49BAF-D3E5-472B-8E18-D3A7D204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A30AE-E4C1-4749-8B6B-357DD95EB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14836C-9C3B-449D-8F13-6BFBEEFD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1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8EBA5-CC7F-461D-9EB8-2C43F377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7C1535-70B6-4AC2-A18D-3D44D166D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193FAC-D409-4BED-A928-4954642CD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AF7A43-906C-44D1-B1EE-605A5D64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693F4-540A-46CF-BA48-5FE3BF3B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47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DAB15E-36B8-4D4E-8896-72A6F2F3F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64A131-13F1-405C-8498-D549BCCAB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37D85-F5B6-41AD-910F-6616B4D2F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A27B99-1398-41D3-8E41-3C8AD8172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B3B1F-AEA7-4134-A14C-E3868480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3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241401" y="1331950"/>
            <a:ext cx="11709199" cy="53576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grpSp>
        <p:nvGrpSpPr>
          <p:cNvPr id="37" name="Shape 37"/>
          <p:cNvGrpSpPr/>
          <p:nvPr/>
        </p:nvGrpSpPr>
        <p:grpSpPr>
          <a:xfrm>
            <a:off x="241134" y="168451"/>
            <a:ext cx="11709199" cy="1296663"/>
            <a:chOff x="180850" y="168450"/>
            <a:chExt cx="8781899" cy="1296663"/>
          </a:xfrm>
        </p:grpSpPr>
        <p:sp>
          <p:nvSpPr>
            <p:cNvPr id="38" name="Shape 38"/>
            <p:cNvSpPr/>
            <p:nvPr/>
          </p:nvSpPr>
          <p:spPr>
            <a:xfrm>
              <a:off x="180850" y="168450"/>
              <a:ext cx="8781899" cy="973499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9" name="Shape 39"/>
            <p:cNvSpPr/>
            <p:nvPr/>
          </p:nvSpPr>
          <p:spPr>
            <a:xfrm rot="5400000">
              <a:off x="1027273" y="930513"/>
              <a:ext cx="442799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40" name="Shape 40"/>
            <p:cNvSpPr/>
            <p:nvPr/>
          </p:nvSpPr>
          <p:spPr>
            <a:xfrm>
              <a:off x="361300" y="341550"/>
              <a:ext cx="8420999" cy="627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</p:grp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109967" y="168451"/>
            <a:ext cx="10602399" cy="973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26000" cy="468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256365" y="1600201"/>
            <a:ext cx="5326000" cy="468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4352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0"/>
            <a:ext cx="2601798" cy="320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00" b="1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411"/>
            <a:ext cx="2601799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타이틀</a:t>
            </a: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2526384" y="311084"/>
            <a:ext cx="9665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2682980" y="79036"/>
            <a:ext cx="783733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서브 타이틀</a:t>
            </a:r>
          </a:p>
        </p:txBody>
      </p:sp>
    </p:spTree>
    <p:extLst>
      <p:ext uri="{BB962C8B-B14F-4D97-AF65-F5344CB8AC3E}">
        <p14:creationId xmlns:p14="http://schemas.microsoft.com/office/powerpoint/2010/main" val="125615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FD85D-716B-48C7-B20B-6B5FFF01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0C1C7-B03C-4C60-8165-344F34BAE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3975D4-F152-48F4-B2AB-F95245A1C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FD58DE-7EBB-408C-AD1A-1D2B346F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0C3B2A-E99E-4C9A-85B4-E6D13BFD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38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58F6C-30BE-4F36-90F5-7B1B6C514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FDAB2C-65D0-4383-A89B-CCA5380DC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1890C3-55FC-4DB4-8936-0A67E75C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D6A771-555E-4199-AFB9-8C064549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D93DAE-B936-42A8-8971-E560F54A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08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76884-5854-4F20-82AB-E63A26A9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CF0A0B-517A-486B-A0D8-A281430E5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DCFB6E-0CA3-40E2-B7C6-2958FBBA0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04BDC9-DA9E-4E05-9915-545021A40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79A481-4553-463A-B2ED-7AE9FEFD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C86D23-02EF-444C-A444-96C14605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91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FF7A2-34A5-4076-9E6D-3EFE294F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F8F00B-3A52-4D0D-91E5-DB1C7C3BF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2A3C6A-18BB-421A-90CD-2AE0BBE30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137BE1-2C50-4EBC-BDEF-3A978BDAF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8F0E9F-05C9-4B8B-96FF-E8E5D4497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EF250B-0FDD-4737-86B2-A86665BC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A43AD3-5238-4B4F-9F16-4B5C379A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E69DD5-9B5A-49F8-8458-C4C4896E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47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8261E-744B-4BD2-8E83-F33B3FB9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B2514A-1CA4-4A2C-AF0B-054A15DCA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DA5C95-C5AD-40F1-9786-68935215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E958FF-DBB9-4A09-B05E-2452EE71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5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335D52-5E27-4DDD-B71A-9B2A0A8B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1CEC9F-BE7C-4ECA-831C-9A18938D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D709F8-1418-42E6-9AA4-49C590DC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0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EF9F0-8EEB-4DE5-8C69-BF8E50F4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EC4BA-9A59-43D7-92DC-41791B6D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40993B-833C-47B8-88E8-AF0041F04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1E0B1-95AB-4AA7-A5EE-FD473EFE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BE51CC-DB8E-40DE-8AAA-D47C6523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6C8E9-4899-4974-A864-E96BE2F1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51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733BD-387C-4224-B104-49C4E1E7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00E9EF-F86F-4D01-8B10-38A7D712C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7F018C-C811-4EF0-B033-114237EEF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E6D527-875C-42AA-8378-17C42C8D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4930A9-7558-4B0C-AA93-AFF77F05E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46D87D-A831-4D3A-8E76-3BDB3E51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43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158DA2-A6E2-45A9-8B83-FF9E8C654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5C9FB8-98FD-4635-9725-6360FD53D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F68F0-6A67-4769-907A-478EAE92A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6CC5-6AAD-4562-AE11-D0DE7CED9DC0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DABAC-13E8-4DD6-8FCB-4DA6C0C55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0D682-E2C5-4DA1-9219-58A5F5002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1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6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8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45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25B05B0-532D-42BE-930A-0DB4C06C7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9954" y="1279384"/>
            <a:ext cx="9005470" cy="2310312"/>
          </a:xfrm>
        </p:spPr>
        <p:txBody>
          <a:bodyPr>
            <a:normAutofit/>
          </a:bodyPr>
          <a:lstStyle/>
          <a:p>
            <a:r>
              <a:rPr lang="ko-KR" altLang="en-US" sz="5200" dirty="0" err="1" smtClean="0">
                <a:solidFill>
                  <a:schemeClr val="tx2"/>
                </a:solidFill>
              </a:rPr>
              <a:t>아이돌봄</a:t>
            </a:r>
            <a:r>
              <a:rPr lang="ko-KR" altLang="en-US" sz="5200" dirty="0" smtClean="0">
                <a:solidFill>
                  <a:schemeClr val="tx2"/>
                </a:solidFill>
              </a:rPr>
              <a:t> 서비스 예약 시스템</a:t>
            </a:r>
            <a:endParaRPr lang="ko-KR" altLang="en-US" sz="5200" dirty="0">
              <a:solidFill>
                <a:schemeClr val="tx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B874E6-F841-4412-BF2C-C354A709D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424" y="4123996"/>
            <a:ext cx="5760846" cy="682079"/>
          </a:xfrm>
        </p:spPr>
        <p:txBody>
          <a:bodyPr>
            <a:noAutofit/>
          </a:bodyPr>
          <a:lstStyle/>
          <a:p>
            <a:r>
              <a:rPr lang="ko-KR" altLang="en-US" sz="1800" b="1" dirty="0">
                <a:solidFill>
                  <a:schemeClr val="tx2"/>
                </a:solidFill>
              </a:rPr>
              <a:t>선도기술 </a:t>
            </a:r>
            <a:r>
              <a:rPr lang="en-US" altLang="ko-KR" sz="1800" b="1" dirty="0">
                <a:solidFill>
                  <a:schemeClr val="tx2"/>
                </a:solidFill>
              </a:rPr>
              <a:t>CDP </a:t>
            </a:r>
            <a:r>
              <a:rPr lang="ko-KR" altLang="en-US" sz="1800" b="1" dirty="0">
                <a:solidFill>
                  <a:schemeClr val="tx2"/>
                </a:solidFill>
              </a:rPr>
              <a:t>본부</a:t>
            </a:r>
            <a:endParaRPr lang="en-US" altLang="ko-KR" sz="1800" b="1" dirty="0">
              <a:solidFill>
                <a:schemeClr val="tx2"/>
              </a:solidFill>
            </a:endParaRPr>
          </a:p>
          <a:p>
            <a:r>
              <a:rPr lang="en-US" altLang="ko-KR" sz="1800" b="1" dirty="0">
                <a:solidFill>
                  <a:schemeClr val="tx2"/>
                </a:solidFill>
              </a:rPr>
              <a:t>Arch </a:t>
            </a:r>
            <a:r>
              <a:rPr lang="ko-KR" altLang="en-US" sz="1800" b="1" dirty="0">
                <a:solidFill>
                  <a:schemeClr val="tx2"/>
                </a:solidFill>
              </a:rPr>
              <a:t>최적화 그룹</a:t>
            </a:r>
            <a:endParaRPr lang="en-US" altLang="ko-KR" sz="1800" b="1" dirty="0">
              <a:solidFill>
                <a:schemeClr val="tx2"/>
              </a:solidFill>
            </a:endParaRPr>
          </a:p>
          <a:p>
            <a:r>
              <a:rPr lang="ko-KR" altLang="en-US" sz="1800" b="1" dirty="0" smtClean="0">
                <a:solidFill>
                  <a:schemeClr val="tx2"/>
                </a:solidFill>
              </a:rPr>
              <a:t>사  원 정  훈</a:t>
            </a:r>
            <a:endParaRPr lang="ko-KR" alt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79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0"/>
          <p:cNvSpPr txBox="1">
            <a:spLocks noGrp="1"/>
          </p:cNvSpPr>
          <p:nvPr>
            <p:ph type="title"/>
          </p:nvPr>
        </p:nvSpPr>
        <p:spPr>
          <a:xfrm>
            <a:off x="2360365" y="329513"/>
            <a:ext cx="7752463" cy="757881"/>
          </a:xfrm>
          <a:prstGeom prst="rect">
            <a:avLst/>
          </a:prstGeom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tx2"/>
                </a:solidFill>
              </a:rPr>
              <a:t>앞으로의 </a:t>
            </a:r>
            <a:r>
              <a:rPr lang="ko-KR" altLang="en-US" b="1" dirty="0">
                <a:solidFill>
                  <a:schemeClr val="tx2"/>
                </a:solidFill>
              </a:rPr>
              <a:t>진행방향</a:t>
            </a:r>
          </a:p>
        </p:txBody>
      </p:sp>
      <p:sp>
        <p:nvSpPr>
          <p:cNvPr id="4" name="Shape 82"/>
          <p:cNvSpPr txBox="1"/>
          <p:nvPr/>
        </p:nvSpPr>
        <p:spPr>
          <a:xfrm>
            <a:off x="2746620" y="2219120"/>
            <a:ext cx="7171508" cy="36765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600"/>
              </a:spcBef>
            </a:pP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Shape 82"/>
          <p:cNvSpPr txBox="1"/>
          <p:nvPr/>
        </p:nvSpPr>
        <p:spPr>
          <a:xfrm>
            <a:off x="1263400" y="1979340"/>
            <a:ext cx="9709400" cy="4312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개발 범위 구체화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본 수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5+11+13(29) &gt;&gt;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개발 우선순위 설정 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WBS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구체화</a:t>
            </a:r>
            <a:endParaRPr lang="en-US" altLang="ko-KR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개발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환경 구성도 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책 보면서 구성요소에 대한 </a:t>
            </a:r>
            <a:r>
              <a:rPr lang="ko-KR" altLang="en-US" sz="2000" b="1" dirty="0" err="1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공부중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!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Infra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구성도</a:t>
            </a: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주신자료에서 사용된 요소를 </a:t>
            </a:r>
            <a:r>
              <a:rPr lang="ko-KR" altLang="en-US" sz="2000" b="1" dirty="0" err="1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공부중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!</a:t>
            </a:r>
            <a:endParaRPr lang="en-US" altLang="ko-KR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SW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구성도 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시작 할 계획</a:t>
            </a:r>
            <a:endParaRPr lang="en-US" altLang="ko-KR" sz="20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ko-KR" sz="2000" b="1" dirty="0" err="1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RestApi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사용법 심화학습</a:t>
            </a:r>
            <a:endParaRPr lang="en-US" altLang="ko-KR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endParaRPr lang="en-US" altLang="ko-KR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917" y="2453577"/>
            <a:ext cx="2463728" cy="336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5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B0B2B79-DD8F-44F8-B0AA-EE5D16F3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200" dirty="0" smtClean="0">
                <a:solidFill>
                  <a:schemeClr val="tx2"/>
                </a:solidFill>
              </a:rPr>
              <a:t>감 사 합 </a:t>
            </a:r>
            <a:r>
              <a:rPr lang="ko-KR" altLang="en-US" sz="5200" dirty="0" err="1" smtClean="0">
                <a:solidFill>
                  <a:schemeClr val="tx2"/>
                </a:solidFill>
              </a:rPr>
              <a:t>니</a:t>
            </a:r>
            <a:r>
              <a:rPr lang="ko-KR" altLang="en-US" sz="5200" smtClean="0">
                <a:solidFill>
                  <a:schemeClr val="tx2"/>
                </a:solidFill>
              </a:rPr>
              <a:t> 다 </a:t>
            </a:r>
            <a:r>
              <a:rPr lang="en-US" altLang="ko-KR" sz="5200" smtClean="0">
                <a:solidFill>
                  <a:schemeClr val="tx2"/>
                </a:solidFill>
              </a:rPr>
              <a:t>!</a:t>
            </a:r>
            <a:endParaRPr lang="en-US" altLang="ko-KR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9191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 smtClean="0"/>
              <a:t>사이트맵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259916" y="356035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이용후기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59916" y="297894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리스트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>
            <a:stCxn id="35" idx="2"/>
            <a:endCxn id="69" idx="0"/>
          </p:cNvCxnSpPr>
          <p:nvPr/>
        </p:nvCxnSpPr>
        <p:spPr>
          <a:xfrm flipH="1">
            <a:off x="5756797" y="983189"/>
            <a:ext cx="1" cy="551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CB2C86-EB58-4EA3-B3B8-545335142ED9}"/>
              </a:ext>
            </a:extLst>
          </p:cNvPr>
          <p:cNvSpPr/>
          <p:nvPr/>
        </p:nvSpPr>
        <p:spPr>
          <a:xfrm>
            <a:off x="5158869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메인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1FA7C24-1F3E-4E92-B7BF-E1F5F211FC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42237" y="281326"/>
            <a:ext cx="592440" cy="196331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88002" y="1795421"/>
            <a:ext cx="784568" cy="204697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FD459A2-C9E6-4ED9-99FC-81D6F50C8CCF}"/>
              </a:ext>
            </a:extLst>
          </p:cNvPr>
          <p:cNvCxnSpPr>
            <a:cxnSpLocks/>
          </p:cNvCxnSpPr>
          <p:nvPr/>
        </p:nvCxnSpPr>
        <p:spPr>
          <a:xfrm rot="5400000">
            <a:off x="4502511" y="284708"/>
            <a:ext cx="551391" cy="196946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62611" y="2818203"/>
            <a:ext cx="2394185" cy="79117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AE3C20-5A80-474C-A9C2-42339390456B}"/>
              </a:ext>
            </a:extLst>
          </p:cNvPr>
          <p:cNvSpPr/>
          <p:nvPr/>
        </p:nvSpPr>
        <p:spPr>
          <a:xfrm>
            <a:off x="5158870" y="59855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이용 약관 동의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37F6C90-1A93-4CC4-92E3-DED2E3ACA6F2}"/>
              </a:ext>
            </a:extLst>
          </p:cNvPr>
          <p:cNvSpPr/>
          <p:nvPr/>
        </p:nvSpPr>
        <p:spPr>
          <a:xfrm>
            <a:off x="7122189" y="157562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찾기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>
            <a:endCxn id="6" idx="0"/>
          </p:cNvCxnSpPr>
          <p:nvPr/>
        </p:nvCxnSpPr>
        <p:spPr>
          <a:xfrm>
            <a:off x="4857844" y="2821078"/>
            <a:ext cx="0" cy="157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6" idx="2"/>
            <a:endCxn id="5" idx="0"/>
          </p:cNvCxnSpPr>
          <p:nvPr/>
        </p:nvCxnSpPr>
        <p:spPr>
          <a:xfrm>
            <a:off x="4857844" y="3363584"/>
            <a:ext cx="0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" idx="2"/>
          </p:cNvCxnSpPr>
          <p:nvPr/>
        </p:nvCxnSpPr>
        <p:spPr>
          <a:xfrm flipH="1">
            <a:off x="3362054" y="3363676"/>
            <a:ext cx="1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213592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31" name="직선 연결선 30"/>
          <p:cNvCxnSpPr>
            <a:stCxn id="36" idx="2"/>
            <a:endCxn id="29" idx="0"/>
          </p:cNvCxnSpPr>
          <p:nvPr/>
        </p:nvCxnSpPr>
        <p:spPr>
          <a:xfrm>
            <a:off x="3787336" y="1919215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763572" y="3560446"/>
            <a:ext cx="1195855" cy="3816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 </a:t>
            </a:r>
            <a:r>
              <a:rPr lang="ko-KR" altLang="en-US" sz="900" dirty="0" smtClean="0">
                <a:solidFill>
                  <a:schemeClr val="tx1"/>
                </a:solidFill>
              </a:rPr>
              <a:t>재확인 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64127" y="297904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마이 페이지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신청 </a:t>
            </a:r>
            <a:r>
              <a:rPr lang="ko-KR" altLang="en-US" sz="900" dirty="0">
                <a:solidFill>
                  <a:schemeClr val="tx1"/>
                </a:solidFill>
              </a:rPr>
              <a:t>내역 </a:t>
            </a:r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763572" y="411004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 정보 수정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>
            <a:endCxn id="38" idx="0"/>
          </p:cNvCxnSpPr>
          <p:nvPr/>
        </p:nvCxnSpPr>
        <p:spPr>
          <a:xfrm flipH="1">
            <a:off x="3361500" y="3942115"/>
            <a:ext cx="1" cy="1679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763572" y="472327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회원탈퇴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>
            <a:endCxn id="48" idx="0"/>
          </p:cNvCxnSpPr>
          <p:nvPr/>
        </p:nvCxnSpPr>
        <p:spPr>
          <a:xfrm>
            <a:off x="3360947" y="4494678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69" idx="2"/>
          </p:cNvCxnSpPr>
          <p:nvPr/>
        </p:nvCxnSpPr>
        <p:spPr>
          <a:xfrm flipH="1">
            <a:off x="5756796" y="1919215"/>
            <a:ext cx="1" cy="898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205847" y="297904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공지사항 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7803774" y="3370278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205846" y="349681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판매 상품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259916" y="410862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신청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>
            <a:stCxn id="5" idx="2"/>
            <a:endCxn id="51" idx="0"/>
          </p:cNvCxnSpPr>
          <p:nvPr/>
        </p:nvCxnSpPr>
        <p:spPr>
          <a:xfrm>
            <a:off x="4857844" y="3944990"/>
            <a:ext cx="0" cy="163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711050" y="356035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711050" y="297894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리스트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3" name="직선 연결선 62"/>
          <p:cNvCxnSpPr>
            <a:endCxn id="62" idx="0"/>
          </p:cNvCxnSpPr>
          <p:nvPr/>
        </p:nvCxnSpPr>
        <p:spPr>
          <a:xfrm>
            <a:off x="6308978" y="2821078"/>
            <a:ext cx="0" cy="157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62" idx="2"/>
            <a:endCxn id="61" idx="0"/>
          </p:cNvCxnSpPr>
          <p:nvPr/>
        </p:nvCxnSpPr>
        <p:spPr>
          <a:xfrm>
            <a:off x="6308978" y="3363584"/>
            <a:ext cx="0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5711050" y="4723178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11050" y="410862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신청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67" name="직선 연결선 66"/>
          <p:cNvCxnSpPr>
            <a:stCxn id="66" idx="2"/>
            <a:endCxn id="65" idx="0"/>
          </p:cNvCxnSpPr>
          <p:nvPr/>
        </p:nvCxnSpPr>
        <p:spPr>
          <a:xfrm>
            <a:off x="6308978" y="4493261"/>
            <a:ext cx="0" cy="2299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61" idx="2"/>
            <a:endCxn id="66" idx="0"/>
          </p:cNvCxnSpPr>
          <p:nvPr/>
        </p:nvCxnSpPr>
        <p:spPr>
          <a:xfrm>
            <a:off x="6308978" y="3944990"/>
            <a:ext cx="0" cy="163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9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제목 1">
            <a:extLst>
              <a:ext uri="{FF2B5EF4-FFF2-40B4-BE49-F238E27FC236}">
                <a16:creationId xmlns:a16="http://schemas.microsoft.com/office/drawing/2014/main" id="{9AECA99D-37DE-4532-A2F5-3FEBAC21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endParaRPr lang="ko-KR" altLang="en-US" sz="3600">
              <a:solidFill>
                <a:schemeClr val="tx2"/>
              </a:solidFill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D32C10C-A7EC-4445-B667-9F81A739F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endParaRPr lang="ko-KR" alt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45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0"/>
          <p:cNvSpPr txBox="1">
            <a:spLocks noGrp="1"/>
          </p:cNvSpPr>
          <p:nvPr>
            <p:ph type="title"/>
          </p:nvPr>
        </p:nvSpPr>
        <p:spPr>
          <a:xfrm>
            <a:off x="2360366" y="329513"/>
            <a:ext cx="7488194" cy="757881"/>
          </a:xfrm>
          <a:prstGeom prst="rect">
            <a:avLst/>
          </a:prstGeom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 algn="ctr"/>
            <a:r>
              <a:rPr lang="ko-KR" altLang="en-US" b="1" dirty="0" smtClean="0"/>
              <a:t>사용자 요구사항 정의</a:t>
            </a:r>
            <a:endParaRPr lang="en" b="1" dirty="0"/>
          </a:p>
        </p:txBody>
      </p:sp>
      <p:sp>
        <p:nvSpPr>
          <p:cNvPr id="4" name="Shape 82"/>
          <p:cNvSpPr txBox="1"/>
          <p:nvPr/>
        </p:nvSpPr>
        <p:spPr>
          <a:xfrm>
            <a:off x="2746620" y="2219120"/>
            <a:ext cx="7171508" cy="36765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600"/>
              </a:spcBef>
            </a:pP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Shape 82"/>
          <p:cNvSpPr txBox="1"/>
          <p:nvPr/>
        </p:nvSpPr>
        <p:spPr>
          <a:xfrm>
            <a:off x="1840343" y="1774277"/>
            <a:ext cx="8984061" cy="36765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14350" indent="-514350">
              <a:spcBef>
                <a:spcPts val="600"/>
              </a:spcBef>
              <a:buAutoNum type="arabicPeriod"/>
            </a:pP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사용자 페이지</a:t>
            </a: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514350" indent="-514350">
              <a:spcBef>
                <a:spcPts val="600"/>
              </a:spcBef>
              <a:buAutoNum type="arabicPeriod"/>
            </a:pP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사용자가 원하는 위탁 기관을 검색하고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기관 현황을 파악할 수 있다</a:t>
            </a:r>
            <a:endParaRPr lang="en-US" altLang="ko-KR" sz="20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endParaRPr lang="en-US" altLang="ko-KR" sz="20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안내된 정보를 기반으로 사용자는 기관에 위탁 신청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수정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삭제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을 할 수 있다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endParaRPr lang="en-US" altLang="ko-KR" sz="20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사용자는 사용후기를 남겨 해당기관의 평점을 등록 할 수 있다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endParaRPr lang="en-US" altLang="ko-KR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endParaRPr lang="en-US" altLang="ko-KR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endParaRPr lang="en-US" altLang="ko-KR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indent="-457200">
              <a:spcBef>
                <a:spcPts val="600"/>
              </a:spcBef>
              <a:buFontTx/>
              <a:buChar char="-"/>
            </a:pP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30563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 smtClean="0"/>
              <a:t>사이트맵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259916" y="356035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이용후기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59916" y="297894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리스트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>
            <a:stCxn id="35" idx="2"/>
            <a:endCxn id="69" idx="0"/>
          </p:cNvCxnSpPr>
          <p:nvPr/>
        </p:nvCxnSpPr>
        <p:spPr>
          <a:xfrm flipH="1">
            <a:off x="5756797" y="983189"/>
            <a:ext cx="1" cy="551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CB2C86-EB58-4EA3-B3B8-545335142ED9}"/>
              </a:ext>
            </a:extLst>
          </p:cNvPr>
          <p:cNvSpPr/>
          <p:nvPr/>
        </p:nvSpPr>
        <p:spPr>
          <a:xfrm>
            <a:off x="5158869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메인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1FA7C24-1F3E-4E92-B7BF-E1F5F211FC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42237" y="281326"/>
            <a:ext cx="592440" cy="196331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88002" y="1795421"/>
            <a:ext cx="784568" cy="204697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FD459A2-C9E6-4ED9-99FC-81D6F50C8CCF}"/>
              </a:ext>
            </a:extLst>
          </p:cNvPr>
          <p:cNvCxnSpPr>
            <a:cxnSpLocks/>
          </p:cNvCxnSpPr>
          <p:nvPr/>
        </p:nvCxnSpPr>
        <p:spPr>
          <a:xfrm rot="5400000">
            <a:off x="4502511" y="284708"/>
            <a:ext cx="551391" cy="196946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62611" y="2818203"/>
            <a:ext cx="2394185" cy="79117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AE3C20-5A80-474C-A9C2-42339390456B}"/>
              </a:ext>
            </a:extLst>
          </p:cNvPr>
          <p:cNvSpPr/>
          <p:nvPr/>
        </p:nvSpPr>
        <p:spPr>
          <a:xfrm>
            <a:off x="5158870" y="59855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이용 약관 동의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37F6C90-1A93-4CC4-92E3-DED2E3ACA6F2}"/>
              </a:ext>
            </a:extLst>
          </p:cNvPr>
          <p:cNvSpPr/>
          <p:nvPr/>
        </p:nvSpPr>
        <p:spPr>
          <a:xfrm>
            <a:off x="7122189" y="157562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찾기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>
            <a:endCxn id="6" idx="0"/>
          </p:cNvCxnSpPr>
          <p:nvPr/>
        </p:nvCxnSpPr>
        <p:spPr>
          <a:xfrm>
            <a:off x="4857844" y="2821078"/>
            <a:ext cx="0" cy="157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6" idx="2"/>
            <a:endCxn id="5" idx="0"/>
          </p:cNvCxnSpPr>
          <p:nvPr/>
        </p:nvCxnSpPr>
        <p:spPr>
          <a:xfrm>
            <a:off x="4857844" y="3363584"/>
            <a:ext cx="0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" idx="2"/>
          </p:cNvCxnSpPr>
          <p:nvPr/>
        </p:nvCxnSpPr>
        <p:spPr>
          <a:xfrm flipH="1">
            <a:off x="3362054" y="3363676"/>
            <a:ext cx="1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213592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31" name="직선 연결선 30"/>
          <p:cNvCxnSpPr>
            <a:stCxn id="36" idx="2"/>
            <a:endCxn id="29" idx="0"/>
          </p:cNvCxnSpPr>
          <p:nvPr/>
        </p:nvCxnSpPr>
        <p:spPr>
          <a:xfrm>
            <a:off x="3787336" y="1919215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763572" y="3560446"/>
            <a:ext cx="1195855" cy="3816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 </a:t>
            </a:r>
            <a:r>
              <a:rPr lang="ko-KR" altLang="en-US" sz="900" dirty="0" smtClean="0">
                <a:solidFill>
                  <a:schemeClr val="tx1"/>
                </a:solidFill>
              </a:rPr>
              <a:t>재확인 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316484" y="472327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자녀 정보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>
            <a:endCxn id="46" idx="0"/>
          </p:cNvCxnSpPr>
          <p:nvPr/>
        </p:nvCxnSpPr>
        <p:spPr>
          <a:xfrm>
            <a:off x="1913859" y="4494678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764127" y="297904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마이 페이지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신청 </a:t>
            </a:r>
            <a:r>
              <a:rPr lang="ko-KR" altLang="en-US" sz="900" dirty="0">
                <a:solidFill>
                  <a:schemeClr val="tx1"/>
                </a:solidFill>
              </a:rPr>
              <a:t>내역 </a:t>
            </a:r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763572" y="411004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 정보 수정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>
            <a:endCxn id="38" idx="0"/>
          </p:cNvCxnSpPr>
          <p:nvPr/>
        </p:nvCxnSpPr>
        <p:spPr>
          <a:xfrm flipH="1">
            <a:off x="3361500" y="3942115"/>
            <a:ext cx="1" cy="1679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763572" y="472327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회원탈퇴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>
            <a:endCxn id="48" idx="0"/>
          </p:cNvCxnSpPr>
          <p:nvPr/>
        </p:nvCxnSpPr>
        <p:spPr>
          <a:xfrm>
            <a:off x="3360947" y="4494678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316484" y="4108718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비밀번호 재확인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stCxn id="44" idx="3"/>
          </p:cNvCxnSpPr>
          <p:nvPr/>
        </p:nvCxnSpPr>
        <p:spPr>
          <a:xfrm>
            <a:off x="2512339" y="4301036"/>
            <a:ext cx="250681" cy="1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69" idx="2"/>
          </p:cNvCxnSpPr>
          <p:nvPr/>
        </p:nvCxnSpPr>
        <p:spPr>
          <a:xfrm flipH="1">
            <a:off x="5756796" y="1919215"/>
            <a:ext cx="1" cy="898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205847" y="297904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공지사항 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7803774" y="3370278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205846" y="349681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판매 상품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316484" y="2975304"/>
            <a:ext cx="1195855" cy="3882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신청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259916" y="410862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신청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>
            <a:stCxn id="5" idx="2"/>
            <a:endCxn id="51" idx="0"/>
          </p:cNvCxnSpPr>
          <p:nvPr/>
        </p:nvCxnSpPr>
        <p:spPr>
          <a:xfrm>
            <a:off x="4857844" y="3944990"/>
            <a:ext cx="0" cy="163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711050" y="356035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711050" y="297894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리스트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3" name="직선 연결선 62"/>
          <p:cNvCxnSpPr>
            <a:endCxn id="62" idx="0"/>
          </p:cNvCxnSpPr>
          <p:nvPr/>
        </p:nvCxnSpPr>
        <p:spPr>
          <a:xfrm>
            <a:off x="6308978" y="2821078"/>
            <a:ext cx="0" cy="157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62" idx="2"/>
            <a:endCxn id="61" idx="0"/>
          </p:cNvCxnSpPr>
          <p:nvPr/>
        </p:nvCxnSpPr>
        <p:spPr>
          <a:xfrm>
            <a:off x="6308978" y="3363584"/>
            <a:ext cx="0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5711050" y="4723178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11050" y="410862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신청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67" name="직선 연결선 66"/>
          <p:cNvCxnSpPr>
            <a:stCxn id="66" idx="2"/>
            <a:endCxn id="65" idx="0"/>
          </p:cNvCxnSpPr>
          <p:nvPr/>
        </p:nvCxnSpPr>
        <p:spPr>
          <a:xfrm>
            <a:off x="6308978" y="4493261"/>
            <a:ext cx="0" cy="2299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61" idx="2"/>
            <a:endCxn id="66" idx="0"/>
          </p:cNvCxnSpPr>
          <p:nvPr/>
        </p:nvCxnSpPr>
        <p:spPr>
          <a:xfrm>
            <a:off x="6308978" y="3944990"/>
            <a:ext cx="0" cy="163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50" idx="3"/>
            <a:endCxn id="4" idx="1"/>
          </p:cNvCxnSpPr>
          <p:nvPr/>
        </p:nvCxnSpPr>
        <p:spPr>
          <a:xfrm>
            <a:off x="2512339" y="3169444"/>
            <a:ext cx="251788" cy="1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60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10D5C88-7F4B-41A2-93D9-40F95614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71" y="195825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b="1" dirty="0" smtClean="0">
                <a:solidFill>
                  <a:schemeClr val="tx2"/>
                </a:solidFill>
              </a:rPr>
              <a:t>목    차</a:t>
            </a:r>
            <a:endParaRPr lang="ko-KR" altLang="en-US" sz="4800" b="1" dirty="0">
              <a:solidFill>
                <a:schemeClr val="tx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BAB74-A340-4387-9286-429B98644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7264" y="1975104"/>
            <a:ext cx="5709721" cy="3335044"/>
          </a:xfrm>
        </p:spPr>
        <p:txBody>
          <a:bodyPr anchor="t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b="1" dirty="0" smtClean="0">
                <a:solidFill>
                  <a:schemeClr val="tx2"/>
                </a:solidFill>
              </a:rPr>
              <a:t>요구사항명세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 lvl="1"/>
            <a:r>
              <a:rPr lang="ko-KR" altLang="en-US" b="1" dirty="0" smtClean="0">
                <a:solidFill>
                  <a:schemeClr val="tx2"/>
                </a:solidFill>
              </a:rPr>
              <a:t>사용자 페이지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 lvl="1"/>
            <a:r>
              <a:rPr lang="ko-KR" altLang="en-US" b="1" dirty="0" smtClean="0">
                <a:solidFill>
                  <a:schemeClr val="tx2"/>
                </a:solidFill>
              </a:rPr>
              <a:t>관리자 페이지</a:t>
            </a:r>
            <a:endParaRPr lang="en-US" altLang="ko-KR" b="1" dirty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b="1" dirty="0" smtClean="0">
                <a:solidFill>
                  <a:schemeClr val="tx2"/>
                </a:solidFill>
              </a:rPr>
              <a:t>프로젝트 설계도 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&amp; </a:t>
            </a:r>
            <a:r>
              <a:rPr lang="ko-KR" altLang="en-US" sz="2400" b="1" dirty="0" err="1" smtClean="0">
                <a:solidFill>
                  <a:schemeClr val="tx2"/>
                </a:solidFill>
              </a:rPr>
              <a:t>사이트맵</a:t>
            </a:r>
            <a:endParaRPr lang="en-US" altLang="ko-KR" sz="2400" b="1" dirty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b="1" dirty="0">
                <a:solidFill>
                  <a:schemeClr val="tx2"/>
                </a:solidFill>
              </a:rPr>
              <a:t>앞으로의 진행방향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833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0"/>
          <p:cNvSpPr txBox="1">
            <a:spLocks noGrp="1"/>
          </p:cNvSpPr>
          <p:nvPr>
            <p:ph type="title"/>
          </p:nvPr>
        </p:nvSpPr>
        <p:spPr>
          <a:xfrm>
            <a:off x="2360366" y="329513"/>
            <a:ext cx="7488194" cy="757881"/>
          </a:xfrm>
          <a:prstGeom prst="rect">
            <a:avLst/>
          </a:prstGeom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 algn="ctr"/>
            <a:r>
              <a:rPr lang="ko-KR" altLang="en-US" b="1" dirty="0" smtClean="0"/>
              <a:t>사용자 페이지 요구사항 정의</a:t>
            </a:r>
            <a:endParaRPr lang="en" b="1" dirty="0"/>
          </a:p>
        </p:txBody>
      </p:sp>
      <p:sp>
        <p:nvSpPr>
          <p:cNvPr id="4" name="Shape 82"/>
          <p:cNvSpPr txBox="1"/>
          <p:nvPr/>
        </p:nvSpPr>
        <p:spPr>
          <a:xfrm>
            <a:off x="2746620" y="2219120"/>
            <a:ext cx="7171508" cy="36765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600"/>
              </a:spcBef>
            </a:pP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Shape 82"/>
          <p:cNvSpPr txBox="1"/>
          <p:nvPr/>
        </p:nvSpPr>
        <p:spPr>
          <a:xfrm>
            <a:off x="1229135" y="1513490"/>
            <a:ext cx="9750656" cy="5087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2800" b="1" dirty="0" smtClean="0">
                <a:solidFill>
                  <a:schemeClr val="accent2">
                    <a:lumMod val="5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회원 정보관리</a:t>
            </a:r>
            <a:endParaRPr lang="en-US" altLang="ko-KR" sz="2800" b="1" dirty="0" smtClean="0">
              <a:solidFill>
                <a:schemeClr val="accent2">
                  <a:lumMod val="5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회원은 가입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정보 확인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정보 수정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회원탈퇴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(CRUD)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할 수 있다</a:t>
            </a:r>
            <a:endParaRPr lang="ko-KR" altLang="en-US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회원은 자녀의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정보를 등록</a:t>
            </a: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확인</a:t>
            </a: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수정</a:t>
            </a: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삭제</a:t>
            </a: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(CRUD)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할 수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있다</a:t>
            </a:r>
            <a:endParaRPr lang="en-US" altLang="ko-KR" sz="20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endParaRPr lang="en-US" altLang="ko-KR" sz="20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r>
              <a:rPr lang="ko-KR" altLang="en-US" sz="2800" b="1" dirty="0" smtClean="0">
                <a:solidFill>
                  <a:schemeClr val="accent2">
                    <a:lumMod val="5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신청 관리</a:t>
            </a:r>
          </a:p>
          <a:p>
            <a:pPr>
              <a:spcBef>
                <a:spcPts val="600"/>
              </a:spcBef>
            </a:pP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회원은 지역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err="1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기관명을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통해 등록 된 기관들을 검색 할 수 있다</a:t>
            </a:r>
          </a:p>
          <a:p>
            <a:pPr>
              <a:spcBef>
                <a:spcPts val="600"/>
              </a:spcBef>
            </a:pP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회원은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선택한 기관의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정보</a:t>
            </a: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위치</a:t>
            </a: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사용후기</a:t>
            </a: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수용인원</a:t>
            </a: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현재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인원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신청 가능 시간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 </a:t>
            </a:r>
          </a:p>
          <a:p>
            <a:pPr>
              <a:spcBef>
                <a:spcPts val="600"/>
              </a:spcBef>
            </a:pP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을 확인 할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수 있다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</a:p>
          <a:p>
            <a:pPr>
              <a:spcBef>
                <a:spcPts val="600"/>
              </a:spcBef>
            </a:pP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회원은 선택한 기관에 자녀의 돌봄 신청을 등록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수정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확인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신청 결과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),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삭제   </a:t>
            </a:r>
            <a:endParaRPr lang="en-US" altLang="ko-KR" sz="20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</a:t>
            </a: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CRUD)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할 수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있다</a:t>
            </a:r>
            <a:endParaRPr lang="en-US" altLang="ko-KR" sz="20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회원은 시설 이용 후 이용 후기를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등록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수정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삭제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확인</a:t>
            </a: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(CRUD)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할 수 있다</a:t>
            </a:r>
          </a:p>
          <a:p>
            <a:pPr>
              <a:spcBef>
                <a:spcPts val="600"/>
              </a:spcBef>
            </a:pP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회원은 관리자가 등록한 공지사항을 확인 할 수 있다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lang="en-US" altLang="ko-KR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endParaRPr lang="en-US" altLang="ko-KR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indent="-457200">
              <a:spcBef>
                <a:spcPts val="600"/>
              </a:spcBef>
              <a:buFontTx/>
              <a:buChar char="-"/>
            </a:pP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48128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0"/>
          <p:cNvSpPr txBox="1">
            <a:spLocks noGrp="1"/>
          </p:cNvSpPr>
          <p:nvPr>
            <p:ph type="title"/>
          </p:nvPr>
        </p:nvSpPr>
        <p:spPr>
          <a:xfrm>
            <a:off x="2360365" y="329513"/>
            <a:ext cx="7752463" cy="757881"/>
          </a:xfrm>
          <a:prstGeom prst="rect">
            <a:avLst/>
          </a:prstGeom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 algn="ctr"/>
            <a:r>
              <a:rPr lang="ko-KR" altLang="en-US" b="1" dirty="0" smtClean="0"/>
              <a:t>관리자 페이지 요구사항 정의</a:t>
            </a:r>
            <a:endParaRPr lang="en" b="1" dirty="0"/>
          </a:p>
        </p:txBody>
      </p:sp>
      <p:sp>
        <p:nvSpPr>
          <p:cNvPr id="4" name="Shape 82"/>
          <p:cNvSpPr txBox="1"/>
          <p:nvPr/>
        </p:nvSpPr>
        <p:spPr>
          <a:xfrm>
            <a:off x="2746620" y="2219120"/>
            <a:ext cx="7171508" cy="36765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600"/>
              </a:spcBef>
            </a:pP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Shape 82"/>
          <p:cNvSpPr txBox="1"/>
          <p:nvPr/>
        </p:nvSpPr>
        <p:spPr>
          <a:xfrm>
            <a:off x="1381896" y="1567448"/>
            <a:ext cx="9709400" cy="51628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2800" b="1" dirty="0" smtClean="0">
                <a:solidFill>
                  <a:schemeClr val="accent2">
                    <a:lumMod val="5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등록 시설 관리</a:t>
            </a:r>
            <a:endParaRPr lang="en-US" altLang="ko-KR" sz="2800" b="1" dirty="0" smtClean="0">
              <a:solidFill>
                <a:schemeClr val="accent2">
                  <a:lumMod val="5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관리자는 기관에 대한 정보를 등록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수정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삭제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확인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(CRUD)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할 수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있다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  <a:endParaRPr lang="en-US" altLang="ko-KR" sz="20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그럼 </a:t>
            </a:r>
            <a:r>
              <a:rPr lang="en-US" altLang="ko-KR" sz="2000" b="1" dirty="0" err="1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RestApi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로 가져오는 이유가 뭐지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?)</a:t>
            </a:r>
          </a:p>
          <a:p>
            <a:pPr>
              <a:spcBef>
                <a:spcPts val="600"/>
              </a:spcBef>
            </a:pPr>
            <a:endParaRPr lang="en-US" altLang="ko-KR" sz="20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r>
              <a:rPr lang="ko-KR" altLang="en-US" sz="2800" b="1" dirty="0">
                <a:solidFill>
                  <a:schemeClr val="accent2">
                    <a:lumMod val="5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회원 </a:t>
            </a:r>
            <a:r>
              <a:rPr lang="ko-KR" altLang="en-US" sz="2800" b="1" dirty="0" smtClean="0">
                <a:solidFill>
                  <a:schemeClr val="accent2">
                    <a:lumMod val="5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정보관리</a:t>
            </a:r>
            <a:endParaRPr lang="en-US" altLang="ko-KR" sz="20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관리자는 기관에 돌봄을 신청한 회원의 자녀 정보를 확인 할 수 있다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왜 확인해야하지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 &gt;&gt;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나이가 많은 자녀들은 거절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하기 위해서 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lang="en-US" altLang="ko-KR" sz="20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endParaRPr lang="en-US" altLang="ko-KR" sz="20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관리자는 기관에 들어온 신청 내용들을 승인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거절 할 수 있다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endParaRPr lang="en-US" altLang="ko-KR" sz="20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공지사항을 등록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수정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삭제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확인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(CRUD)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할 수 있다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lang="en-US" altLang="ko-KR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endParaRPr lang="en-US" altLang="ko-KR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90651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0"/>
          <p:cNvSpPr txBox="1">
            <a:spLocks noGrp="1"/>
          </p:cNvSpPr>
          <p:nvPr>
            <p:ph type="title"/>
          </p:nvPr>
        </p:nvSpPr>
        <p:spPr>
          <a:xfrm>
            <a:off x="2360366" y="329513"/>
            <a:ext cx="7488194" cy="757881"/>
          </a:xfrm>
          <a:prstGeom prst="rect">
            <a:avLst/>
          </a:prstGeom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 algn="ctr"/>
            <a:r>
              <a:rPr lang="ko-KR" altLang="en-US" b="1" dirty="0" smtClean="0"/>
              <a:t>메뉴 구조도</a:t>
            </a:r>
            <a:endParaRPr lang="en" b="1" dirty="0"/>
          </a:p>
        </p:txBody>
      </p:sp>
      <p:sp>
        <p:nvSpPr>
          <p:cNvPr id="5" name="사각형: 둥근 모서리 1">
            <a:extLst>
              <a:ext uri="{FF2B5EF4-FFF2-40B4-BE49-F238E27FC236}">
                <a16:creationId xmlns:a16="http://schemas.microsoft.com/office/drawing/2014/main" id="{ED98FABF-A131-4525-9CBD-7FDCE8442827}"/>
              </a:ext>
            </a:extLst>
          </p:cNvPr>
          <p:cNvSpPr/>
          <p:nvPr/>
        </p:nvSpPr>
        <p:spPr>
          <a:xfrm>
            <a:off x="5603963" y="1222469"/>
            <a:ext cx="1156774" cy="363038"/>
          </a:xfrm>
          <a:prstGeom prst="round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온라인 돌봄 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신청 프로그램</a:t>
            </a:r>
          </a:p>
        </p:txBody>
      </p:sp>
      <p:sp>
        <p:nvSpPr>
          <p:cNvPr id="6" name="사각형: 둥근 모서리 22">
            <a:extLst>
              <a:ext uri="{FF2B5EF4-FFF2-40B4-BE49-F238E27FC236}">
                <a16:creationId xmlns:a16="http://schemas.microsoft.com/office/drawing/2014/main" id="{F2854913-9343-4BF1-833E-84EE79F0354A}"/>
              </a:ext>
            </a:extLst>
          </p:cNvPr>
          <p:cNvSpPr/>
          <p:nvPr/>
        </p:nvSpPr>
        <p:spPr>
          <a:xfrm>
            <a:off x="2190552" y="1982313"/>
            <a:ext cx="1080120" cy="363037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 페이지</a:t>
            </a:r>
            <a:endParaRPr lang="ko-KR" altLang="en-US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사각형: 둥근 모서리 24">
            <a:extLst>
              <a:ext uri="{FF2B5EF4-FFF2-40B4-BE49-F238E27FC236}">
                <a16:creationId xmlns:a16="http://schemas.microsoft.com/office/drawing/2014/main" id="{AEC01EAA-AB29-4468-9678-F925D080C56B}"/>
              </a:ext>
            </a:extLst>
          </p:cNvPr>
          <p:cNvSpPr/>
          <p:nvPr/>
        </p:nvSpPr>
        <p:spPr>
          <a:xfrm>
            <a:off x="8977052" y="1982313"/>
            <a:ext cx="1080120" cy="363033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관리자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 페이지</a:t>
            </a:r>
            <a:endParaRPr lang="ko-KR" altLang="en-US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사각형: 둥근 모서리 47">
            <a:extLst>
              <a:ext uri="{FF2B5EF4-FFF2-40B4-BE49-F238E27FC236}">
                <a16:creationId xmlns:a16="http://schemas.microsoft.com/office/drawing/2014/main" id="{6CEE7561-3E50-4F96-A707-1C9F21540407}"/>
              </a:ext>
            </a:extLst>
          </p:cNvPr>
          <p:cNvSpPr/>
          <p:nvPr/>
        </p:nvSpPr>
        <p:spPr>
          <a:xfrm>
            <a:off x="5714298" y="1982317"/>
            <a:ext cx="936104" cy="363037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페이지</a:t>
            </a:r>
          </a:p>
        </p:txBody>
      </p:sp>
      <p:sp>
        <p:nvSpPr>
          <p:cNvPr id="9" name="사각형: 둥근 모서리 61">
            <a:extLst>
              <a:ext uri="{FF2B5EF4-FFF2-40B4-BE49-F238E27FC236}">
                <a16:creationId xmlns:a16="http://schemas.microsoft.com/office/drawing/2014/main" id="{067840AD-8805-4D87-9206-6B8559A14421}"/>
              </a:ext>
            </a:extLst>
          </p:cNvPr>
          <p:cNvSpPr/>
          <p:nvPr/>
        </p:nvSpPr>
        <p:spPr>
          <a:xfrm>
            <a:off x="5640468" y="2715187"/>
            <a:ext cx="1078378" cy="519209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 원 가 입</a:t>
            </a:r>
            <a:endParaRPr lang="en-US" altLang="ko-KR" sz="11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ID / PW </a:t>
            </a:r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찾기</a:t>
            </a:r>
            <a:endParaRPr lang="ko-KR" altLang="en-US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사각형: 둥근 모서리 48">
            <a:extLst>
              <a:ext uri="{FF2B5EF4-FFF2-40B4-BE49-F238E27FC236}">
                <a16:creationId xmlns:a16="http://schemas.microsoft.com/office/drawing/2014/main" id="{CD694A7D-C527-49BF-8730-EA35BEA84809}"/>
              </a:ext>
            </a:extLst>
          </p:cNvPr>
          <p:cNvSpPr/>
          <p:nvPr/>
        </p:nvSpPr>
        <p:spPr>
          <a:xfrm>
            <a:off x="246336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마이페이지</a:t>
            </a:r>
            <a:endParaRPr lang="en-US" altLang="ko-KR" sz="11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사각형: 둥근 모서리 55">
            <a:extLst>
              <a:ext uri="{FF2B5EF4-FFF2-40B4-BE49-F238E27FC236}">
                <a16:creationId xmlns:a16="http://schemas.microsoft.com/office/drawing/2014/main" id="{C06ADF08-D6EC-4366-BCA2-0E8D742F914C}"/>
              </a:ext>
            </a:extLst>
          </p:cNvPr>
          <p:cNvSpPr/>
          <p:nvPr/>
        </p:nvSpPr>
        <p:spPr>
          <a:xfrm>
            <a:off x="1535330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조회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사각형: 둥근 모서리 56">
            <a:extLst>
              <a:ext uri="{FF2B5EF4-FFF2-40B4-BE49-F238E27FC236}">
                <a16:creationId xmlns:a16="http://schemas.microsoft.com/office/drawing/2014/main" id="{F374BEA9-2906-4DAC-BFE6-5096FC16D7BC}"/>
              </a:ext>
            </a:extLst>
          </p:cNvPr>
          <p:cNvSpPr/>
          <p:nvPr/>
        </p:nvSpPr>
        <p:spPr>
          <a:xfrm>
            <a:off x="1535330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신청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사각형: 둥근 모서리 59">
            <a:extLst>
              <a:ext uri="{FF2B5EF4-FFF2-40B4-BE49-F238E27FC236}">
                <a16:creationId xmlns:a16="http://schemas.microsoft.com/office/drawing/2014/main" id="{B29789B4-AE24-4E50-903A-1083C6A565CD}"/>
              </a:ext>
            </a:extLst>
          </p:cNvPr>
          <p:cNvSpPr/>
          <p:nvPr/>
        </p:nvSpPr>
        <p:spPr>
          <a:xfrm>
            <a:off x="2824324" y="365144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등록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사각형: 둥근 모서리 60">
            <a:extLst>
              <a:ext uri="{FF2B5EF4-FFF2-40B4-BE49-F238E27FC236}">
                <a16:creationId xmlns:a16="http://schemas.microsoft.com/office/drawing/2014/main" id="{468376E5-C94F-4016-B1A8-564E5F30CA6A}"/>
              </a:ext>
            </a:extLst>
          </p:cNvPr>
          <p:cNvSpPr/>
          <p:nvPr/>
        </p:nvSpPr>
        <p:spPr>
          <a:xfrm>
            <a:off x="2823090" y="432658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조회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사각형: 둥근 모서리 62">
            <a:extLst>
              <a:ext uri="{FF2B5EF4-FFF2-40B4-BE49-F238E27FC236}">
                <a16:creationId xmlns:a16="http://schemas.microsoft.com/office/drawing/2014/main" id="{171B2A4A-FA47-448F-B9A1-2F2D75CA5E21}"/>
              </a:ext>
            </a:extLst>
          </p:cNvPr>
          <p:cNvSpPr/>
          <p:nvPr/>
        </p:nvSpPr>
        <p:spPr>
          <a:xfrm>
            <a:off x="2823090" y="499663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수정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사각형: 둥근 모서리 63">
            <a:extLst>
              <a:ext uri="{FF2B5EF4-FFF2-40B4-BE49-F238E27FC236}">
                <a16:creationId xmlns:a16="http://schemas.microsoft.com/office/drawing/2014/main" id="{8CFC7B6D-7F12-45EB-943E-AB14F34CDE8E}"/>
              </a:ext>
            </a:extLst>
          </p:cNvPr>
          <p:cNvSpPr/>
          <p:nvPr/>
        </p:nvSpPr>
        <p:spPr>
          <a:xfrm>
            <a:off x="2823090" y="5665252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삭제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사각형: 둥근 모서리 65">
            <a:extLst>
              <a:ext uri="{FF2B5EF4-FFF2-40B4-BE49-F238E27FC236}">
                <a16:creationId xmlns:a16="http://schemas.microsoft.com/office/drawing/2014/main" id="{77C2AF75-9E05-4ECA-A32D-6ECFDE8C9130}"/>
              </a:ext>
            </a:extLst>
          </p:cNvPr>
          <p:cNvSpPr/>
          <p:nvPr/>
        </p:nvSpPr>
        <p:spPr>
          <a:xfrm>
            <a:off x="4113318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조회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사각형: 둥근 모서리 67">
            <a:extLst>
              <a:ext uri="{FF2B5EF4-FFF2-40B4-BE49-F238E27FC236}">
                <a16:creationId xmlns:a16="http://schemas.microsoft.com/office/drawing/2014/main" id="{C33A3B98-866F-40F4-BB26-E2B6FE58CB6B}"/>
              </a:ext>
            </a:extLst>
          </p:cNvPr>
          <p:cNvSpPr/>
          <p:nvPr/>
        </p:nvSpPr>
        <p:spPr>
          <a:xfrm>
            <a:off x="7332736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등록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사각형: 둥근 모서리 68">
            <a:extLst>
              <a:ext uri="{FF2B5EF4-FFF2-40B4-BE49-F238E27FC236}">
                <a16:creationId xmlns:a16="http://schemas.microsoft.com/office/drawing/2014/main" id="{39386167-AADE-4D5C-9F95-2E9A2CB54EAE}"/>
              </a:ext>
            </a:extLst>
          </p:cNvPr>
          <p:cNvSpPr/>
          <p:nvPr/>
        </p:nvSpPr>
        <p:spPr>
          <a:xfrm>
            <a:off x="7332736" y="431497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조회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사각형: 둥근 모서리 69">
            <a:extLst>
              <a:ext uri="{FF2B5EF4-FFF2-40B4-BE49-F238E27FC236}">
                <a16:creationId xmlns:a16="http://schemas.microsoft.com/office/drawing/2014/main" id="{EE33A14C-29E2-463A-8EA5-C6BC59FBB10C}"/>
              </a:ext>
            </a:extLst>
          </p:cNvPr>
          <p:cNvSpPr/>
          <p:nvPr/>
        </p:nvSpPr>
        <p:spPr>
          <a:xfrm>
            <a:off x="7332736" y="4983592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수정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사각형: 둥근 모서리 70">
            <a:extLst>
              <a:ext uri="{FF2B5EF4-FFF2-40B4-BE49-F238E27FC236}">
                <a16:creationId xmlns:a16="http://schemas.microsoft.com/office/drawing/2014/main" id="{EF8D16B2-56B9-4A97-87F5-B20AFB583E5F}"/>
              </a:ext>
            </a:extLst>
          </p:cNvPr>
          <p:cNvSpPr/>
          <p:nvPr/>
        </p:nvSpPr>
        <p:spPr>
          <a:xfrm>
            <a:off x="7332736" y="5659610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삭제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사각형: 둥근 모서리 71">
            <a:extLst>
              <a:ext uri="{FF2B5EF4-FFF2-40B4-BE49-F238E27FC236}">
                <a16:creationId xmlns:a16="http://schemas.microsoft.com/office/drawing/2014/main" id="{CE8894AA-0BF5-48D1-8C9F-A5A6E9B47A57}"/>
              </a:ext>
            </a:extLst>
          </p:cNvPr>
          <p:cNvSpPr/>
          <p:nvPr/>
        </p:nvSpPr>
        <p:spPr>
          <a:xfrm>
            <a:off x="8974111" y="2969788"/>
            <a:ext cx="1127831" cy="2741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 신청 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사각형: 둥근 모서리 72">
            <a:extLst>
              <a:ext uri="{FF2B5EF4-FFF2-40B4-BE49-F238E27FC236}">
                <a16:creationId xmlns:a16="http://schemas.microsoft.com/office/drawing/2014/main" id="{FFDB7E79-0C07-44E7-86F6-E825D908120C}"/>
              </a:ext>
            </a:extLst>
          </p:cNvPr>
          <p:cNvSpPr/>
          <p:nvPr/>
        </p:nvSpPr>
        <p:spPr>
          <a:xfrm>
            <a:off x="8974112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돌봄신청</a:t>
            </a:r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조회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사각형: 둥근 모서리 74">
            <a:extLst>
              <a:ext uri="{FF2B5EF4-FFF2-40B4-BE49-F238E27FC236}">
                <a16:creationId xmlns:a16="http://schemas.microsoft.com/office/drawing/2014/main" id="{DB6A7CB2-DD54-4AA1-9282-67FA90A358A9}"/>
              </a:ext>
            </a:extLst>
          </p:cNvPr>
          <p:cNvSpPr/>
          <p:nvPr/>
        </p:nvSpPr>
        <p:spPr>
          <a:xfrm>
            <a:off x="8974112" y="4314978"/>
            <a:ext cx="1080120" cy="4436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돌봄아동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05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승인</a:t>
            </a:r>
            <a:r>
              <a:rPr lang="en-US" altLang="ko-KR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거절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사각형: 둥근 모서리 75">
            <a:extLst>
              <a:ext uri="{FF2B5EF4-FFF2-40B4-BE49-F238E27FC236}">
                <a16:creationId xmlns:a16="http://schemas.microsoft.com/office/drawing/2014/main" id="{54162891-C02B-47BC-8B0E-DBDEF49D0BDF}"/>
              </a:ext>
            </a:extLst>
          </p:cNvPr>
          <p:cNvSpPr/>
          <p:nvPr/>
        </p:nvSpPr>
        <p:spPr>
          <a:xfrm>
            <a:off x="7332736" y="2969788"/>
            <a:ext cx="1123368" cy="2556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 시설 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사각형: 둥근 모서리 77">
            <a:extLst>
              <a:ext uri="{FF2B5EF4-FFF2-40B4-BE49-F238E27FC236}">
                <a16:creationId xmlns:a16="http://schemas.microsoft.com/office/drawing/2014/main" id="{41EAC68B-5908-40F4-BBFC-BC7F6D798CE1}"/>
              </a:ext>
            </a:extLst>
          </p:cNvPr>
          <p:cNvSpPr/>
          <p:nvPr/>
        </p:nvSpPr>
        <p:spPr>
          <a:xfrm>
            <a:off x="10615488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사각형: 둥근 모서리 80">
            <a:extLst>
              <a:ext uri="{FF2B5EF4-FFF2-40B4-BE49-F238E27FC236}">
                <a16:creationId xmlns:a16="http://schemas.microsoft.com/office/drawing/2014/main" id="{2B4AE7B2-09DA-4C37-811A-B3D6BC240A77}"/>
              </a:ext>
            </a:extLst>
          </p:cNvPr>
          <p:cNvSpPr/>
          <p:nvPr/>
        </p:nvSpPr>
        <p:spPr>
          <a:xfrm>
            <a:off x="10615488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등록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8" name="사각형: 둥근 모서리 81">
            <a:extLst>
              <a:ext uri="{FF2B5EF4-FFF2-40B4-BE49-F238E27FC236}">
                <a16:creationId xmlns:a16="http://schemas.microsoft.com/office/drawing/2014/main" id="{0DE6ABFF-1B46-4725-BAEC-71A192D918D9}"/>
              </a:ext>
            </a:extLst>
          </p:cNvPr>
          <p:cNvSpPr/>
          <p:nvPr/>
        </p:nvSpPr>
        <p:spPr>
          <a:xfrm>
            <a:off x="10615488" y="431497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조회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사각형: 둥근 모서리 82">
            <a:extLst>
              <a:ext uri="{FF2B5EF4-FFF2-40B4-BE49-F238E27FC236}">
                <a16:creationId xmlns:a16="http://schemas.microsoft.com/office/drawing/2014/main" id="{A6C07982-D355-46B3-961F-0F82EB68969D}"/>
              </a:ext>
            </a:extLst>
          </p:cNvPr>
          <p:cNvSpPr/>
          <p:nvPr/>
        </p:nvSpPr>
        <p:spPr>
          <a:xfrm>
            <a:off x="10615488" y="4983592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수정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0" name="사각형: 둥근 모서리 83">
            <a:extLst>
              <a:ext uri="{FF2B5EF4-FFF2-40B4-BE49-F238E27FC236}">
                <a16:creationId xmlns:a16="http://schemas.microsoft.com/office/drawing/2014/main" id="{B28AF944-83D9-483C-97E2-9E6461453746}"/>
              </a:ext>
            </a:extLst>
          </p:cNvPr>
          <p:cNvSpPr/>
          <p:nvPr/>
        </p:nvSpPr>
        <p:spPr>
          <a:xfrm>
            <a:off x="10615488" y="5655854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삭제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F622816-DB4B-414E-BD8D-C7E619B0245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730612" y="2345350"/>
            <a:ext cx="0" cy="36928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3FF5BB6-CA71-4F90-9F71-F886CDE19B7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182350" y="1585507"/>
            <a:ext cx="0" cy="39681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63EAD9-2E7A-4C51-B8D3-C316E3995C0A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 flipV="1">
            <a:off x="3270672" y="2163832"/>
            <a:ext cx="2443626" cy="4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DD6E41E-B715-4602-B767-DD518719EC0A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6650402" y="2163830"/>
            <a:ext cx="2326650" cy="6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62C634C-6C3C-46E1-ADBD-1C7B7DC3E80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182350" y="2345354"/>
            <a:ext cx="0" cy="368735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26DF7B9-27F3-4503-8D29-AE7B6CD4834D}"/>
              </a:ext>
            </a:extLst>
          </p:cNvPr>
          <p:cNvCxnSpPr>
            <a:cxnSpLocks/>
          </p:cNvCxnSpPr>
          <p:nvPr/>
        </p:nvCxnSpPr>
        <p:spPr>
          <a:xfrm>
            <a:off x="786396" y="2715187"/>
            <a:ext cx="3866982" cy="0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5304BA1-BEB4-4A15-92A5-0EAE8A52F64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86396" y="2714638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6B4A03E-79A9-4C94-94DC-3B09719A99C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075390" y="2714638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064B21F-D4D7-4E4B-A3E8-8EC83ED6883D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3360682" y="2714089"/>
            <a:ext cx="2468" cy="260697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0B04980-F510-4934-8991-B04BE1521F93}"/>
              </a:ext>
            </a:extLst>
          </p:cNvPr>
          <p:cNvCxnSpPr>
            <a:cxnSpLocks/>
          </p:cNvCxnSpPr>
          <p:nvPr/>
        </p:nvCxnSpPr>
        <p:spPr>
          <a:xfrm>
            <a:off x="4653378" y="2714089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EE315CD-32E2-497A-BBD9-37E92B75E653}"/>
              </a:ext>
            </a:extLst>
          </p:cNvPr>
          <p:cNvCxnSpPr>
            <a:cxnSpLocks/>
          </p:cNvCxnSpPr>
          <p:nvPr/>
        </p:nvCxnSpPr>
        <p:spPr>
          <a:xfrm>
            <a:off x="9524897" y="2344801"/>
            <a:ext cx="0" cy="36928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2753232-5655-43C8-AD2D-2691C8C07111}"/>
              </a:ext>
            </a:extLst>
          </p:cNvPr>
          <p:cNvCxnSpPr>
            <a:cxnSpLocks/>
          </p:cNvCxnSpPr>
          <p:nvPr/>
        </p:nvCxnSpPr>
        <p:spPr>
          <a:xfrm>
            <a:off x="7872796" y="2714638"/>
            <a:ext cx="3282752" cy="0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F43A812-E86A-4DC9-9AF2-5D378CF2F59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877116" y="2714089"/>
            <a:ext cx="17304" cy="255699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665B9A4-822A-45D5-99F0-96CA19658A06}"/>
              </a:ext>
            </a:extLst>
          </p:cNvPr>
          <p:cNvCxnSpPr>
            <a:cxnSpLocks/>
          </p:cNvCxnSpPr>
          <p:nvPr/>
        </p:nvCxnSpPr>
        <p:spPr>
          <a:xfrm>
            <a:off x="9524897" y="2714089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AF6FBD2-0572-4633-B200-3DA9096FA2EB}"/>
              </a:ext>
            </a:extLst>
          </p:cNvPr>
          <p:cNvCxnSpPr>
            <a:cxnSpLocks/>
          </p:cNvCxnSpPr>
          <p:nvPr/>
        </p:nvCxnSpPr>
        <p:spPr>
          <a:xfrm>
            <a:off x="11155548" y="2714089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5853AB6-7E6F-4CE8-8533-623D225A97D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2075390" y="3220407"/>
            <a:ext cx="0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17939DE-201B-4A32-93B0-1F252691FA4B}"/>
              </a:ext>
            </a:extLst>
          </p:cNvPr>
          <p:cNvCxnSpPr>
            <a:cxnSpLocks/>
          </p:cNvCxnSpPr>
          <p:nvPr/>
        </p:nvCxnSpPr>
        <p:spPr>
          <a:xfrm>
            <a:off x="3361916" y="3894273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4961082-B1EC-4924-9ABB-0B0DF24D44AE}"/>
              </a:ext>
            </a:extLst>
          </p:cNvPr>
          <p:cNvCxnSpPr>
            <a:cxnSpLocks/>
          </p:cNvCxnSpPr>
          <p:nvPr/>
        </p:nvCxnSpPr>
        <p:spPr>
          <a:xfrm>
            <a:off x="3361916" y="4564305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CBE3BDA-78EC-4831-B8D7-50AEB419E1E1}"/>
              </a:ext>
            </a:extLst>
          </p:cNvPr>
          <p:cNvCxnSpPr>
            <a:cxnSpLocks/>
          </p:cNvCxnSpPr>
          <p:nvPr/>
        </p:nvCxnSpPr>
        <p:spPr>
          <a:xfrm>
            <a:off x="3360682" y="5240734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CE43231-60AD-4AD7-92A0-AFB15B7C7818}"/>
              </a:ext>
            </a:extLst>
          </p:cNvPr>
          <p:cNvCxnSpPr>
            <a:cxnSpLocks/>
          </p:cNvCxnSpPr>
          <p:nvPr/>
        </p:nvCxnSpPr>
        <p:spPr>
          <a:xfrm>
            <a:off x="7874975" y="3226930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B21A5F1-E4A5-4E43-93C0-0E1C9F4993DA}"/>
              </a:ext>
            </a:extLst>
          </p:cNvPr>
          <p:cNvCxnSpPr>
            <a:cxnSpLocks/>
          </p:cNvCxnSpPr>
          <p:nvPr/>
        </p:nvCxnSpPr>
        <p:spPr>
          <a:xfrm>
            <a:off x="7872796" y="3900425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AB7C099-CEED-41AD-BD4C-7AF0944C85E7}"/>
              </a:ext>
            </a:extLst>
          </p:cNvPr>
          <p:cNvCxnSpPr>
            <a:cxnSpLocks/>
          </p:cNvCxnSpPr>
          <p:nvPr/>
        </p:nvCxnSpPr>
        <p:spPr>
          <a:xfrm>
            <a:off x="7865755" y="4566478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277A9AC-1FE5-4C30-9C9E-10295996F487}"/>
              </a:ext>
            </a:extLst>
          </p:cNvPr>
          <p:cNvCxnSpPr>
            <a:cxnSpLocks/>
          </p:cNvCxnSpPr>
          <p:nvPr/>
        </p:nvCxnSpPr>
        <p:spPr>
          <a:xfrm>
            <a:off x="7872796" y="5226807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CC49EEA-DA8F-4509-8960-7EDE50D21BC0}"/>
              </a:ext>
            </a:extLst>
          </p:cNvPr>
          <p:cNvCxnSpPr>
            <a:cxnSpLocks/>
          </p:cNvCxnSpPr>
          <p:nvPr/>
        </p:nvCxnSpPr>
        <p:spPr>
          <a:xfrm>
            <a:off x="9512938" y="3226930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0BE870A-BF70-4FDB-AD1A-FDBC5DB6035C}"/>
              </a:ext>
            </a:extLst>
          </p:cNvPr>
          <p:cNvCxnSpPr>
            <a:cxnSpLocks/>
          </p:cNvCxnSpPr>
          <p:nvPr/>
        </p:nvCxnSpPr>
        <p:spPr>
          <a:xfrm>
            <a:off x="9512938" y="3889021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F780B95-1F69-48F3-AB8E-C396FA8CF6EB}"/>
              </a:ext>
            </a:extLst>
          </p:cNvPr>
          <p:cNvCxnSpPr>
            <a:cxnSpLocks/>
          </p:cNvCxnSpPr>
          <p:nvPr/>
        </p:nvCxnSpPr>
        <p:spPr>
          <a:xfrm>
            <a:off x="11149667" y="3218970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B2DC044-A562-45C1-B109-EA2A3DB87F06}"/>
              </a:ext>
            </a:extLst>
          </p:cNvPr>
          <p:cNvCxnSpPr>
            <a:cxnSpLocks/>
          </p:cNvCxnSpPr>
          <p:nvPr/>
        </p:nvCxnSpPr>
        <p:spPr>
          <a:xfrm>
            <a:off x="11149667" y="3882645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2C5C03B-0F0C-4C68-A0A7-29D3744301FB}"/>
              </a:ext>
            </a:extLst>
          </p:cNvPr>
          <p:cNvCxnSpPr>
            <a:cxnSpLocks/>
          </p:cNvCxnSpPr>
          <p:nvPr/>
        </p:nvCxnSpPr>
        <p:spPr>
          <a:xfrm>
            <a:off x="11147562" y="4565597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33B802B-6EDF-4B07-8B33-3FEA8F774B3D}"/>
              </a:ext>
            </a:extLst>
          </p:cNvPr>
          <p:cNvCxnSpPr>
            <a:cxnSpLocks/>
          </p:cNvCxnSpPr>
          <p:nvPr/>
        </p:nvCxnSpPr>
        <p:spPr>
          <a:xfrm>
            <a:off x="11154314" y="5235092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6">
            <a:extLst>
              <a:ext uri="{FF2B5EF4-FFF2-40B4-BE49-F238E27FC236}">
                <a16:creationId xmlns:a16="http://schemas.microsoft.com/office/drawing/2014/main" id="{372441F4-8338-48A4-8682-44A9407B17CA}"/>
              </a:ext>
            </a:extLst>
          </p:cNvPr>
          <p:cNvSpPr/>
          <p:nvPr/>
        </p:nvSpPr>
        <p:spPr>
          <a:xfrm>
            <a:off x="246335" y="3475007"/>
            <a:ext cx="1080121" cy="4076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회원정보수정</a:t>
            </a:r>
            <a:endParaRPr lang="en-US" altLang="ko-KR" sz="100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자녀정보관리</a:t>
            </a:r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509A9C5-768E-4609-B101-8B34E88F2F59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786396" y="3224388"/>
            <a:ext cx="0" cy="250619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76">
            <a:extLst>
              <a:ext uri="{FF2B5EF4-FFF2-40B4-BE49-F238E27FC236}">
                <a16:creationId xmlns:a16="http://schemas.microsoft.com/office/drawing/2014/main" id="{A5B7CB42-D2FA-452E-93CE-FA32D463876F}"/>
              </a:ext>
            </a:extLst>
          </p:cNvPr>
          <p:cNvSpPr/>
          <p:nvPr/>
        </p:nvSpPr>
        <p:spPr>
          <a:xfrm>
            <a:off x="2823090" y="2974786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관리</a:t>
            </a:r>
            <a:endParaRPr lang="en-US" altLang="ko-KR" sz="11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C496068-6D91-4F9E-B040-BB3C83FC364F}"/>
              </a:ext>
            </a:extLst>
          </p:cNvPr>
          <p:cNvCxnSpPr>
            <a:cxnSpLocks/>
            <a:stCxn id="64" idx="2"/>
            <a:endCxn id="13" idx="0"/>
          </p:cNvCxnSpPr>
          <p:nvPr/>
        </p:nvCxnSpPr>
        <p:spPr>
          <a:xfrm>
            <a:off x="3363150" y="3225405"/>
            <a:ext cx="1234" cy="426043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87">
            <a:extLst>
              <a:ext uri="{FF2B5EF4-FFF2-40B4-BE49-F238E27FC236}">
                <a16:creationId xmlns:a16="http://schemas.microsoft.com/office/drawing/2014/main" id="{74CF3B80-8C35-401A-8248-D4A206F6D498}"/>
              </a:ext>
            </a:extLst>
          </p:cNvPr>
          <p:cNvSpPr/>
          <p:nvPr/>
        </p:nvSpPr>
        <p:spPr>
          <a:xfrm>
            <a:off x="1527410" y="4313539"/>
            <a:ext cx="1080120" cy="3909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신청결과</a:t>
            </a:r>
            <a:endParaRPr lang="en-US" altLang="ko-KR" sz="110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확인 </a:t>
            </a:r>
            <a:r>
              <a:rPr lang="en-US" altLang="ko-KR" sz="11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수정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FA1E6E58-6C09-41BF-B84A-641594287F17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2067470" y="3891059"/>
            <a:ext cx="4939" cy="422480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66">
            <a:extLst>
              <a:ext uri="{FF2B5EF4-FFF2-40B4-BE49-F238E27FC236}">
                <a16:creationId xmlns:a16="http://schemas.microsoft.com/office/drawing/2014/main" id="{372441F4-8338-48A4-8682-44A9407B17CA}"/>
              </a:ext>
            </a:extLst>
          </p:cNvPr>
          <p:cNvSpPr/>
          <p:nvPr/>
        </p:nvSpPr>
        <p:spPr>
          <a:xfrm>
            <a:off x="246336" y="4133264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회원탈퇴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2509A9C5-768E-4609-B101-8B34E88F2F59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786396" y="3882645"/>
            <a:ext cx="0" cy="250619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80BE870A-BF70-4FDB-AD1A-FDBC5DB6035C}"/>
              </a:ext>
            </a:extLst>
          </p:cNvPr>
          <p:cNvCxnSpPr>
            <a:cxnSpLocks/>
          </p:cNvCxnSpPr>
          <p:nvPr/>
        </p:nvCxnSpPr>
        <p:spPr>
          <a:xfrm>
            <a:off x="9489274" y="4753549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74">
            <a:extLst>
              <a:ext uri="{FF2B5EF4-FFF2-40B4-BE49-F238E27FC236}">
                <a16:creationId xmlns:a16="http://schemas.microsoft.com/office/drawing/2014/main" id="{DB6A7CB2-DD54-4AA1-9282-67FA90A358A9}"/>
              </a:ext>
            </a:extLst>
          </p:cNvPr>
          <p:cNvSpPr/>
          <p:nvPr/>
        </p:nvSpPr>
        <p:spPr>
          <a:xfrm>
            <a:off x="8951682" y="5003696"/>
            <a:ext cx="1080120" cy="4436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돌봄아동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</a:t>
            </a:r>
            <a:r>
              <a:rPr lang="en-US" altLang="ko-KR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퇴소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처리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21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 smtClean="0"/>
              <a:t>사이트맵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158869" y="356035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이용후기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58869" y="297894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리스트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>
            <a:stCxn id="35" idx="2"/>
            <a:endCxn id="69" idx="0"/>
          </p:cNvCxnSpPr>
          <p:nvPr/>
        </p:nvCxnSpPr>
        <p:spPr>
          <a:xfrm flipH="1">
            <a:off x="5756797" y="983189"/>
            <a:ext cx="1" cy="551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CB2C86-EB58-4EA3-B3B8-545335142ED9}"/>
              </a:ext>
            </a:extLst>
          </p:cNvPr>
          <p:cNvSpPr/>
          <p:nvPr/>
        </p:nvSpPr>
        <p:spPr>
          <a:xfrm>
            <a:off x="5158869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메인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1FA7C24-1F3E-4E92-B7BF-E1F5F211FC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48378" y="287780"/>
            <a:ext cx="592440" cy="196331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756795" y="2818202"/>
            <a:ext cx="1683503" cy="16074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FD459A2-C9E6-4ED9-99FC-81D6F50C8CCF}"/>
              </a:ext>
            </a:extLst>
          </p:cNvPr>
          <p:cNvCxnSpPr>
            <a:cxnSpLocks/>
          </p:cNvCxnSpPr>
          <p:nvPr/>
        </p:nvCxnSpPr>
        <p:spPr>
          <a:xfrm rot="5400000">
            <a:off x="4502511" y="284708"/>
            <a:ext cx="551391" cy="196946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4085541" y="2818202"/>
            <a:ext cx="1671257" cy="108463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AE3C20-5A80-474C-A9C2-42339390456B}"/>
              </a:ext>
            </a:extLst>
          </p:cNvPr>
          <p:cNvSpPr/>
          <p:nvPr/>
        </p:nvSpPr>
        <p:spPr>
          <a:xfrm>
            <a:off x="5158870" y="59855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이용 약관 동의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37F6C90-1A93-4CC4-92E3-DED2E3ACA6F2}"/>
              </a:ext>
            </a:extLst>
          </p:cNvPr>
          <p:cNvSpPr/>
          <p:nvPr/>
        </p:nvSpPr>
        <p:spPr>
          <a:xfrm>
            <a:off x="7122189" y="157562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찾기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>
            <a:endCxn id="6" idx="0"/>
          </p:cNvCxnSpPr>
          <p:nvPr/>
        </p:nvCxnSpPr>
        <p:spPr>
          <a:xfrm>
            <a:off x="5756797" y="2821078"/>
            <a:ext cx="0" cy="157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6" idx="2"/>
            <a:endCxn id="5" idx="0"/>
          </p:cNvCxnSpPr>
          <p:nvPr/>
        </p:nvCxnSpPr>
        <p:spPr>
          <a:xfrm>
            <a:off x="5756797" y="3363584"/>
            <a:ext cx="0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" idx="2"/>
          </p:cNvCxnSpPr>
          <p:nvPr/>
        </p:nvCxnSpPr>
        <p:spPr>
          <a:xfrm flipH="1">
            <a:off x="4085539" y="3311301"/>
            <a:ext cx="1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213592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31" name="직선 연결선 30"/>
          <p:cNvCxnSpPr>
            <a:stCxn id="36" idx="2"/>
            <a:endCxn id="29" idx="0"/>
          </p:cNvCxnSpPr>
          <p:nvPr/>
        </p:nvCxnSpPr>
        <p:spPr>
          <a:xfrm>
            <a:off x="3787336" y="1919215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487057" y="3508071"/>
            <a:ext cx="1195855" cy="3816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 </a:t>
            </a:r>
            <a:r>
              <a:rPr lang="ko-KR" altLang="en-US" sz="900" dirty="0" smtClean="0">
                <a:solidFill>
                  <a:schemeClr val="tx1"/>
                </a:solidFill>
              </a:rPr>
              <a:t>재확인 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039969" y="467089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자녀 정보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>
            <a:endCxn id="46" idx="0"/>
          </p:cNvCxnSpPr>
          <p:nvPr/>
        </p:nvCxnSpPr>
        <p:spPr>
          <a:xfrm>
            <a:off x="2637344" y="4442303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3487612" y="292666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마이 페이지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신청 </a:t>
            </a:r>
            <a:r>
              <a:rPr lang="ko-KR" altLang="en-US" sz="900" dirty="0">
                <a:solidFill>
                  <a:schemeClr val="tx1"/>
                </a:solidFill>
              </a:rPr>
              <a:t>내역 </a:t>
            </a:r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487057" y="4057668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 정보 수정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>
            <a:endCxn id="38" idx="0"/>
          </p:cNvCxnSpPr>
          <p:nvPr/>
        </p:nvCxnSpPr>
        <p:spPr>
          <a:xfrm flipH="1">
            <a:off x="4084985" y="3889740"/>
            <a:ext cx="1" cy="1679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487057" y="467089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회원탈퇴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>
            <a:endCxn id="48" idx="0"/>
          </p:cNvCxnSpPr>
          <p:nvPr/>
        </p:nvCxnSpPr>
        <p:spPr>
          <a:xfrm>
            <a:off x="4084432" y="4442303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039969" y="405634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비밀번호 재확인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stCxn id="44" idx="3"/>
          </p:cNvCxnSpPr>
          <p:nvPr/>
        </p:nvCxnSpPr>
        <p:spPr>
          <a:xfrm>
            <a:off x="3235824" y="4248661"/>
            <a:ext cx="250681" cy="1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69" idx="2"/>
          </p:cNvCxnSpPr>
          <p:nvPr/>
        </p:nvCxnSpPr>
        <p:spPr>
          <a:xfrm flipH="1">
            <a:off x="5756796" y="1919215"/>
            <a:ext cx="1" cy="898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842370" y="297894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공지사항 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039969" y="2922929"/>
            <a:ext cx="1195855" cy="3882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신청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158869" y="410862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신청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>
            <a:stCxn id="5" idx="2"/>
            <a:endCxn id="51" idx="0"/>
          </p:cNvCxnSpPr>
          <p:nvPr/>
        </p:nvCxnSpPr>
        <p:spPr>
          <a:xfrm>
            <a:off x="5756797" y="3944990"/>
            <a:ext cx="0" cy="163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50" idx="3"/>
            <a:endCxn id="4" idx="1"/>
          </p:cNvCxnSpPr>
          <p:nvPr/>
        </p:nvCxnSpPr>
        <p:spPr>
          <a:xfrm>
            <a:off x="3235824" y="3117069"/>
            <a:ext cx="251788" cy="1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64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 smtClean="0"/>
              <a:t>사이트맵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013731" y="321779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마이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72031" y="3792403"/>
            <a:ext cx="1450158" cy="59439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신청 내역 상세보기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&amp; </a:t>
            </a:r>
            <a:r>
              <a:rPr lang="ko-KR" altLang="en-US" sz="900" dirty="0" smtClean="0">
                <a:solidFill>
                  <a:schemeClr val="tx1"/>
                </a:solidFill>
              </a:rPr>
              <a:t>관리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승인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진행사항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72031" y="3204394"/>
            <a:ext cx="1450158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회원이 신청한 돌봄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신청 내역 리스트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05846" y="321119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공지 사항 리스트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>
            <a:stCxn id="35" idx="2"/>
            <a:endCxn id="69" idx="0"/>
          </p:cNvCxnSpPr>
          <p:nvPr/>
        </p:nvCxnSpPr>
        <p:spPr>
          <a:xfrm flipH="1">
            <a:off x="5756797" y="983189"/>
            <a:ext cx="1" cy="551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CB2C86-EB58-4EA3-B3B8-545335142ED9}"/>
              </a:ext>
            </a:extLst>
          </p:cNvPr>
          <p:cNvSpPr/>
          <p:nvPr/>
        </p:nvSpPr>
        <p:spPr>
          <a:xfrm>
            <a:off x="5158869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관리자 메인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1FA7C24-1F3E-4E92-B7BF-E1F5F211FC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42237" y="281326"/>
            <a:ext cx="592440" cy="196331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88002" y="1795421"/>
            <a:ext cx="784568" cy="204697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FD459A2-C9E6-4ED9-99FC-81D6F50C8CCF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rot="5400000">
            <a:off x="4496372" y="274153"/>
            <a:ext cx="551391" cy="196946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</p:cNvCxnSpPr>
          <p:nvPr/>
        </p:nvCxnSpPr>
        <p:spPr>
          <a:xfrm rot="5400000">
            <a:off x="4288087" y="1749641"/>
            <a:ext cx="791170" cy="21451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AE3C20-5A80-474C-A9C2-42339390456B}"/>
              </a:ext>
            </a:extLst>
          </p:cNvPr>
          <p:cNvSpPr/>
          <p:nvPr/>
        </p:nvSpPr>
        <p:spPr>
          <a:xfrm>
            <a:off x="5158870" y="59855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이용 약관 동의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37F6C90-1A93-4CC4-92E3-DED2E3ACA6F2}"/>
              </a:ext>
            </a:extLst>
          </p:cNvPr>
          <p:cNvSpPr/>
          <p:nvPr/>
        </p:nvSpPr>
        <p:spPr>
          <a:xfrm>
            <a:off x="7122189" y="157562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찾기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>
            <a:stCxn id="69" idx="2"/>
          </p:cNvCxnSpPr>
          <p:nvPr/>
        </p:nvCxnSpPr>
        <p:spPr>
          <a:xfrm flipH="1">
            <a:off x="5756241" y="1919215"/>
            <a:ext cx="556" cy="89812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6" idx="2"/>
            <a:endCxn id="5" idx="0"/>
          </p:cNvCxnSpPr>
          <p:nvPr/>
        </p:nvCxnSpPr>
        <p:spPr>
          <a:xfrm>
            <a:off x="6396279" y="3595632"/>
            <a:ext cx="0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" idx="2"/>
          </p:cNvCxnSpPr>
          <p:nvPr/>
        </p:nvCxnSpPr>
        <p:spPr>
          <a:xfrm flipH="1">
            <a:off x="3611658" y="3602430"/>
            <a:ext cx="1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213592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31" name="직선 연결선 30"/>
          <p:cNvCxnSpPr>
            <a:stCxn id="36" idx="2"/>
            <a:endCxn id="29" idx="0"/>
          </p:cNvCxnSpPr>
          <p:nvPr/>
        </p:nvCxnSpPr>
        <p:spPr>
          <a:xfrm>
            <a:off x="3787336" y="1919215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013176" y="379920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회원 정보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13175" y="446759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비밀번호 재확인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/>
          <p:cNvCxnSpPr>
            <a:stCxn id="43" idx="2"/>
            <a:endCxn id="44" idx="0"/>
          </p:cNvCxnSpPr>
          <p:nvPr/>
        </p:nvCxnSpPr>
        <p:spPr>
          <a:xfrm flipH="1">
            <a:off x="3611103" y="4183836"/>
            <a:ext cx="1" cy="2837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013175" y="508082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회원탈퇴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>
            <a:endCxn id="46" idx="0"/>
          </p:cNvCxnSpPr>
          <p:nvPr/>
        </p:nvCxnSpPr>
        <p:spPr>
          <a:xfrm>
            <a:off x="3610550" y="4852231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205845" y="3819137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공지사항 상세보기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7803773" y="3602430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205845" y="438680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공지사항 수정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>
            <a:stCxn id="32" idx="2"/>
          </p:cNvCxnSpPr>
          <p:nvPr/>
        </p:nvCxnSpPr>
        <p:spPr>
          <a:xfrm>
            <a:off x="7803773" y="4203772"/>
            <a:ext cx="0" cy="1830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370079" y="320439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시설 정보등록하기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8" name="직선 연결선 37"/>
          <p:cNvCxnSpPr>
            <a:stCxn id="34" idx="2"/>
          </p:cNvCxnSpPr>
          <p:nvPr/>
        </p:nvCxnSpPr>
        <p:spPr>
          <a:xfrm flipH="1">
            <a:off x="4968006" y="3589029"/>
            <a:ext cx="1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369524" y="378580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등록정보 상세보기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369523" y="445419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시설 정보 수정 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>
            <a:stCxn id="42" idx="2"/>
            <a:endCxn id="48" idx="0"/>
          </p:cNvCxnSpPr>
          <p:nvPr/>
        </p:nvCxnSpPr>
        <p:spPr>
          <a:xfrm flipH="1">
            <a:off x="4967451" y="4170435"/>
            <a:ext cx="1" cy="2837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endCxn id="34" idx="0"/>
          </p:cNvCxnSpPr>
          <p:nvPr/>
        </p:nvCxnSpPr>
        <p:spPr>
          <a:xfrm>
            <a:off x="4966898" y="2817341"/>
            <a:ext cx="1109" cy="387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6" idx="0"/>
          </p:cNvCxnSpPr>
          <p:nvPr/>
        </p:nvCxnSpPr>
        <p:spPr>
          <a:xfrm>
            <a:off x="6396279" y="2817341"/>
            <a:ext cx="831" cy="387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17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3081" y="168451"/>
            <a:ext cx="11261123" cy="973499"/>
          </a:xfrm>
          <a:prstGeom prst="rect">
            <a:avLst/>
          </a:prstGeom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 algn="ctr">
              <a:defRPr/>
            </a:pPr>
            <a:r>
              <a:rPr lang="ko-KR" altLang="en-US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개발 환경 </a:t>
            </a:r>
            <a:r>
              <a:rPr lang="ko-KR" altLang="en-US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구성</a:t>
            </a:r>
            <a:endParaRPr lang="ko-KR" altLang="en-US" b="1" dirty="0">
              <a:solidFill>
                <a:srgbClr val="3A3838"/>
              </a:solidFill>
              <a:latin typeface="나눔바른고딕 UltraLight"/>
            </a:endParaRPr>
          </a:p>
        </p:txBody>
      </p:sp>
      <p:sp>
        <p:nvSpPr>
          <p:cNvPr id="5" name="Google Shape;385;p42"/>
          <p:cNvSpPr/>
          <p:nvPr/>
        </p:nvSpPr>
        <p:spPr>
          <a:xfrm>
            <a:off x="991335" y="1613293"/>
            <a:ext cx="10409833" cy="4861648"/>
          </a:xfrm>
          <a:prstGeom prst="snip2DiagRect">
            <a:avLst>
              <a:gd name="adj1" fmla="val 1825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3A3838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8CCE00E3-8CCB-4FEB-9422-C35B3C626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548037"/>
              </p:ext>
            </p:extLst>
          </p:nvPr>
        </p:nvGraphicFramePr>
        <p:xfrm>
          <a:off x="2324620" y="1956658"/>
          <a:ext cx="7986361" cy="4174917"/>
        </p:xfrm>
        <a:graphic>
          <a:graphicData uri="http://schemas.openxmlformats.org/drawingml/2006/table">
            <a:tbl>
              <a:tblPr/>
              <a:tblGrid>
                <a:gridCol w="1945670">
                  <a:extLst>
                    <a:ext uri="{9D8B030D-6E8A-4147-A177-3AD203B41FA5}">
                      <a16:colId xmlns:a16="http://schemas.microsoft.com/office/drawing/2014/main" val="236534038"/>
                    </a:ext>
                  </a:extLst>
                </a:gridCol>
                <a:gridCol w="6040691">
                  <a:extLst>
                    <a:ext uri="{9D8B030D-6E8A-4147-A177-3AD203B41FA5}">
                      <a16:colId xmlns:a16="http://schemas.microsoft.com/office/drawing/2014/main" val="19125306"/>
                    </a:ext>
                  </a:extLst>
                </a:gridCol>
              </a:tblGrid>
              <a:tr h="55690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Language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HTML5, CSS3, JavaScript, JSP, </a:t>
                      </a:r>
                      <a:endParaRPr lang="en-US" sz="1600" b="0" i="0" u="none" strike="noStrike" dirty="0" smtClean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Java(Version</a:t>
                      </a: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: JDK </a:t>
                      </a:r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1.8.0_271)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552308"/>
                  </a:ext>
                </a:extLst>
              </a:tr>
              <a:tr h="3466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Server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Apache Tomcat (Version: </a:t>
                      </a:r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9.0)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708275"/>
                  </a:ext>
                </a:extLst>
              </a:tr>
              <a:tr h="3466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DBMS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Oracle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B0F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11g(</a:t>
                      </a:r>
                      <a:r>
                        <a:rPr lang="ko-KR" altLang="en-US" sz="1600" b="0" i="0" u="none" strike="noStrike" baseline="0" dirty="0" smtClean="0">
                          <a:solidFill>
                            <a:srgbClr val="00B0F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혹은 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B0F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MYSQL)</a:t>
                      </a:r>
                      <a:endParaRPr lang="en-US" sz="1600" dirty="0">
                        <a:solidFill>
                          <a:srgbClr val="00B0F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239506"/>
                  </a:ext>
                </a:extLst>
              </a:tr>
              <a:tr h="3466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Framework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Spring MVC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310077"/>
                  </a:ext>
                </a:extLst>
              </a:tr>
              <a:tr h="3466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ORM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MyBatis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456933"/>
                  </a:ext>
                </a:extLst>
              </a:tr>
              <a:tr h="55690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 Library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Jquery</a:t>
                      </a:r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JSTL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861363"/>
                  </a:ext>
                </a:extLst>
              </a:tr>
              <a:tr h="3466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Software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Eclipse JEE(Version: 2019-06 (4.12.0))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7987400"/>
                  </a:ext>
                </a:extLst>
              </a:tr>
              <a:tr h="3466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배포 환경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Ubuntu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lang="en-US" sz="1600" b="1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linux</a:t>
                      </a:r>
                      <a:endParaRPr lang="en-US" sz="2000" b="1" dirty="0">
                        <a:solidFill>
                          <a:srgbClr val="00B0F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467213"/>
                  </a:ext>
                </a:extLst>
              </a:tr>
              <a:tr h="3466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 상 관 리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GitHub(</a:t>
                      </a: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혹은 </a:t>
                      </a:r>
                      <a:r>
                        <a:rPr lang="en-US" altLang="ko-KR" sz="1600" b="1" dirty="0" smtClean="0">
                          <a:solidFill>
                            <a:srgbClr val="00B0F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SVN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636751"/>
                  </a:ext>
                </a:extLst>
              </a:tr>
            </a:tbl>
          </a:graphicData>
        </a:graphic>
      </p:graphicFrame>
      <p:cxnSp>
        <p:nvCxnSpPr>
          <p:cNvPr id="7" name="Google Shape;390;p42">
            <a:extLst>
              <a:ext uri="{FF2B5EF4-FFF2-40B4-BE49-F238E27FC236}">
                <a16:creationId xmlns:a16="http://schemas.microsoft.com/office/drawing/2014/main" id="{57755F27-C109-418D-B220-165142238C9F}"/>
              </a:ext>
            </a:extLst>
          </p:cNvPr>
          <p:cNvCxnSpPr>
            <a:cxnSpLocks/>
          </p:cNvCxnSpPr>
          <p:nvPr/>
        </p:nvCxnSpPr>
        <p:spPr>
          <a:xfrm>
            <a:off x="2324620" y="2546005"/>
            <a:ext cx="762168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390;p42">
            <a:extLst>
              <a:ext uri="{FF2B5EF4-FFF2-40B4-BE49-F238E27FC236}">
                <a16:creationId xmlns:a16="http://schemas.microsoft.com/office/drawing/2014/main" id="{40BFF09A-C9C6-406F-AAD8-159D014D0C09}"/>
              </a:ext>
            </a:extLst>
          </p:cNvPr>
          <p:cNvCxnSpPr>
            <a:cxnSpLocks/>
          </p:cNvCxnSpPr>
          <p:nvPr/>
        </p:nvCxnSpPr>
        <p:spPr>
          <a:xfrm>
            <a:off x="2324620" y="2992319"/>
            <a:ext cx="762168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390;p42">
            <a:extLst>
              <a:ext uri="{FF2B5EF4-FFF2-40B4-BE49-F238E27FC236}">
                <a16:creationId xmlns:a16="http://schemas.microsoft.com/office/drawing/2014/main" id="{C17C618B-E3F4-4DF7-8891-0B1F1CB5CAF5}"/>
              </a:ext>
            </a:extLst>
          </p:cNvPr>
          <p:cNvCxnSpPr>
            <a:cxnSpLocks/>
          </p:cNvCxnSpPr>
          <p:nvPr/>
        </p:nvCxnSpPr>
        <p:spPr>
          <a:xfrm>
            <a:off x="2324620" y="3416863"/>
            <a:ext cx="762168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390;p42">
            <a:extLst>
              <a:ext uri="{FF2B5EF4-FFF2-40B4-BE49-F238E27FC236}">
                <a16:creationId xmlns:a16="http://schemas.microsoft.com/office/drawing/2014/main" id="{F3D0BA85-BB32-475C-AAFD-3364C54ADB63}"/>
              </a:ext>
            </a:extLst>
          </p:cNvPr>
          <p:cNvCxnSpPr>
            <a:cxnSpLocks/>
          </p:cNvCxnSpPr>
          <p:nvPr/>
        </p:nvCxnSpPr>
        <p:spPr>
          <a:xfrm>
            <a:off x="2324620" y="3844127"/>
            <a:ext cx="762168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390;p42">
            <a:extLst>
              <a:ext uri="{FF2B5EF4-FFF2-40B4-BE49-F238E27FC236}">
                <a16:creationId xmlns:a16="http://schemas.microsoft.com/office/drawing/2014/main" id="{BF8DCA33-9D60-4B73-B1DE-06E3728756D9}"/>
              </a:ext>
            </a:extLst>
          </p:cNvPr>
          <p:cNvCxnSpPr>
            <a:cxnSpLocks/>
          </p:cNvCxnSpPr>
          <p:nvPr/>
        </p:nvCxnSpPr>
        <p:spPr>
          <a:xfrm>
            <a:off x="2324620" y="4276834"/>
            <a:ext cx="762168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390;p42">
            <a:extLst>
              <a:ext uri="{FF2B5EF4-FFF2-40B4-BE49-F238E27FC236}">
                <a16:creationId xmlns:a16="http://schemas.microsoft.com/office/drawing/2014/main" id="{DF9B9B4D-D511-49EB-B813-15F2C9FE8EA9}"/>
              </a:ext>
            </a:extLst>
          </p:cNvPr>
          <p:cNvCxnSpPr>
            <a:cxnSpLocks/>
          </p:cNvCxnSpPr>
          <p:nvPr/>
        </p:nvCxnSpPr>
        <p:spPr>
          <a:xfrm>
            <a:off x="2324620" y="4908206"/>
            <a:ext cx="762168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390;p42">
            <a:extLst>
              <a:ext uri="{FF2B5EF4-FFF2-40B4-BE49-F238E27FC236}">
                <a16:creationId xmlns:a16="http://schemas.microsoft.com/office/drawing/2014/main" id="{20BEBE67-5210-4C90-8282-7C450AFB7B63}"/>
              </a:ext>
            </a:extLst>
          </p:cNvPr>
          <p:cNvCxnSpPr>
            <a:cxnSpLocks/>
          </p:cNvCxnSpPr>
          <p:nvPr/>
        </p:nvCxnSpPr>
        <p:spPr>
          <a:xfrm>
            <a:off x="2324620" y="5343633"/>
            <a:ext cx="762168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390;p42">
            <a:extLst>
              <a:ext uri="{FF2B5EF4-FFF2-40B4-BE49-F238E27FC236}">
                <a16:creationId xmlns:a16="http://schemas.microsoft.com/office/drawing/2014/main" id="{20BEBE67-5210-4C90-8282-7C450AFB7B63}"/>
              </a:ext>
            </a:extLst>
          </p:cNvPr>
          <p:cNvCxnSpPr>
            <a:cxnSpLocks/>
          </p:cNvCxnSpPr>
          <p:nvPr/>
        </p:nvCxnSpPr>
        <p:spPr>
          <a:xfrm>
            <a:off x="2324620" y="5778807"/>
            <a:ext cx="762168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4110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0"/>
          <p:cNvSpPr txBox="1">
            <a:spLocks noGrp="1"/>
          </p:cNvSpPr>
          <p:nvPr>
            <p:ph type="title"/>
          </p:nvPr>
        </p:nvSpPr>
        <p:spPr>
          <a:xfrm>
            <a:off x="2360366" y="329513"/>
            <a:ext cx="7488194" cy="757881"/>
          </a:xfrm>
          <a:prstGeom prst="rect">
            <a:avLst/>
          </a:prstGeom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 algn="ctr"/>
            <a:r>
              <a:rPr lang="ko-KR" altLang="en-US" b="1" dirty="0" smtClean="0"/>
              <a:t>개발계획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산출물</a:t>
            </a:r>
            <a:r>
              <a:rPr lang="en-US" altLang="ko-KR" b="1" dirty="0" smtClean="0"/>
              <a:t>)</a:t>
            </a:r>
            <a:endParaRPr lang="en" b="1" dirty="0"/>
          </a:p>
        </p:txBody>
      </p:sp>
      <p:sp>
        <p:nvSpPr>
          <p:cNvPr id="4" name="Shape 82"/>
          <p:cNvSpPr txBox="1"/>
          <p:nvPr/>
        </p:nvSpPr>
        <p:spPr>
          <a:xfrm>
            <a:off x="2779572" y="1469477"/>
            <a:ext cx="7171508" cy="50713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프로젝트 기획서</a:t>
            </a: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개발 스케줄</a:t>
            </a:r>
            <a:r>
              <a:rPr lang="en-US" altLang="ko-KR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(WBS)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요구사항 명세서</a:t>
            </a:r>
            <a:r>
              <a:rPr lang="en-US" altLang="ko-KR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스토리보드에 </a:t>
            </a:r>
            <a:r>
              <a:rPr lang="ko-KR" altLang="en-US" sz="2800" b="1" dirty="0" err="1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포함예정</a:t>
            </a:r>
            <a:r>
              <a:rPr lang="en-US" altLang="ko-KR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altLang="ko-KR" sz="28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TASK </a:t>
            </a:r>
            <a:r>
              <a:rPr lang="en-US" altLang="ko-KR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FLOW(</a:t>
            </a: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청사진</a:t>
            </a:r>
            <a:r>
              <a:rPr lang="en-US" altLang="ko-KR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스토리보드 </a:t>
            </a:r>
            <a:r>
              <a:rPr lang="en-US" altLang="ko-KR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&amp; </a:t>
            </a:r>
            <a:r>
              <a:rPr lang="ko-KR" altLang="en-US" sz="2800" b="1" dirty="0" err="1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리퀘스트</a:t>
            </a: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매핑</a:t>
            </a: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altLang="ko-KR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ERD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소프트웨어 아키텍처</a:t>
            </a: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r>
              <a:rPr lang="en-US" altLang="ko-KR" sz="2800" b="1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ko-KR" altLang="en-US" sz="2800" b="1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최종 발표자료</a:t>
            </a: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indent="-285750">
              <a:spcBef>
                <a:spcPts val="600"/>
              </a:spcBef>
              <a:buFontTx/>
              <a:buChar char="-"/>
            </a:pP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42071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764</Words>
  <Application>Microsoft Office PowerPoint</Application>
  <PresentationFormat>와이드스크린</PresentationFormat>
  <Paragraphs>220</Paragraphs>
  <Slides>15</Slides>
  <Notes>7</Notes>
  <HiddenSlides>4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Source Sans Pro</vt:lpstr>
      <vt:lpstr>굴림체</vt:lpstr>
      <vt:lpstr>나눔바른고딕 UltraLight</vt:lpstr>
      <vt:lpstr>나눔스퀘어</vt:lpstr>
      <vt:lpstr>맑은 고딕</vt:lpstr>
      <vt:lpstr>배달의민족 도현</vt:lpstr>
      <vt:lpstr>Arial</vt:lpstr>
      <vt:lpstr>Office 테마</vt:lpstr>
      <vt:lpstr>아이돌봄 서비스 예약 시스템</vt:lpstr>
      <vt:lpstr>목    차</vt:lpstr>
      <vt:lpstr>사용자 페이지 요구사항 정의</vt:lpstr>
      <vt:lpstr>관리자 페이지 요구사항 정의</vt:lpstr>
      <vt:lpstr>메뉴 구조도</vt:lpstr>
      <vt:lpstr>PowerPoint 프레젠테이션</vt:lpstr>
      <vt:lpstr>PowerPoint 프레젠테이션</vt:lpstr>
      <vt:lpstr>개발 환경 구성</vt:lpstr>
      <vt:lpstr>개발계획(산출물)</vt:lpstr>
      <vt:lpstr>앞으로의 진행방향</vt:lpstr>
      <vt:lpstr>감 사 합 니 다 !</vt:lpstr>
      <vt:lpstr>PowerPoint 프레젠테이션</vt:lpstr>
      <vt:lpstr>PowerPoint 프레젠테이션</vt:lpstr>
      <vt:lpstr>사용자 요구사항 정의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명</dc:title>
  <dc:creator>현채 임</dc:creator>
  <cp:lastModifiedBy>hoon jung</cp:lastModifiedBy>
  <cp:revision>59</cp:revision>
  <dcterms:created xsi:type="dcterms:W3CDTF">2021-04-03T09:36:19Z</dcterms:created>
  <dcterms:modified xsi:type="dcterms:W3CDTF">2021-04-21T02:37:26Z</dcterms:modified>
</cp:coreProperties>
</file>