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57" r:id="rId3"/>
    <p:sldId id="258" r:id="rId4"/>
    <p:sldId id="259" r:id="rId5"/>
    <p:sldId id="260" r:id="rId6"/>
    <p:sldId id="261" r:id="rId7"/>
    <p:sldId id="262" r:id="rId8"/>
    <p:sldId id="266"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9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3120B-9644-F641-90AB-474093FC2506}" type="datetimeFigureOut">
              <a:rPr lang="en-US" smtClean="0"/>
              <a:t>26/4/19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D685E-CB96-5745-A716-08D279A80DD7}" type="slidenum">
              <a:rPr lang="en-US" smtClean="0"/>
              <a:t>‹#›</a:t>
            </a:fld>
            <a:endParaRPr lang="en-US"/>
          </a:p>
        </p:txBody>
      </p:sp>
    </p:spTree>
    <p:extLst>
      <p:ext uri="{BB962C8B-B14F-4D97-AF65-F5344CB8AC3E}">
        <p14:creationId xmlns:p14="http://schemas.microsoft.com/office/powerpoint/2010/main" val="29325753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2C909BC1-DAD0-47DB-9CE6-6D9A3F9A51DF}" type="slidenum">
              <a:rPr lang="en-US" altLang="en-US" sz="1100" b="0"/>
              <a:pPr/>
              <a:t>1</a:t>
            </a:fld>
            <a:endParaRPr lang="en-US" altLang="en-US" sz="1100" b="0"/>
          </a:p>
        </p:txBody>
      </p:sp>
    </p:spTree>
    <p:extLst>
      <p:ext uri="{BB962C8B-B14F-4D97-AF65-F5344CB8AC3E}">
        <p14:creationId xmlns:p14="http://schemas.microsoft.com/office/powerpoint/2010/main" val="404257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D86223-2655-694D-B3DC-F603CDF7A61B}" type="datetimeFigureOut">
              <a:rPr lang="en-US" smtClean="0"/>
              <a:t>26/4/19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89315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86223-2655-694D-B3DC-F603CDF7A61B}" type="datetimeFigureOut">
              <a:rPr lang="en-US" smtClean="0"/>
              <a:t>26/4/19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191996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86223-2655-694D-B3DC-F603CDF7A61B}" type="datetimeFigureOut">
              <a:rPr lang="en-US" smtClean="0"/>
              <a:t>26/4/19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60937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p:nvPr/>
        </p:nvSpPr>
        <p:spPr>
          <a:xfrm>
            <a:off x="0" y="6727600"/>
            <a:ext cx="9144000" cy="13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21233"/>
            <a:ext cx="8520600" cy="1108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18" name="Google Shape;18;p3"/>
          <p:cNvSpPr txBox="1">
            <a:spLocks noGrp="1"/>
          </p:cNvSpPr>
          <p:nvPr>
            <p:ph type="body" idx="1"/>
          </p:nvPr>
        </p:nvSpPr>
        <p:spPr>
          <a:xfrm>
            <a:off x="311700" y="1633633"/>
            <a:ext cx="8520600" cy="44720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19" name="Google Shape;19;p3"/>
          <p:cNvSpPr txBox="1">
            <a:spLocks noGrp="1"/>
          </p:cNvSpPr>
          <p:nvPr>
            <p:ph type="sldNum" idx="12"/>
          </p:nvPr>
        </p:nvSpPr>
        <p:spPr>
          <a:xfrm>
            <a:off x="8472457" y="6217621"/>
            <a:ext cx="5487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3112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86223-2655-694D-B3DC-F603CDF7A61B}" type="datetimeFigureOut">
              <a:rPr lang="en-US" smtClean="0"/>
              <a:t>26/4/19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46286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D86223-2655-694D-B3DC-F603CDF7A61B}" type="datetimeFigureOut">
              <a:rPr lang="en-US" smtClean="0"/>
              <a:t>26/4/19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428659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D86223-2655-694D-B3DC-F603CDF7A61B}" type="datetimeFigureOut">
              <a:rPr lang="en-US" smtClean="0"/>
              <a:t>26/4/19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23788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D86223-2655-694D-B3DC-F603CDF7A61B}" type="datetimeFigureOut">
              <a:rPr lang="en-US" smtClean="0"/>
              <a:t>26/4/19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289757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D86223-2655-694D-B3DC-F603CDF7A61B}" type="datetimeFigureOut">
              <a:rPr lang="en-US" smtClean="0"/>
              <a:t>26/4/19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211564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86223-2655-694D-B3DC-F603CDF7A61B}" type="datetimeFigureOut">
              <a:rPr lang="en-US" smtClean="0"/>
              <a:t>26/4/19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105345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86223-2655-694D-B3DC-F603CDF7A61B}" type="datetimeFigureOut">
              <a:rPr lang="en-US" smtClean="0"/>
              <a:t>26/4/19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386501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86223-2655-694D-B3DC-F603CDF7A61B}" type="datetimeFigureOut">
              <a:rPr lang="en-US" smtClean="0"/>
              <a:t>26/4/19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48C4E-9F27-B64B-8BD3-BF3C4CB71332}" type="slidenum">
              <a:rPr lang="en-US" smtClean="0"/>
              <a:t>‹#›</a:t>
            </a:fld>
            <a:endParaRPr lang="en-US"/>
          </a:p>
        </p:txBody>
      </p:sp>
    </p:spTree>
    <p:extLst>
      <p:ext uri="{BB962C8B-B14F-4D97-AF65-F5344CB8AC3E}">
        <p14:creationId xmlns:p14="http://schemas.microsoft.com/office/powerpoint/2010/main" val="30954207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86223-2655-694D-B3DC-F603CDF7A61B}" type="datetimeFigureOut">
              <a:rPr lang="en-US" smtClean="0"/>
              <a:t>26/4/19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48C4E-9F27-B64B-8BD3-BF3C4CB71332}" type="slidenum">
              <a:rPr lang="en-US" smtClean="0"/>
              <a:t>‹#›</a:t>
            </a:fld>
            <a:endParaRPr lang="en-US"/>
          </a:p>
        </p:txBody>
      </p:sp>
    </p:spTree>
    <p:extLst>
      <p:ext uri="{BB962C8B-B14F-4D97-AF65-F5344CB8AC3E}">
        <p14:creationId xmlns:p14="http://schemas.microsoft.com/office/powerpoint/2010/main" val="211927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12618" y="0"/>
            <a:ext cx="8229600" cy="1143000"/>
          </a:xfrm>
        </p:spPr>
        <p:txBody>
          <a:bodyPr>
            <a:normAutofit/>
          </a:bodyPr>
          <a:lstStyle/>
          <a:p>
            <a:r>
              <a:rPr lang="en-US" altLang="en-US" dirty="0" smtClean="0"/>
              <a:t>Email Client</a:t>
            </a:r>
            <a:endParaRPr lang="en-US" altLang="en-US" dirty="0"/>
          </a:p>
        </p:txBody>
      </p:sp>
      <p:pic>
        <p:nvPicPr>
          <p:cNvPr id="6" name="Picture 5"/>
          <p:cNvPicPr>
            <a:picLocks noChangeAspect="1"/>
          </p:cNvPicPr>
          <p:nvPr/>
        </p:nvPicPr>
        <p:blipFill>
          <a:blip r:embed="rId3"/>
          <a:stretch>
            <a:fillRect/>
          </a:stretch>
        </p:blipFill>
        <p:spPr>
          <a:xfrm>
            <a:off x="990600" y="2590800"/>
            <a:ext cx="2590800" cy="2590800"/>
          </a:xfrm>
          <a:prstGeom prst="rect">
            <a:avLst/>
          </a:prstGeom>
        </p:spPr>
      </p:pic>
      <p:sp>
        <p:nvSpPr>
          <p:cNvPr id="9" name="TextBox 8"/>
          <p:cNvSpPr txBox="1"/>
          <p:nvPr/>
        </p:nvSpPr>
        <p:spPr>
          <a:xfrm>
            <a:off x="1066800" y="1371600"/>
            <a:ext cx="2392452" cy="1200328"/>
          </a:xfrm>
          <a:prstGeom prst="rect">
            <a:avLst/>
          </a:prstGeom>
          <a:noFill/>
        </p:spPr>
        <p:txBody>
          <a:bodyPr wrap="none" rtlCol="0">
            <a:spAutoFit/>
          </a:bodyPr>
          <a:lstStyle/>
          <a:p>
            <a:pPr algn="ctr"/>
            <a:r>
              <a:rPr lang="en-US" sz="2400" dirty="0" smtClean="0"/>
              <a:t>Email address(</a:t>
            </a:r>
            <a:r>
              <a:rPr lang="en-US" sz="2400" dirty="0" err="1" smtClean="0"/>
              <a:t>es</a:t>
            </a:r>
            <a:r>
              <a:rPr lang="en-US" sz="2400" dirty="0" smtClean="0"/>
              <a:t>)</a:t>
            </a:r>
            <a:endParaRPr lang="en-US" sz="2400" dirty="0"/>
          </a:p>
          <a:p>
            <a:pPr algn="ctr"/>
            <a:r>
              <a:rPr lang="en-US" sz="2400" dirty="0" smtClean="0"/>
              <a:t>(</a:t>
            </a:r>
            <a:r>
              <a:rPr lang="en-US" sz="2400" dirty="0" smtClean="0">
                <a:solidFill>
                  <a:srgbClr val="0000FF"/>
                </a:solidFill>
              </a:rPr>
              <a:t>valid</a:t>
            </a:r>
            <a:r>
              <a:rPr lang="en-US" sz="2400" dirty="0" smtClean="0"/>
              <a:t> and </a:t>
            </a:r>
            <a:r>
              <a:rPr lang="en-US" sz="2400" dirty="0" smtClean="0">
                <a:solidFill>
                  <a:srgbClr val="FF0000"/>
                </a:solidFill>
              </a:rPr>
              <a:t>invalid</a:t>
            </a:r>
            <a:r>
              <a:rPr lang="en-US" sz="2400" dirty="0" smtClean="0"/>
              <a:t>)</a:t>
            </a:r>
          </a:p>
          <a:p>
            <a:pPr algn="ctr"/>
            <a:endParaRPr lang="en-US" sz="2400" dirty="0"/>
          </a:p>
        </p:txBody>
      </p:sp>
      <p:cxnSp>
        <p:nvCxnSpPr>
          <p:cNvPr id="15" name="Straight Arrow Connector 14"/>
          <p:cNvCxnSpPr/>
          <p:nvPr/>
        </p:nvCxnSpPr>
        <p:spPr>
          <a:xfrm>
            <a:off x="2286000" y="5105400"/>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600201" y="5867401"/>
            <a:ext cx="1330600" cy="646331"/>
          </a:xfrm>
          <a:prstGeom prst="rect">
            <a:avLst/>
          </a:prstGeom>
          <a:noFill/>
        </p:spPr>
        <p:txBody>
          <a:bodyPr wrap="none" rtlCol="0">
            <a:spAutoFit/>
          </a:bodyPr>
          <a:lstStyle/>
          <a:p>
            <a:pPr algn="ctr"/>
            <a:r>
              <a:rPr lang="en-US" dirty="0" smtClean="0">
                <a:solidFill>
                  <a:srgbClr val="FF0000"/>
                </a:solidFill>
              </a:rPr>
              <a:t>Delivery</a:t>
            </a:r>
          </a:p>
          <a:p>
            <a:pPr algn="ctr"/>
            <a:r>
              <a:rPr lang="en-US" dirty="0" smtClean="0">
                <a:solidFill>
                  <a:srgbClr val="FF0000"/>
                </a:solidFill>
              </a:rPr>
              <a:t>(pass or fail)</a:t>
            </a:r>
            <a:endParaRPr lang="en-US" dirty="0">
              <a:solidFill>
                <a:srgbClr val="FF0000"/>
              </a:solidFill>
            </a:endParaRPr>
          </a:p>
        </p:txBody>
      </p:sp>
      <p:cxnSp>
        <p:nvCxnSpPr>
          <p:cNvPr id="21" name="Straight Arrow Connector 20"/>
          <p:cNvCxnSpPr/>
          <p:nvPr/>
        </p:nvCxnSpPr>
        <p:spPr>
          <a:xfrm>
            <a:off x="2133600" y="22098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60198" y="1143000"/>
            <a:ext cx="3147015" cy="4524315"/>
          </a:xfrm>
          <a:prstGeom prst="rect">
            <a:avLst/>
          </a:prstGeom>
          <a:noFill/>
        </p:spPr>
        <p:txBody>
          <a:bodyPr wrap="none" rtlCol="0">
            <a:spAutoFit/>
          </a:bodyPr>
          <a:lstStyle/>
          <a:p>
            <a:r>
              <a:rPr lang="en-US" sz="2400" dirty="0" smtClean="0"/>
              <a:t>Failure Test: </a:t>
            </a:r>
          </a:p>
          <a:p>
            <a:endParaRPr lang="en-US" sz="2400" dirty="0"/>
          </a:p>
          <a:p>
            <a:pPr marL="342900" indent="-342900">
              <a:buFontTx/>
              <a:buChar char="-"/>
            </a:pPr>
            <a:r>
              <a:rPr lang="en-US" sz="2400" dirty="0" smtClean="0"/>
              <a:t>Invalid</a:t>
            </a:r>
            <a:r>
              <a:rPr lang="en-US" sz="2400" dirty="0" smtClean="0"/>
              <a:t> email address</a:t>
            </a:r>
          </a:p>
          <a:p>
            <a:pPr marL="342900" indent="-342900">
              <a:buFontTx/>
              <a:buChar char="-"/>
            </a:pPr>
            <a:r>
              <a:rPr lang="en-US" sz="2400" dirty="0" smtClean="0"/>
              <a:t>Invalid SMTP server</a:t>
            </a:r>
          </a:p>
          <a:p>
            <a:pPr marL="342900" indent="-342900">
              <a:buFontTx/>
              <a:buChar char="-"/>
            </a:pPr>
            <a:r>
              <a:rPr lang="en-US" sz="2400" dirty="0" smtClean="0"/>
              <a:t>Invalid IMAP server</a:t>
            </a:r>
          </a:p>
          <a:p>
            <a:pPr marL="342900" indent="-342900">
              <a:buFontTx/>
              <a:buChar char="-"/>
            </a:pPr>
            <a:r>
              <a:rPr lang="en-US" sz="2400" dirty="0" smtClean="0"/>
              <a:t>Large Message</a:t>
            </a:r>
          </a:p>
          <a:p>
            <a:pPr marL="342900" indent="-342900">
              <a:buFontTx/>
              <a:buChar char="-"/>
            </a:pPr>
            <a:r>
              <a:rPr lang="en-US" sz="2400" dirty="0" smtClean="0"/>
              <a:t>Blank recipient</a:t>
            </a:r>
          </a:p>
          <a:p>
            <a:pPr marL="342900" indent="-342900">
              <a:buFontTx/>
              <a:buChar char="-"/>
            </a:pPr>
            <a:endParaRPr lang="en-US" sz="2400" dirty="0"/>
          </a:p>
          <a:p>
            <a:pPr marL="342900" indent="-342900">
              <a:buFontTx/>
              <a:buChar char="-"/>
            </a:pPr>
            <a:endParaRPr lang="en-US" sz="2400" dirty="0" smtClean="0"/>
          </a:p>
          <a:p>
            <a:r>
              <a:rPr lang="en-US" sz="2400" dirty="0" smtClean="0"/>
              <a:t>Successfu</a:t>
            </a:r>
            <a:r>
              <a:rPr lang="en-US" sz="2400" dirty="0" smtClean="0"/>
              <a:t>l Test: </a:t>
            </a:r>
          </a:p>
          <a:p>
            <a:r>
              <a:rPr lang="en-US" sz="2400" dirty="0" smtClean="0"/>
              <a:t>- Sending a valid email</a:t>
            </a:r>
            <a:endParaRPr lang="en-US" sz="2400" dirty="0" smtClean="0"/>
          </a:p>
          <a:p>
            <a:pPr marL="342900" indent="-342900">
              <a:buFontTx/>
              <a:buChar char="-"/>
            </a:pPr>
            <a:endParaRPr lang="en-US" sz="2400" dirty="0" smtClean="0"/>
          </a:p>
        </p:txBody>
      </p:sp>
    </p:spTree>
    <p:extLst>
      <p:ext uri="{BB962C8B-B14F-4D97-AF65-F5344CB8AC3E}">
        <p14:creationId xmlns:p14="http://schemas.microsoft.com/office/powerpoint/2010/main" val="309937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11</a:t>
            </a:r>
            <a:endParaRPr lang="en-US" dirty="0"/>
          </a:p>
        </p:txBody>
      </p:sp>
      <p:sp>
        <p:nvSpPr>
          <p:cNvPr id="3" name="Content Placeholder 2"/>
          <p:cNvSpPr>
            <a:spLocks noGrp="1"/>
          </p:cNvSpPr>
          <p:nvPr>
            <p:ph idx="1"/>
          </p:nvPr>
        </p:nvSpPr>
        <p:spPr/>
        <p:txBody>
          <a:bodyPr/>
          <a:lstStyle/>
          <a:p>
            <a:pPr marL="0" indent="0" algn="just">
              <a:buNone/>
            </a:pPr>
            <a:r>
              <a:rPr lang="en-US" dirty="0" smtClean="0"/>
              <a:t>Consider </a:t>
            </a:r>
            <a:r>
              <a:rPr lang="en-US" dirty="0" err="1" smtClean="0"/>
              <a:t>Disk.java</a:t>
            </a:r>
            <a:r>
              <a:rPr lang="en-US" dirty="0" smtClean="0"/>
              <a:t>. Assume that specification requires all the functions in the Disk class to be terminating. Write a </a:t>
            </a:r>
            <a:r>
              <a:rPr lang="en-US" dirty="0" err="1" smtClean="0"/>
              <a:t>Junit</a:t>
            </a:r>
            <a:r>
              <a:rPr lang="en-US" dirty="0" smtClean="0"/>
              <a:t> test that potentially reveals a bug in the manipulate() function.</a:t>
            </a:r>
            <a:endParaRPr lang="en-US" dirty="0"/>
          </a:p>
        </p:txBody>
      </p:sp>
      <p:sp>
        <p:nvSpPr>
          <p:cNvPr id="4" name="TextBox 3"/>
          <p:cNvSpPr txBox="1"/>
          <p:nvPr/>
        </p:nvSpPr>
        <p:spPr>
          <a:xfrm>
            <a:off x="990600" y="5253594"/>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smtClean="0"/>
              <a:t>DiskFaultTest.java</a:t>
            </a:r>
            <a:endParaRPr lang="en-US" dirty="0"/>
          </a:p>
        </p:txBody>
      </p:sp>
    </p:spTree>
    <p:extLst>
      <p:ext uri="{BB962C8B-B14F-4D97-AF65-F5344CB8AC3E}">
        <p14:creationId xmlns:p14="http://schemas.microsoft.com/office/powerpoint/2010/main" val="42356059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1000</a:t>
            </a:r>
            <a:endParaRPr lang="en-US" dirty="0"/>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x –y &gt; 0</a:t>
            </a:r>
            <a:endParaRPr lang="en-US" dirty="0"/>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r>
              <a:rPr lang="en-US" dirty="0" smtClean="0"/>
              <a:t> &gt; 5</a:t>
            </a:r>
            <a:endParaRPr lang="en-US" dirty="0"/>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-1</a:t>
            </a:r>
            <a:endParaRPr lang="en-US" dirty="0"/>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r>
              <a:rPr lang="en-US" dirty="0" smtClean="0"/>
              <a:t> &lt;= 12</a:t>
            </a:r>
            <a:endParaRPr lang="en-US" dirty="0"/>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 &lt;= 1000</a:t>
            </a:r>
            <a:endParaRPr lang="en-US" dirty="0"/>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- 3</a:t>
            </a:r>
            <a:endParaRPr lang="en-US" dirty="0"/>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-2</a:t>
            </a:r>
            <a:endParaRPr lang="en-US" dirty="0"/>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r>
              <a:rPr lang="en-US" dirty="0" smtClean="0"/>
              <a:t> &lt; 1</a:t>
            </a:r>
            <a:endParaRPr lang="en-US" dirty="0"/>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+ 1</a:t>
            </a:r>
            <a:endParaRPr lang="en-US" dirty="0"/>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exit</a:t>
            </a:r>
            <a:endParaRPr lang="en-US" dirty="0"/>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Loop exit</a:t>
            </a:r>
            <a:endParaRPr lang="en-US" dirty="0"/>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41986"/>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755044" cy="369332"/>
          </a:xfrm>
          <a:prstGeom prst="rect">
            <a:avLst/>
          </a:prstGeom>
          <a:noFill/>
        </p:spPr>
        <p:txBody>
          <a:bodyPr wrap="none" rtlCol="0">
            <a:spAutoFit/>
          </a:bodyPr>
          <a:lstStyle/>
          <a:p>
            <a:r>
              <a:rPr lang="en-US" b="1" dirty="0" err="1" smtClean="0">
                <a:solidFill>
                  <a:srgbClr val="0000FF"/>
                </a:solidFill>
              </a:rPr>
              <a:t>Ans</a:t>
            </a:r>
            <a:r>
              <a:rPr lang="en-US" b="1" dirty="0" smtClean="0">
                <a:solidFill>
                  <a:srgbClr val="0000FF"/>
                </a:solidFill>
              </a:rPr>
              <a:t>: T stands for threshold</a:t>
            </a:r>
            <a:endParaRPr lang="en-US" b="1" dirty="0">
              <a:solidFill>
                <a:srgbClr val="0000FF"/>
              </a:solidFill>
            </a:endParaRPr>
          </a:p>
        </p:txBody>
      </p:sp>
      <p:sp>
        <p:nvSpPr>
          <p:cNvPr id="14" name="TextBox 13"/>
          <p:cNvSpPr txBox="1"/>
          <p:nvPr/>
        </p:nvSpPr>
        <p:spPr>
          <a:xfrm>
            <a:off x="5885542" y="3831291"/>
            <a:ext cx="3095995" cy="1200329"/>
          </a:xfrm>
          <a:prstGeom prst="rect">
            <a:avLst/>
          </a:prstGeom>
          <a:noFill/>
        </p:spPr>
        <p:txBody>
          <a:bodyPr wrap="none" rtlCol="0">
            <a:spAutoFit/>
          </a:bodyPr>
          <a:lstStyle/>
          <a:p>
            <a:r>
              <a:rPr lang="en-US" dirty="0" err="1" smtClean="0">
                <a:solidFill>
                  <a:srgbClr val="0000FF"/>
                </a:solidFill>
              </a:rPr>
              <a:t>TestFault</a:t>
            </a:r>
            <a:r>
              <a:rPr lang="en-US" dirty="0" smtClean="0">
                <a:solidFill>
                  <a:srgbClr val="0000FF"/>
                </a:solidFill>
              </a:rPr>
              <a:t> =&gt; {X = 1010, y = -20}</a:t>
            </a:r>
          </a:p>
          <a:p>
            <a:endParaRPr lang="en-US" dirty="0">
              <a:solidFill>
                <a:srgbClr val="0000FF"/>
              </a:solidFill>
            </a:endParaRPr>
          </a:p>
          <a:p>
            <a:r>
              <a:rPr lang="en-US" dirty="0" smtClean="0">
                <a:solidFill>
                  <a:srgbClr val="0000FF"/>
                </a:solidFill>
              </a:rPr>
              <a:t>The changes to “t” cancels out </a:t>
            </a:r>
          </a:p>
          <a:p>
            <a:r>
              <a:rPr lang="en-US" dirty="0">
                <a:solidFill>
                  <a:srgbClr val="0000FF"/>
                </a:solidFill>
              </a:rPr>
              <a:t>a</a:t>
            </a:r>
            <a:r>
              <a:rPr lang="en-US" dirty="0" smtClean="0">
                <a:solidFill>
                  <a:srgbClr val="0000FF"/>
                </a:solidFill>
              </a:rPr>
              <a:t>nd the loop never terminates. </a:t>
            </a:r>
          </a:p>
        </p:txBody>
      </p:sp>
    </p:spTree>
    <p:extLst>
      <p:ext uri="{BB962C8B-B14F-4D97-AF65-F5344CB8AC3E}">
        <p14:creationId xmlns:p14="http://schemas.microsoft.com/office/powerpoint/2010/main" val="13946570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6</a:t>
            </a:r>
            <a:endParaRPr lang="en-US" dirty="0"/>
          </a:p>
        </p:txBody>
      </p:sp>
      <p:sp>
        <p:nvSpPr>
          <p:cNvPr id="3" name="Content Placeholder 2"/>
          <p:cNvSpPr>
            <a:spLocks noGrp="1"/>
          </p:cNvSpPr>
          <p:nvPr>
            <p:ph idx="1"/>
          </p:nvPr>
        </p:nvSpPr>
        <p:spPr/>
        <p:txBody>
          <a:bodyPr/>
          <a:lstStyle/>
          <a:p>
            <a:r>
              <a:rPr lang="en-US" dirty="0" smtClean="0"/>
              <a:t>Open </a:t>
            </a:r>
            <a:r>
              <a:rPr lang="en-US" dirty="0" err="1" smtClean="0"/>
              <a:t>Disk.java</a:t>
            </a:r>
            <a:r>
              <a:rPr lang="en-US" dirty="0" smtClean="0"/>
              <a:t>. Draw the control flow graph of the function manipulate().</a:t>
            </a:r>
            <a:endParaRPr lang="en-US" dirty="0"/>
          </a:p>
        </p:txBody>
      </p:sp>
      <p:sp>
        <p:nvSpPr>
          <p:cNvPr id="4" name="TextBox 3"/>
          <p:cNvSpPr txBox="1"/>
          <p:nvPr/>
        </p:nvSpPr>
        <p:spPr>
          <a:xfrm>
            <a:off x="990600" y="5253594"/>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smtClean="0"/>
              <a:t>Disk.java</a:t>
            </a:r>
            <a:endParaRPr lang="en-US" dirty="0"/>
          </a:p>
        </p:txBody>
      </p:sp>
    </p:spTree>
    <p:extLst>
      <p:ext uri="{BB962C8B-B14F-4D97-AF65-F5344CB8AC3E}">
        <p14:creationId xmlns:p14="http://schemas.microsoft.com/office/powerpoint/2010/main" val="14600235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1000</a:t>
            </a:r>
            <a:endParaRPr lang="en-US" dirty="0"/>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x –y &gt; 0</a:t>
            </a:r>
            <a:endParaRPr lang="en-US" dirty="0"/>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r>
              <a:rPr lang="en-US" dirty="0" smtClean="0"/>
              <a:t> &gt; 5</a:t>
            </a:r>
            <a:endParaRPr lang="en-US" dirty="0"/>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-1</a:t>
            </a:r>
            <a:endParaRPr lang="en-US" dirty="0"/>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r>
              <a:rPr lang="en-US" dirty="0" smtClean="0"/>
              <a:t> &lt;= 12</a:t>
            </a:r>
            <a:endParaRPr lang="en-US" dirty="0"/>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 &lt;= 1000</a:t>
            </a:r>
            <a:endParaRPr lang="en-US" dirty="0"/>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- 3</a:t>
            </a:r>
            <a:endParaRPr lang="en-US" dirty="0"/>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-2</a:t>
            </a:r>
            <a:endParaRPr lang="en-US" dirty="0"/>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r>
              <a:rPr lang="en-US" dirty="0" smtClean="0"/>
              <a:t> &lt; 1</a:t>
            </a:r>
            <a:endParaRPr lang="en-US" dirty="0"/>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+ 1</a:t>
            </a:r>
            <a:endParaRPr lang="en-US" dirty="0"/>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exit</a:t>
            </a:r>
            <a:endParaRPr lang="en-US" dirty="0"/>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Loop exit</a:t>
            </a:r>
            <a:endParaRPr lang="en-US" dirty="0"/>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41986"/>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755044" cy="369332"/>
          </a:xfrm>
          <a:prstGeom prst="rect">
            <a:avLst/>
          </a:prstGeom>
          <a:noFill/>
        </p:spPr>
        <p:txBody>
          <a:bodyPr wrap="none" rtlCol="0">
            <a:spAutoFit/>
          </a:bodyPr>
          <a:lstStyle/>
          <a:p>
            <a:r>
              <a:rPr lang="en-US" b="1" dirty="0" err="1" smtClean="0">
                <a:solidFill>
                  <a:srgbClr val="0000FF"/>
                </a:solidFill>
              </a:rPr>
              <a:t>Ans</a:t>
            </a:r>
            <a:r>
              <a:rPr lang="en-US" b="1" dirty="0" smtClean="0">
                <a:solidFill>
                  <a:srgbClr val="0000FF"/>
                </a:solidFill>
              </a:rPr>
              <a:t>: T stands for threshold</a:t>
            </a:r>
            <a:endParaRPr lang="en-US" b="1" dirty="0">
              <a:solidFill>
                <a:srgbClr val="0000FF"/>
              </a:solidFill>
            </a:endParaRPr>
          </a:p>
        </p:txBody>
      </p:sp>
    </p:spTree>
    <p:extLst>
      <p:ext uri="{BB962C8B-B14F-4D97-AF65-F5344CB8AC3E}">
        <p14:creationId xmlns:p14="http://schemas.microsoft.com/office/powerpoint/2010/main" val="31819568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7</a:t>
            </a:r>
            <a:endParaRPr lang="en-US" dirty="0"/>
          </a:p>
        </p:txBody>
      </p:sp>
      <p:sp>
        <p:nvSpPr>
          <p:cNvPr id="3" name="Content Placeholder 2"/>
          <p:cNvSpPr>
            <a:spLocks noGrp="1"/>
          </p:cNvSpPr>
          <p:nvPr>
            <p:ph idx="1"/>
          </p:nvPr>
        </p:nvSpPr>
        <p:spPr/>
        <p:txBody>
          <a:bodyPr/>
          <a:lstStyle/>
          <a:p>
            <a:r>
              <a:rPr lang="en-US" dirty="0" smtClean="0"/>
              <a:t>Write a set of tests to cover each statement (if feasible) of the manipulate() function. How many tests did you write? Is it the minimum number of tests to cover all the statements? </a:t>
            </a:r>
            <a:endParaRPr lang="en-US" dirty="0"/>
          </a:p>
        </p:txBody>
      </p:sp>
      <p:sp>
        <p:nvSpPr>
          <p:cNvPr id="4" name="TextBox 3"/>
          <p:cNvSpPr txBox="1"/>
          <p:nvPr/>
        </p:nvSpPr>
        <p:spPr>
          <a:xfrm>
            <a:off x="990600" y="556260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smtClean="0"/>
              <a:t>Disk.java</a:t>
            </a:r>
            <a:endParaRPr lang="en-US" dirty="0"/>
          </a:p>
        </p:txBody>
      </p:sp>
    </p:spTree>
    <p:extLst>
      <p:ext uri="{BB962C8B-B14F-4D97-AF65-F5344CB8AC3E}">
        <p14:creationId xmlns:p14="http://schemas.microsoft.com/office/powerpoint/2010/main" val="10856032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1000</a:t>
            </a:r>
            <a:endParaRPr lang="en-US" dirty="0"/>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x –y &gt; 0</a:t>
            </a:r>
            <a:endParaRPr lang="en-US" dirty="0"/>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r>
              <a:rPr lang="en-US" dirty="0" smtClean="0"/>
              <a:t> &gt; 5</a:t>
            </a:r>
            <a:endParaRPr lang="en-US" dirty="0"/>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-1</a:t>
            </a:r>
            <a:endParaRPr lang="en-US" dirty="0"/>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r>
              <a:rPr lang="en-US" dirty="0" smtClean="0"/>
              <a:t> &lt;= 12</a:t>
            </a:r>
            <a:endParaRPr lang="en-US" dirty="0"/>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 &lt;= 1000</a:t>
            </a:r>
            <a:endParaRPr lang="en-US" dirty="0"/>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- 3</a:t>
            </a:r>
            <a:endParaRPr lang="en-US" dirty="0"/>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-2</a:t>
            </a:r>
            <a:endParaRPr lang="en-US" dirty="0"/>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r>
              <a:rPr lang="en-US" dirty="0" smtClean="0"/>
              <a:t> &lt; 1</a:t>
            </a:r>
            <a:endParaRPr lang="en-US" dirty="0"/>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+ 1</a:t>
            </a:r>
            <a:endParaRPr lang="en-US" dirty="0"/>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exit</a:t>
            </a:r>
            <a:endParaRPr lang="en-US" dirty="0"/>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Loop exit</a:t>
            </a:r>
            <a:endParaRPr lang="en-US" dirty="0"/>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41986"/>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755044" cy="369332"/>
          </a:xfrm>
          <a:prstGeom prst="rect">
            <a:avLst/>
          </a:prstGeom>
          <a:noFill/>
        </p:spPr>
        <p:txBody>
          <a:bodyPr wrap="none" rtlCol="0">
            <a:spAutoFit/>
          </a:bodyPr>
          <a:lstStyle/>
          <a:p>
            <a:r>
              <a:rPr lang="en-US" b="1" dirty="0" err="1" smtClean="0">
                <a:solidFill>
                  <a:srgbClr val="0000FF"/>
                </a:solidFill>
              </a:rPr>
              <a:t>Ans</a:t>
            </a:r>
            <a:r>
              <a:rPr lang="en-US" b="1" dirty="0" smtClean="0">
                <a:solidFill>
                  <a:srgbClr val="0000FF"/>
                </a:solidFill>
              </a:rPr>
              <a:t>: T stands for threshold</a:t>
            </a:r>
            <a:endParaRPr lang="en-US" b="1" dirty="0">
              <a:solidFill>
                <a:srgbClr val="0000FF"/>
              </a:solidFill>
            </a:endParaRPr>
          </a:p>
        </p:txBody>
      </p:sp>
      <p:sp>
        <p:nvSpPr>
          <p:cNvPr id="14" name="TextBox 13"/>
          <p:cNvSpPr txBox="1"/>
          <p:nvPr/>
        </p:nvSpPr>
        <p:spPr>
          <a:xfrm>
            <a:off x="6453582" y="3938988"/>
            <a:ext cx="2723823" cy="646331"/>
          </a:xfrm>
          <a:prstGeom prst="rect">
            <a:avLst/>
          </a:prstGeom>
          <a:noFill/>
        </p:spPr>
        <p:txBody>
          <a:bodyPr wrap="none" rtlCol="0">
            <a:spAutoFit/>
          </a:bodyPr>
          <a:lstStyle/>
          <a:p>
            <a:r>
              <a:rPr lang="en-US" dirty="0" smtClean="0">
                <a:solidFill>
                  <a:srgbClr val="0000FF"/>
                </a:solidFill>
              </a:rPr>
              <a:t>Test1 =&gt; {X = 1010, y = -20}</a:t>
            </a:r>
          </a:p>
          <a:p>
            <a:r>
              <a:rPr lang="en-US" dirty="0" smtClean="0">
                <a:solidFill>
                  <a:srgbClr val="0000FF"/>
                </a:solidFill>
              </a:rPr>
              <a:t>Test2 =&gt; {X = 5, y = -20}</a:t>
            </a:r>
            <a:endParaRPr lang="en-US" dirty="0">
              <a:solidFill>
                <a:srgbClr val="0000FF"/>
              </a:solidFill>
            </a:endParaRPr>
          </a:p>
        </p:txBody>
      </p:sp>
    </p:spTree>
    <p:extLst>
      <p:ext uri="{BB962C8B-B14F-4D97-AF65-F5344CB8AC3E}">
        <p14:creationId xmlns:p14="http://schemas.microsoft.com/office/powerpoint/2010/main" val="4124272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8</a:t>
            </a:r>
            <a:endParaRPr lang="en-US" dirty="0"/>
          </a:p>
        </p:txBody>
      </p:sp>
      <p:sp>
        <p:nvSpPr>
          <p:cNvPr id="3" name="Content Placeholder 2"/>
          <p:cNvSpPr>
            <a:spLocks noGrp="1"/>
          </p:cNvSpPr>
          <p:nvPr>
            <p:ph idx="1"/>
          </p:nvPr>
        </p:nvSpPr>
        <p:spPr/>
        <p:txBody>
          <a:bodyPr/>
          <a:lstStyle/>
          <a:p>
            <a:pPr algn="just"/>
            <a:r>
              <a:rPr lang="en-US" dirty="0" smtClean="0"/>
              <a:t>Write a set of tests to cover each branch of the manipulate() function, if feasible. How many tests did you write? Is it the minimum number of tests to cover all the branches? </a:t>
            </a:r>
            <a:endParaRPr lang="en-US" dirty="0"/>
          </a:p>
        </p:txBody>
      </p:sp>
      <p:sp>
        <p:nvSpPr>
          <p:cNvPr id="4" name="TextBox 3"/>
          <p:cNvSpPr txBox="1"/>
          <p:nvPr/>
        </p:nvSpPr>
        <p:spPr>
          <a:xfrm>
            <a:off x="990600" y="5253594"/>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smtClean="0"/>
              <a:t>Disk.java</a:t>
            </a:r>
            <a:r>
              <a:rPr lang="en-US" dirty="0" smtClean="0"/>
              <a:t>; </a:t>
            </a:r>
            <a:r>
              <a:rPr lang="en-US" dirty="0" err="1" smtClean="0"/>
              <a:t>DiskBranchCoverage.java</a:t>
            </a:r>
            <a:endParaRPr lang="en-US" dirty="0"/>
          </a:p>
        </p:txBody>
      </p:sp>
    </p:spTree>
    <p:extLst>
      <p:ext uri="{BB962C8B-B14F-4D97-AF65-F5344CB8AC3E}">
        <p14:creationId xmlns:p14="http://schemas.microsoft.com/office/powerpoint/2010/main" val="7944274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143" y="72572"/>
            <a:ext cx="1133928" cy="459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1000</a:t>
            </a:r>
            <a:endParaRPr lang="en-US" dirty="0"/>
          </a:p>
        </p:txBody>
      </p:sp>
      <p:sp>
        <p:nvSpPr>
          <p:cNvPr id="5" name="Rectangle 4"/>
          <p:cNvSpPr/>
          <p:nvPr/>
        </p:nvSpPr>
        <p:spPr>
          <a:xfrm>
            <a:off x="3574143" y="841826"/>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x –y &gt; 0</a:t>
            </a:r>
            <a:endParaRPr lang="en-US" dirty="0"/>
          </a:p>
        </p:txBody>
      </p:sp>
      <p:sp>
        <p:nvSpPr>
          <p:cNvPr id="6" name="Rectangle 5"/>
          <p:cNvSpPr/>
          <p:nvPr/>
        </p:nvSpPr>
        <p:spPr>
          <a:xfrm>
            <a:off x="3574143" y="158931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r>
              <a:rPr lang="en-US" dirty="0" smtClean="0"/>
              <a:t> &gt; 5</a:t>
            </a:r>
            <a:endParaRPr lang="en-US" dirty="0"/>
          </a:p>
        </p:txBody>
      </p:sp>
      <p:sp>
        <p:nvSpPr>
          <p:cNvPr id="7" name="Rectangle 6"/>
          <p:cNvSpPr/>
          <p:nvPr/>
        </p:nvSpPr>
        <p:spPr>
          <a:xfrm>
            <a:off x="2864758" y="246258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-1</a:t>
            </a:r>
            <a:endParaRPr lang="en-US" dirty="0"/>
          </a:p>
        </p:txBody>
      </p:sp>
      <p:sp>
        <p:nvSpPr>
          <p:cNvPr id="8" name="Rectangle 7"/>
          <p:cNvSpPr/>
          <p:nvPr/>
        </p:nvSpPr>
        <p:spPr>
          <a:xfrm>
            <a:off x="5146221" y="227631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r>
              <a:rPr lang="en-US" dirty="0" smtClean="0"/>
              <a:t> &lt;= 12</a:t>
            </a:r>
            <a:endParaRPr lang="en-US" dirty="0"/>
          </a:p>
        </p:txBody>
      </p:sp>
      <p:sp>
        <p:nvSpPr>
          <p:cNvPr id="9" name="Rectangle 8"/>
          <p:cNvSpPr/>
          <p:nvPr/>
        </p:nvSpPr>
        <p:spPr>
          <a:xfrm>
            <a:off x="3490685" y="3957559"/>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 &lt;= 1000</a:t>
            </a:r>
            <a:endParaRPr lang="en-US" dirty="0"/>
          </a:p>
        </p:txBody>
      </p:sp>
      <p:sp>
        <p:nvSpPr>
          <p:cNvPr id="10" name="Rectangle 9"/>
          <p:cNvSpPr/>
          <p:nvPr/>
        </p:nvSpPr>
        <p:spPr>
          <a:xfrm>
            <a:off x="3007179"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- 3</a:t>
            </a:r>
            <a:endParaRPr lang="en-US" dirty="0"/>
          </a:p>
        </p:txBody>
      </p:sp>
      <p:sp>
        <p:nvSpPr>
          <p:cNvPr id="11" name="Rectangle 10"/>
          <p:cNvSpPr/>
          <p:nvPr/>
        </p:nvSpPr>
        <p:spPr>
          <a:xfrm>
            <a:off x="4751614" y="3113310"/>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-2</a:t>
            </a:r>
            <a:endParaRPr lang="en-US" dirty="0"/>
          </a:p>
        </p:txBody>
      </p:sp>
      <p:sp>
        <p:nvSpPr>
          <p:cNvPr id="12" name="Rectangle 11"/>
          <p:cNvSpPr/>
          <p:nvPr/>
        </p:nvSpPr>
        <p:spPr>
          <a:xfrm>
            <a:off x="4972050" y="484535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r>
              <a:rPr lang="en-US" dirty="0" smtClean="0"/>
              <a:t> &lt; 1</a:t>
            </a:r>
            <a:endParaRPr lang="en-US" dirty="0"/>
          </a:p>
        </p:txBody>
      </p:sp>
      <p:sp>
        <p:nvSpPr>
          <p:cNvPr id="13" name="Rectangle 12"/>
          <p:cNvSpPr/>
          <p:nvPr/>
        </p:nvSpPr>
        <p:spPr>
          <a:xfrm>
            <a:off x="4259943" y="5641217"/>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  = t + 1</a:t>
            </a:r>
            <a:endParaRPr lang="en-US" dirty="0"/>
          </a:p>
        </p:txBody>
      </p:sp>
      <p:cxnSp>
        <p:nvCxnSpPr>
          <p:cNvPr id="15" name="Straight Arrow Connector 14"/>
          <p:cNvCxnSpPr>
            <a:stCxn id="4" idx="2"/>
            <a:endCxn id="5" idx="0"/>
          </p:cNvCxnSpPr>
          <p:nvPr/>
        </p:nvCxnSpPr>
        <p:spPr>
          <a:xfrm>
            <a:off x="4141107" y="532191"/>
            <a:ext cx="0" cy="309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a:off x="4141107" y="1214361"/>
            <a:ext cx="0" cy="3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7" idx="0"/>
          </p:cNvCxnSpPr>
          <p:nvPr/>
        </p:nvCxnSpPr>
        <p:spPr>
          <a:xfrm flipH="1">
            <a:off x="3431723" y="1961846"/>
            <a:ext cx="703035" cy="50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0"/>
          </p:cNvCxnSpPr>
          <p:nvPr/>
        </p:nvCxnSpPr>
        <p:spPr>
          <a:xfrm>
            <a:off x="4287157" y="1961846"/>
            <a:ext cx="1426028" cy="314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1" idx="0"/>
          </p:cNvCxnSpPr>
          <p:nvPr/>
        </p:nvCxnSpPr>
        <p:spPr>
          <a:xfrm flipH="1">
            <a:off x="5318578" y="264885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5" idx="3"/>
          </p:cNvCxnSpPr>
          <p:nvPr/>
        </p:nvCxnSpPr>
        <p:spPr>
          <a:xfrm>
            <a:off x="4708072" y="1028094"/>
            <a:ext cx="1005115" cy="20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713185" y="861918"/>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exit</a:t>
            </a:r>
            <a:endParaRPr lang="en-US" dirty="0"/>
          </a:p>
        </p:txBody>
      </p:sp>
      <p:cxnSp>
        <p:nvCxnSpPr>
          <p:cNvPr id="20" name="Straight Arrow Connector 19"/>
          <p:cNvCxnSpPr>
            <a:stCxn id="7" idx="2"/>
            <a:endCxn id="9" idx="0"/>
          </p:cNvCxnSpPr>
          <p:nvPr/>
        </p:nvCxnSpPr>
        <p:spPr>
          <a:xfrm>
            <a:off x="3431723" y="2835122"/>
            <a:ext cx="625927" cy="1122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427309" y="3493103"/>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8" idx="3"/>
            <a:endCxn id="9" idx="3"/>
          </p:cNvCxnSpPr>
          <p:nvPr/>
        </p:nvCxnSpPr>
        <p:spPr>
          <a:xfrm flipH="1">
            <a:off x="4624613" y="2462587"/>
            <a:ext cx="1655536" cy="1681240"/>
          </a:xfrm>
          <a:prstGeom prst="curvedConnector3">
            <a:avLst>
              <a:gd name="adj1" fmla="val -13808"/>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2"/>
          </p:cNvCxnSpPr>
          <p:nvPr/>
        </p:nvCxnSpPr>
        <p:spPr>
          <a:xfrm flipH="1">
            <a:off x="3556909" y="4330094"/>
            <a:ext cx="500740"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2" idx="0"/>
          </p:cNvCxnSpPr>
          <p:nvPr/>
        </p:nvCxnSpPr>
        <p:spPr>
          <a:xfrm>
            <a:off x="4347726" y="4330094"/>
            <a:ext cx="1191288" cy="51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59943" y="6350841"/>
            <a:ext cx="1133928" cy="3725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Loop exit</a:t>
            </a:r>
            <a:endParaRPr lang="en-US" dirty="0"/>
          </a:p>
        </p:txBody>
      </p:sp>
      <p:cxnSp>
        <p:nvCxnSpPr>
          <p:cNvPr id="36" name="Straight Arrow Connector 35"/>
          <p:cNvCxnSpPr>
            <a:endCxn id="35" idx="1"/>
          </p:cNvCxnSpPr>
          <p:nvPr/>
        </p:nvCxnSpPr>
        <p:spPr>
          <a:xfrm>
            <a:off x="3490685" y="5228404"/>
            <a:ext cx="769258" cy="130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4948917" y="5176760"/>
            <a:ext cx="394608" cy="464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p:cNvCxnSpPr>
          <p:nvPr/>
        </p:nvCxnSpPr>
        <p:spPr>
          <a:xfrm flipH="1">
            <a:off x="4534207" y="6013752"/>
            <a:ext cx="292700" cy="337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12" idx="3"/>
            <a:endCxn id="35" idx="3"/>
          </p:cNvCxnSpPr>
          <p:nvPr/>
        </p:nvCxnSpPr>
        <p:spPr>
          <a:xfrm flipH="1">
            <a:off x="5393872" y="5031620"/>
            <a:ext cx="712107" cy="1505489"/>
          </a:xfrm>
          <a:prstGeom prst="curvedConnector3">
            <a:avLst>
              <a:gd name="adj1" fmla="val -32102"/>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35" idx="1"/>
            <a:endCxn id="5" idx="1"/>
          </p:cNvCxnSpPr>
          <p:nvPr/>
        </p:nvCxnSpPr>
        <p:spPr>
          <a:xfrm rot="10800000">
            <a:off x="3574143" y="1028095"/>
            <a:ext cx="685800" cy="5509015"/>
          </a:xfrm>
          <a:prstGeom prst="curvedConnector3">
            <a:avLst>
              <a:gd name="adj1" fmla="val 441986"/>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9867" y="381581"/>
            <a:ext cx="2755044" cy="369332"/>
          </a:xfrm>
          <a:prstGeom prst="rect">
            <a:avLst/>
          </a:prstGeom>
          <a:noFill/>
        </p:spPr>
        <p:txBody>
          <a:bodyPr wrap="none" rtlCol="0">
            <a:spAutoFit/>
          </a:bodyPr>
          <a:lstStyle/>
          <a:p>
            <a:r>
              <a:rPr lang="en-US" b="1" dirty="0" err="1" smtClean="0">
                <a:solidFill>
                  <a:srgbClr val="0000FF"/>
                </a:solidFill>
              </a:rPr>
              <a:t>Ans</a:t>
            </a:r>
            <a:r>
              <a:rPr lang="en-US" b="1" dirty="0" smtClean="0">
                <a:solidFill>
                  <a:srgbClr val="0000FF"/>
                </a:solidFill>
              </a:rPr>
              <a:t>: T stands for threshold</a:t>
            </a:r>
            <a:endParaRPr lang="en-US" b="1" dirty="0">
              <a:solidFill>
                <a:srgbClr val="0000FF"/>
              </a:solidFill>
            </a:endParaRPr>
          </a:p>
        </p:txBody>
      </p:sp>
      <p:sp>
        <p:nvSpPr>
          <p:cNvPr id="14" name="TextBox 13"/>
          <p:cNvSpPr txBox="1"/>
          <p:nvPr/>
        </p:nvSpPr>
        <p:spPr>
          <a:xfrm>
            <a:off x="6453583" y="3938989"/>
            <a:ext cx="2976183" cy="1754327"/>
          </a:xfrm>
          <a:prstGeom prst="rect">
            <a:avLst/>
          </a:prstGeom>
          <a:noFill/>
        </p:spPr>
        <p:txBody>
          <a:bodyPr wrap="none" rtlCol="0">
            <a:spAutoFit/>
          </a:bodyPr>
          <a:lstStyle/>
          <a:p>
            <a:r>
              <a:rPr lang="en-US" dirty="0" smtClean="0">
                <a:solidFill>
                  <a:srgbClr val="0000FF"/>
                </a:solidFill>
              </a:rPr>
              <a:t>Test1 =&gt; {X = 1010, y = -20}</a:t>
            </a:r>
          </a:p>
          <a:p>
            <a:r>
              <a:rPr lang="en-US" dirty="0" smtClean="0">
                <a:solidFill>
                  <a:srgbClr val="0000FF"/>
                </a:solidFill>
              </a:rPr>
              <a:t>Test2 =&gt; {X = 5, y = -20}</a:t>
            </a:r>
          </a:p>
          <a:p>
            <a:r>
              <a:rPr lang="en-US" dirty="0" smtClean="0">
                <a:solidFill>
                  <a:srgbClr val="0000FF"/>
                </a:solidFill>
              </a:rPr>
              <a:t>Test3 =&gt; {X = 5, y = 15}</a:t>
            </a:r>
          </a:p>
          <a:p>
            <a:endParaRPr lang="en-US" dirty="0">
              <a:solidFill>
                <a:srgbClr val="0000FF"/>
              </a:solidFill>
            </a:endParaRPr>
          </a:p>
          <a:p>
            <a:r>
              <a:rPr lang="en-US" dirty="0" smtClean="0">
                <a:solidFill>
                  <a:srgbClr val="0000FF"/>
                </a:solidFill>
              </a:rPr>
              <a:t>The crossed branch can never </a:t>
            </a:r>
          </a:p>
          <a:p>
            <a:r>
              <a:rPr lang="en-US" dirty="0" smtClean="0">
                <a:solidFill>
                  <a:srgbClr val="0000FF"/>
                </a:solidFill>
              </a:rPr>
              <a:t>be executed by any test.</a:t>
            </a:r>
            <a:endParaRPr lang="en-US" dirty="0">
              <a:solidFill>
                <a:srgbClr val="0000FF"/>
              </a:solidFill>
            </a:endParaRPr>
          </a:p>
        </p:txBody>
      </p:sp>
      <p:sp>
        <p:nvSpPr>
          <p:cNvPr id="33" name="Multiply 32"/>
          <p:cNvSpPr/>
          <p:nvPr/>
        </p:nvSpPr>
        <p:spPr>
          <a:xfrm>
            <a:off x="6185266" y="5454949"/>
            <a:ext cx="268317" cy="37253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2"/>
          <a:stretch>
            <a:fillRect/>
          </a:stretch>
        </p:blipFill>
        <p:spPr>
          <a:xfrm>
            <a:off x="4879904" y="750163"/>
            <a:ext cx="533400" cy="555860"/>
          </a:xfrm>
          <a:prstGeom prst="rect">
            <a:avLst/>
          </a:prstGeom>
        </p:spPr>
      </p:pic>
      <p:pic>
        <p:nvPicPr>
          <p:cNvPr id="37" name="Picture 36"/>
          <p:cNvPicPr>
            <a:picLocks noChangeAspect="1"/>
          </p:cNvPicPr>
          <p:nvPr/>
        </p:nvPicPr>
        <p:blipFill>
          <a:blip r:embed="rId2"/>
          <a:stretch>
            <a:fillRect/>
          </a:stretch>
        </p:blipFill>
        <p:spPr>
          <a:xfrm>
            <a:off x="3608042" y="1961846"/>
            <a:ext cx="390644" cy="407093"/>
          </a:xfrm>
          <a:prstGeom prst="rect">
            <a:avLst/>
          </a:prstGeom>
        </p:spPr>
      </p:pic>
      <p:pic>
        <p:nvPicPr>
          <p:cNvPr id="41" name="Picture 40"/>
          <p:cNvPicPr>
            <a:picLocks noChangeAspect="1"/>
          </p:cNvPicPr>
          <p:nvPr/>
        </p:nvPicPr>
        <p:blipFill>
          <a:blip r:embed="rId2"/>
          <a:stretch>
            <a:fillRect/>
          </a:stretch>
        </p:blipFill>
        <p:spPr>
          <a:xfrm>
            <a:off x="4762506" y="4314159"/>
            <a:ext cx="390644" cy="407093"/>
          </a:xfrm>
          <a:prstGeom prst="rect">
            <a:avLst/>
          </a:prstGeom>
        </p:spPr>
      </p:pic>
      <p:pic>
        <p:nvPicPr>
          <p:cNvPr id="43" name="Picture 42"/>
          <p:cNvPicPr>
            <a:picLocks noChangeAspect="1"/>
          </p:cNvPicPr>
          <p:nvPr/>
        </p:nvPicPr>
        <p:blipFill>
          <a:blip r:embed="rId2"/>
          <a:stretch>
            <a:fillRect/>
          </a:stretch>
        </p:blipFill>
        <p:spPr>
          <a:xfrm>
            <a:off x="4957828" y="5187888"/>
            <a:ext cx="390644" cy="407093"/>
          </a:xfrm>
          <a:prstGeom prst="rect">
            <a:avLst/>
          </a:prstGeom>
        </p:spPr>
      </p:pic>
      <p:pic>
        <p:nvPicPr>
          <p:cNvPr id="45" name="Picture 44"/>
          <p:cNvPicPr>
            <a:picLocks noChangeAspect="1"/>
          </p:cNvPicPr>
          <p:nvPr/>
        </p:nvPicPr>
        <p:blipFill>
          <a:blip r:embed="rId2"/>
          <a:stretch>
            <a:fillRect/>
          </a:stretch>
        </p:blipFill>
        <p:spPr>
          <a:xfrm>
            <a:off x="4719584" y="1869226"/>
            <a:ext cx="390644" cy="407093"/>
          </a:xfrm>
          <a:prstGeom prst="rect">
            <a:avLst/>
          </a:prstGeom>
        </p:spPr>
      </p:pic>
      <p:pic>
        <p:nvPicPr>
          <p:cNvPr id="46" name="Picture 45"/>
          <p:cNvPicPr>
            <a:picLocks noChangeAspect="1"/>
          </p:cNvPicPr>
          <p:nvPr/>
        </p:nvPicPr>
        <p:blipFill>
          <a:blip r:embed="rId2"/>
          <a:stretch>
            <a:fillRect/>
          </a:stretch>
        </p:blipFill>
        <p:spPr>
          <a:xfrm>
            <a:off x="5348472" y="2681132"/>
            <a:ext cx="390644" cy="407093"/>
          </a:xfrm>
          <a:prstGeom prst="rect">
            <a:avLst/>
          </a:prstGeom>
        </p:spPr>
      </p:pic>
      <p:pic>
        <p:nvPicPr>
          <p:cNvPr id="47" name="Picture 46"/>
          <p:cNvPicPr>
            <a:picLocks noChangeAspect="1"/>
          </p:cNvPicPr>
          <p:nvPr/>
        </p:nvPicPr>
        <p:blipFill>
          <a:blip r:embed="rId2"/>
          <a:stretch>
            <a:fillRect/>
          </a:stretch>
        </p:blipFill>
        <p:spPr>
          <a:xfrm>
            <a:off x="3665051" y="4365682"/>
            <a:ext cx="390644" cy="407093"/>
          </a:xfrm>
          <a:prstGeom prst="rect">
            <a:avLst/>
          </a:prstGeom>
        </p:spPr>
      </p:pic>
      <p:pic>
        <p:nvPicPr>
          <p:cNvPr id="48" name="Picture 47"/>
          <p:cNvPicPr>
            <a:picLocks noChangeAspect="1"/>
          </p:cNvPicPr>
          <p:nvPr/>
        </p:nvPicPr>
        <p:blipFill>
          <a:blip r:embed="rId2"/>
          <a:stretch>
            <a:fillRect/>
          </a:stretch>
        </p:blipFill>
        <p:spPr>
          <a:xfrm>
            <a:off x="6280149" y="2884332"/>
            <a:ext cx="390644" cy="407093"/>
          </a:xfrm>
          <a:prstGeom prst="rect">
            <a:avLst/>
          </a:prstGeom>
        </p:spPr>
      </p:pic>
    </p:spTree>
    <p:extLst>
      <p:ext uri="{BB962C8B-B14F-4D97-AF65-F5344CB8AC3E}">
        <p14:creationId xmlns:p14="http://schemas.microsoft.com/office/powerpoint/2010/main" val="29977737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dissolve">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dissolve">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9</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Assume that the loop in the manipulate() function is terminated after </a:t>
            </a:r>
            <a:r>
              <a:rPr lang="en-US" b="1" dirty="0"/>
              <a:t>at most</a:t>
            </a:r>
            <a:r>
              <a:rPr lang="en-US" dirty="0"/>
              <a:t> 100 iterations (i.e. after 0 iteration, 1 iteration, …., 100 iterations etc.). Based on this assumption, compute the possible number of executed paths in the manipulate() function. Explain your answer</a:t>
            </a:r>
            <a:r>
              <a:rPr lang="en-US" dirty="0" smtClean="0"/>
              <a:t>.</a:t>
            </a:r>
          </a:p>
          <a:p>
            <a:endParaRPr lang="en-US" dirty="0"/>
          </a:p>
          <a:p>
            <a:pPr marL="0" indent="0">
              <a:buNone/>
            </a:pPr>
            <a:r>
              <a:rPr lang="en-US" dirty="0" smtClean="0">
                <a:solidFill>
                  <a:srgbClr val="0000FF"/>
                </a:solidFill>
              </a:rPr>
              <a:t>Ans. 201 paths. There are three feasible paths inside the loop, but only two among them can terminate after at most 100 iterations. Since the loop can execute 0 to 100 iterations, the total number of paths is 201. </a:t>
            </a:r>
            <a:endParaRPr lang="en-SG" dirty="0">
              <a:solidFill>
                <a:srgbClr val="0000FF"/>
              </a:solidFill>
            </a:endParaRPr>
          </a:p>
        </p:txBody>
      </p:sp>
    </p:spTree>
    <p:extLst>
      <p:ext uri="{BB962C8B-B14F-4D97-AF65-F5344CB8AC3E}">
        <p14:creationId xmlns:p14="http://schemas.microsoft.com/office/powerpoint/2010/main" val="22880491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10</a:t>
            </a:r>
            <a:endParaRPr lang="en-US" dirty="0"/>
          </a:p>
        </p:txBody>
      </p:sp>
      <p:sp>
        <p:nvSpPr>
          <p:cNvPr id="3" name="Content Placeholder 2"/>
          <p:cNvSpPr>
            <a:spLocks noGrp="1"/>
          </p:cNvSpPr>
          <p:nvPr>
            <p:ph idx="1"/>
          </p:nvPr>
        </p:nvSpPr>
        <p:spPr/>
        <p:txBody>
          <a:bodyPr/>
          <a:lstStyle/>
          <a:p>
            <a:pPr algn="just"/>
            <a:r>
              <a:rPr lang="en-US" dirty="0" smtClean="0"/>
              <a:t>Consider your test cases that obtain branch coverage in the manipulate() function. Argue whether the test suite also obtains the condition coverage.</a:t>
            </a:r>
            <a:endParaRPr lang="en-US" dirty="0"/>
          </a:p>
        </p:txBody>
      </p:sp>
      <p:sp>
        <p:nvSpPr>
          <p:cNvPr id="4" name="TextBox 3"/>
          <p:cNvSpPr txBox="1"/>
          <p:nvPr/>
        </p:nvSpPr>
        <p:spPr>
          <a:xfrm>
            <a:off x="194596" y="3809887"/>
            <a:ext cx="8133281" cy="646331"/>
          </a:xfrm>
          <a:prstGeom prst="rect">
            <a:avLst/>
          </a:prstGeom>
          <a:noFill/>
        </p:spPr>
        <p:txBody>
          <a:bodyPr wrap="none" rtlCol="0">
            <a:spAutoFit/>
          </a:bodyPr>
          <a:lstStyle/>
          <a:p>
            <a:r>
              <a:rPr lang="en-US" b="1" dirty="0" err="1" smtClean="0">
                <a:solidFill>
                  <a:srgbClr val="0000FF"/>
                </a:solidFill>
              </a:rPr>
              <a:t>Ans</a:t>
            </a:r>
            <a:r>
              <a:rPr lang="en-US" b="1" dirty="0" smtClean="0">
                <a:solidFill>
                  <a:srgbClr val="0000FF"/>
                </a:solidFill>
              </a:rPr>
              <a:t>: Yes, it also obtains condition coverage, as all the branch conditions are atomic </a:t>
            </a:r>
            <a:endParaRPr lang="en-US" b="1" dirty="0" smtClean="0">
              <a:solidFill>
                <a:srgbClr val="0000FF"/>
              </a:solidFill>
            </a:endParaRPr>
          </a:p>
          <a:p>
            <a:r>
              <a:rPr lang="en-US" b="1" dirty="0" smtClean="0">
                <a:solidFill>
                  <a:srgbClr val="0000FF"/>
                </a:solidFill>
              </a:rPr>
              <a:t>conditions </a:t>
            </a:r>
            <a:r>
              <a:rPr lang="en-US" b="1" dirty="0" smtClean="0">
                <a:solidFill>
                  <a:srgbClr val="0000FF"/>
                </a:solidFill>
              </a:rPr>
              <a:t>in </a:t>
            </a:r>
            <a:r>
              <a:rPr lang="en-US" b="1" dirty="0" smtClean="0">
                <a:solidFill>
                  <a:srgbClr val="0000FF"/>
                </a:solidFill>
              </a:rPr>
              <a:t>the </a:t>
            </a:r>
            <a:r>
              <a:rPr lang="en-US" b="1" dirty="0" smtClean="0">
                <a:solidFill>
                  <a:srgbClr val="0000FF"/>
                </a:solidFill>
              </a:rPr>
              <a:t>manipulate() function.  </a:t>
            </a:r>
            <a:endParaRPr lang="en-US" b="1" dirty="0">
              <a:solidFill>
                <a:srgbClr val="0000FF"/>
              </a:solidFill>
            </a:endParaRPr>
          </a:p>
        </p:txBody>
      </p:sp>
    </p:spTree>
    <p:extLst>
      <p:ext uri="{BB962C8B-B14F-4D97-AF65-F5344CB8AC3E}">
        <p14:creationId xmlns:p14="http://schemas.microsoft.com/office/powerpoint/2010/main" val="37942470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658</Words>
  <Application>Microsoft Macintosh PowerPoint</Application>
  <PresentationFormat>On-screen Show (4:3)</PresentationFormat>
  <Paragraphs>101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Email Client</vt:lpstr>
      <vt:lpstr>Exercise 6</vt:lpstr>
      <vt:lpstr>PowerPoint Presentation</vt:lpstr>
      <vt:lpstr>Exercise 7</vt:lpstr>
      <vt:lpstr>PowerPoint Presentation</vt:lpstr>
      <vt:lpstr>Exercise 8</vt:lpstr>
      <vt:lpstr>PowerPoint Presentation</vt:lpstr>
      <vt:lpstr>Exercise 9</vt:lpstr>
      <vt:lpstr>Exercise 10</vt:lpstr>
      <vt:lpstr>Exercise 11</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6</dc:title>
  <dc:creator>Sudipta Chattopadhyay</dc:creator>
  <cp:lastModifiedBy>Sudipta Chattopadhyay</cp:lastModifiedBy>
  <cp:revision>5</cp:revision>
  <dcterms:created xsi:type="dcterms:W3CDTF">2019-04-26T13:31:03Z</dcterms:created>
  <dcterms:modified xsi:type="dcterms:W3CDTF">2019-04-26T13:39:30Z</dcterms:modified>
</cp:coreProperties>
</file>