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63" r:id="rId7"/>
    <p:sldId id="274" r:id="rId8"/>
    <p:sldId id="275" r:id="rId9"/>
    <p:sldId id="276" r:id="rId10"/>
    <p:sldId id="277" r:id="rId11"/>
    <p:sldId id="273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2" r:id="rId24"/>
    <p:sldId id="290" r:id="rId25"/>
    <p:sldId id="291" r:id="rId26"/>
    <p:sldId id="268" r:id="rId27"/>
    <p:sldId id="260" r:id="rId28"/>
    <p:sldId id="269" r:id="rId29"/>
    <p:sldId id="270" r:id="rId30"/>
    <p:sldId id="296" r:id="rId31"/>
    <p:sldId id="293" r:id="rId32"/>
    <p:sldId id="297" r:id="rId33"/>
    <p:sldId id="315" r:id="rId34"/>
    <p:sldId id="316" r:id="rId35"/>
    <p:sldId id="286" r:id="rId36"/>
    <p:sldId id="299" r:id="rId37"/>
    <p:sldId id="300" r:id="rId38"/>
    <p:sldId id="301" r:id="rId39"/>
    <p:sldId id="271" r:id="rId40"/>
    <p:sldId id="305" r:id="rId41"/>
    <p:sldId id="302" r:id="rId42"/>
    <p:sldId id="306" r:id="rId43"/>
    <p:sldId id="307" r:id="rId44"/>
    <p:sldId id="303" r:id="rId45"/>
    <p:sldId id="308" r:id="rId46"/>
    <p:sldId id="309" r:id="rId47"/>
    <p:sldId id="304" r:id="rId48"/>
    <p:sldId id="310" r:id="rId49"/>
    <p:sldId id="311" r:id="rId50"/>
    <p:sldId id="312" r:id="rId51"/>
    <p:sldId id="313" r:id="rId52"/>
    <p:sldId id="314" r:id="rId53"/>
    <p:sldId id="298" r:id="rId54"/>
    <p:sldId id="317" r:id="rId55"/>
    <p:sldId id="26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1F77E-5E2A-411F-A9F4-9B22322B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51FC5-8AB4-4A38-8AF3-95C18A23E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4D15-416F-4C81-974C-E9F8524E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D6F2C-E915-492E-809D-4F132A6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2399C-B05A-4D30-9B8A-79EAC2E3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FC11-B31A-4AC5-81F8-E4DC206D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07ED2-3A10-4FA3-B8AC-3B6AB3B9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FE7C0-1FAB-4A14-9BB9-3CBDE54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7020E-E347-4EA0-AF53-A379BBB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300F3-8CD8-4AE6-B6E0-D809FC1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6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6F10D-5581-4990-AAFC-7C09323D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A1FB5A-978B-496F-9C72-79C92FCC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6B50A-6533-484A-A529-FCC7178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98D19-36BC-440E-AD1D-A0FE8025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E534E-3C74-4987-A7FD-B4A4725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BDC8-0CB0-423F-8508-3C813E9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58C81-272D-4AF4-8E1B-580E1BB7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2E30D-C7BF-42E3-833F-EF2374A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1FDD-068F-4DAD-BAC8-5391803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C6E0-7BDF-4773-BE95-F5ACFFA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C6E6A-4C5E-4F9D-AE86-247E6218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3874C-D3D8-448B-97B6-150D3B89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14F83-6F24-4009-8508-6341EF36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CBAAB-CFB4-4462-A15A-963BBEBA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4BED-8710-4D0E-BCE5-1346E7AE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5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BD581-45F6-4CAE-BBCC-582A1653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20CAC-80A0-4349-B509-F26498CC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1F03C-377C-4344-B1B4-B01AC502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E3318-E161-441B-8502-F8EC2571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B541D-B176-478F-925E-79CDF8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C851A-23BC-4092-9DC2-897A5B3B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125F6-67F5-4F88-B177-675A370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E73B4-E066-4FBA-BD09-C6560709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AF4A3-4068-4EA2-920C-C97C29C5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E5B84-AC95-4843-87DF-9B1238C0C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42B88-3587-42A5-BCA1-B15EFA16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C9301D-533E-4F76-8568-3C85BD66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0DE53-5F84-412C-B935-D6CBF651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ED83AF-AC88-47E5-A417-DDE072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80A2-8D6C-462D-9212-2CB409ED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31B551-4498-4038-AED5-A3A2279B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AE5BB9-899C-4959-BF23-3EE82D9D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B9DFD-28AD-472E-82A5-EBF8F5D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B34B5-6810-4788-8285-AD6B043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D2719-435E-461E-8C47-16DF5D8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47FC6C-9DD1-4C27-ACC0-F591B14B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5636F-C802-4E82-B138-8A9A02EC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985B-5B83-48F1-AAC9-7EE91E30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0D41C-0A46-4C8A-B34C-FD6796BA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A9C57-2F54-4525-A33A-9C62C85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3089-243B-45AC-93E8-54D77809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D16D3-D608-490A-836F-88C0551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5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3BCD-7FBE-4DDE-98C8-238F9B6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FDC52-183B-457C-910D-885E6F17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7D04D-EF51-4E0F-ABF1-5A290A04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BFA15-1654-4F8A-8715-5A2DA621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EC1-A08E-483C-B245-0E1FFABB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BEBCF-D2B6-45F5-9595-D364226D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4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AFA7">
                <a:lumMod val="32000"/>
                <a:lumOff val="68000"/>
              </a:srgb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1277E-9E3B-46AB-9CB2-7EE17703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0DBEC-E736-404A-BFE8-C69B4A580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6E8BA-80A1-44B4-A5FD-030A4057A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B5E-CB0C-4B46-B9FC-EBECCB234624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7381B-43B6-4E18-8C8E-696507438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99FE-288F-42E6-A235-1360421C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15C6-394A-4F13-BA41-0DE8DF83C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F69D6-BB84-4DDD-A4C1-243DAE31D9B2}"/>
              </a:ext>
            </a:extLst>
          </p:cNvPr>
          <p:cNvSpPr txBox="1"/>
          <p:nvPr/>
        </p:nvSpPr>
        <p:spPr>
          <a:xfrm>
            <a:off x="4808628" y="4657324"/>
            <a:ext cx="2574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동아대학교 컴퓨터공학과</a:t>
            </a:r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 영 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69832" y="2034333"/>
            <a:ext cx="385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Chain</a:t>
            </a:r>
          </a:p>
        </p:txBody>
      </p:sp>
    </p:spTree>
    <p:extLst>
      <p:ext uri="{BB962C8B-B14F-4D97-AF65-F5344CB8AC3E}">
        <p14:creationId xmlns:p14="http://schemas.microsoft.com/office/powerpoint/2010/main" val="193672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그러면 뭐가 영양가 있는데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97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27509" y="4947083"/>
            <a:ext cx="393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이거요</a:t>
            </a:r>
            <a:endParaRPr lang="en-US" altLang="ko-KR" sz="6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61296-0688-49E9-A7C0-5E9593F3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50" y="939037"/>
            <a:ext cx="5098100" cy="33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27509" y="4947083"/>
            <a:ext cx="393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</a:t>
            </a:r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061296-0688-49E9-A7C0-5E9593F31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50" y="939037"/>
            <a:ext cx="5098100" cy="33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이더리움도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지분증명기반 가상화폐다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4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차이점은</a:t>
            </a:r>
            <a:r>
              <a:rPr lang="en-US" altLang="ko-KR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30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93303" y="3033792"/>
            <a:ext cx="960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계약서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01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계약조건이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완료되었을때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계약이 진행되는 시스템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71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우리가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해야할건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087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93303" y="3095347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</a:t>
            </a:r>
            <a:r>
              <a:rPr lang="ko-KR" altLang="en-US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플랫폼에서 </a:t>
            </a:r>
            <a:r>
              <a:rPr lang="en-US" altLang="ko-KR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dApp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개발하는 </a:t>
            </a:r>
            <a:r>
              <a:rPr lang="ko-KR" altLang="en-US" sz="24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프로잭트를</a:t>
            </a:r>
            <a:r>
              <a:rPr lang="ko-KR" altLang="en-US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진행 하자</a:t>
            </a:r>
            <a:r>
              <a:rPr lang="en-US" altLang="ko-KR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937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93303" y="3003014"/>
            <a:ext cx="9605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가상화폐에서 가장 이해가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안갔던건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몇줄에서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엄청난 액수의 가치가 </a:t>
            </a:r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생겼다는것</a:t>
            </a:r>
            <a:r>
              <a:rPr lang="en-US" altLang="ko-KR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417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03DF1A-2C4D-4D34-A49F-9E594012E714}"/>
              </a:ext>
            </a:extLst>
          </p:cNvPr>
          <p:cNvSpPr/>
          <p:nvPr/>
        </p:nvSpPr>
        <p:spPr>
          <a:xfrm>
            <a:off x="683580" y="701334"/>
            <a:ext cx="2876366" cy="2876366"/>
          </a:xfrm>
          <a:prstGeom prst="rect">
            <a:avLst/>
          </a:prstGeom>
          <a:gradFill flip="none" rotWithShape="1">
            <a:gsLst>
              <a:gs pos="100000">
                <a:srgbClr val="FFA098"/>
              </a:gs>
              <a:gs pos="0">
                <a:srgbClr val="FE6F6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D98BD-850F-4ACA-AD36-3A84568F3C84}"/>
              </a:ext>
            </a:extLst>
          </p:cNvPr>
          <p:cNvSpPr txBox="1"/>
          <p:nvPr/>
        </p:nvSpPr>
        <p:spPr>
          <a:xfrm>
            <a:off x="932156" y="938071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9743CE-2B9E-4BC2-820E-903F190DC56B}"/>
              </a:ext>
            </a:extLst>
          </p:cNvPr>
          <p:cNvGrpSpPr/>
          <p:nvPr/>
        </p:nvGrpSpPr>
        <p:grpSpPr>
          <a:xfrm>
            <a:off x="3755254" y="1677880"/>
            <a:ext cx="1622880" cy="523220"/>
            <a:chOff x="3755254" y="1677880"/>
            <a:chExt cx="162288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073C8C-F699-4709-8E4C-451CD94248A9}"/>
                </a:ext>
              </a:extLst>
            </p:cNvPr>
            <p:cNvSpPr txBox="1"/>
            <p:nvPr/>
          </p:nvSpPr>
          <p:spPr>
            <a:xfrm>
              <a:off x="3755254" y="16778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46AC6E-1771-40C3-BA6A-68D415198D81}"/>
                </a:ext>
              </a:extLst>
            </p:cNvPr>
            <p:cNvSpPr txBox="1"/>
            <p:nvPr/>
          </p:nvSpPr>
          <p:spPr>
            <a:xfrm>
              <a:off x="4347083" y="18317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블록체인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0906FB-9514-4DDD-9732-4A45EDBC1D49}"/>
              </a:ext>
            </a:extLst>
          </p:cNvPr>
          <p:cNvGrpSpPr/>
          <p:nvPr/>
        </p:nvGrpSpPr>
        <p:grpSpPr>
          <a:xfrm>
            <a:off x="3755254" y="2361461"/>
            <a:ext cx="1645444" cy="524129"/>
            <a:chOff x="3755254" y="2361461"/>
            <a:chExt cx="1645444" cy="524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F5F50-516E-4A33-B5EF-FE0175F87CF0}"/>
                </a:ext>
              </a:extLst>
            </p:cNvPr>
            <p:cNvSpPr txBox="1"/>
            <p:nvPr/>
          </p:nvSpPr>
          <p:spPr>
            <a:xfrm>
              <a:off x="3755254" y="2361461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81DE4-663E-4312-A15B-C3124216905C}"/>
                </a:ext>
              </a:extLst>
            </p:cNvPr>
            <p:cNvSpPr txBox="1"/>
            <p:nvPr/>
          </p:nvSpPr>
          <p:spPr>
            <a:xfrm>
              <a:off x="4369647" y="25162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가상화폐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175342-AC00-4AC3-9268-DAA16EF362D4}"/>
              </a:ext>
            </a:extLst>
          </p:cNvPr>
          <p:cNvGrpSpPr/>
          <p:nvPr/>
        </p:nvGrpSpPr>
        <p:grpSpPr>
          <a:xfrm>
            <a:off x="3755254" y="3080553"/>
            <a:ext cx="2320187" cy="523220"/>
            <a:chOff x="3755254" y="3080553"/>
            <a:chExt cx="2320187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A992FC-DCA3-4B94-98D2-DA16C8A425CD}"/>
                </a:ext>
              </a:extLst>
            </p:cNvPr>
            <p:cNvSpPr txBox="1"/>
            <p:nvPr/>
          </p:nvSpPr>
          <p:spPr>
            <a:xfrm>
              <a:off x="3755254" y="3080553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800" spc="-15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A9EC-9934-467E-ADE3-5585C0966319}"/>
                </a:ext>
              </a:extLst>
            </p:cNvPr>
            <p:cNvSpPr txBox="1"/>
            <p:nvPr/>
          </p:nvSpPr>
          <p:spPr>
            <a:xfrm>
              <a:off x="4347083" y="319096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퍼블릭 </a:t>
              </a:r>
              <a:r>
                <a:rPr lang="ko-KR" altLang="en-US" spc="-1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프라이빗</a:t>
              </a:r>
              <a:endParaRPr lang="ko-KR" altLang="en-US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56F79E-425C-4280-96C0-02D7E9833339}"/>
              </a:ext>
            </a:extLst>
          </p:cNvPr>
          <p:cNvGrpSpPr/>
          <p:nvPr/>
        </p:nvGrpSpPr>
        <p:grpSpPr>
          <a:xfrm>
            <a:off x="3755254" y="3711710"/>
            <a:ext cx="2108591" cy="523220"/>
            <a:chOff x="3755254" y="3080553"/>
            <a:chExt cx="210859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B2604-D90E-4FDE-9591-67AC04CF7351}"/>
                </a:ext>
              </a:extLst>
            </p:cNvPr>
            <p:cNvSpPr txBox="1"/>
            <p:nvPr/>
          </p:nvSpPr>
          <p:spPr>
            <a:xfrm>
              <a:off x="3755254" y="3080553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spc="-150" dirty="0">
                  <a:solidFill>
                    <a:srgbClr val="FE6F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800" spc="-150" dirty="0">
                <a:solidFill>
                  <a:srgbClr val="FE6F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455591-F1A5-4149-830E-403727E15041}"/>
                </a:ext>
              </a:extLst>
            </p:cNvPr>
            <p:cNvSpPr txBox="1"/>
            <p:nvPr/>
          </p:nvSpPr>
          <p:spPr>
            <a:xfrm>
              <a:off x="4347083" y="3190962"/>
              <a:ext cx="1516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합의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4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사실 우리가 쓰는 지폐도 지폐 자체에는 가치가 없다</a:t>
            </a:r>
            <a:r>
              <a:rPr lang="en-US" altLang="ko-KR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그럼 가상화폐로 무언가를 살 수 있는가</a:t>
            </a:r>
            <a:r>
              <a:rPr lang="en-US" altLang="ko-KR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31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671119" y="679209"/>
            <a:ext cx="96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살수있다</a:t>
            </a:r>
            <a:r>
              <a:rPr lang="en-US" altLang="ko-KR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12E88-5026-4E8A-BAB6-FA64843B8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2004813"/>
            <a:ext cx="7649643" cy="28483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E23BE7-4A09-4E3B-B5F1-1555EF912894}"/>
              </a:ext>
            </a:extLst>
          </p:cNvPr>
          <p:cNvSpPr/>
          <p:nvPr/>
        </p:nvSpPr>
        <p:spPr>
          <a:xfrm>
            <a:off x="2432808" y="3347207"/>
            <a:ext cx="4236440" cy="28522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CD7B0-D0B1-49AE-AF05-5F9B5EBD643F}"/>
              </a:ext>
            </a:extLst>
          </p:cNvPr>
          <p:cNvSpPr/>
          <p:nvPr/>
        </p:nvSpPr>
        <p:spPr>
          <a:xfrm>
            <a:off x="2860645" y="3650609"/>
            <a:ext cx="3808603" cy="285226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2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근데 가상화폐에는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어두운면도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있다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2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 중앙화로 인한 거래 투명성 보장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386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거래하는 </a:t>
            </a:r>
            <a:r>
              <a:rPr lang="ko-KR" altLang="en-US" sz="32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너랑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나 둘 말고는 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누구도 거래했는지 모른다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41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가상화폐의 장점이자 단점 양날의 검이라고 생각한다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64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퍼블릭</a:t>
            </a:r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</a:t>
            </a:r>
            <a:r>
              <a:rPr lang="ko-KR" altLang="en-US" sz="5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프라이빗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61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14C92-6F5E-4255-94FE-282C34E59085}"/>
              </a:ext>
            </a:extLst>
          </p:cNvPr>
          <p:cNvSpPr txBox="1"/>
          <p:nvPr/>
        </p:nvSpPr>
        <p:spPr>
          <a:xfrm>
            <a:off x="473944" y="60795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en-US" altLang="ko-KR" sz="2400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BlockChain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E4007-6929-4FEB-8745-B605231602F2}"/>
              </a:ext>
            </a:extLst>
          </p:cNvPr>
          <p:cNvSpPr/>
          <p:nvPr/>
        </p:nvSpPr>
        <p:spPr>
          <a:xfrm>
            <a:off x="587740" y="1060097"/>
            <a:ext cx="2359957" cy="45719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C4EF8-385B-4C37-BCC6-5471C852CC7B}"/>
              </a:ext>
            </a:extLst>
          </p:cNvPr>
          <p:cNvSpPr/>
          <p:nvPr/>
        </p:nvSpPr>
        <p:spPr>
          <a:xfrm>
            <a:off x="473944" y="1732646"/>
            <a:ext cx="529973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권위있는 조직의 승인 없이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누구든지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컴퓨터 장비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(PC,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채굴기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 네트워크에 참여가 가능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D8E8B-C13C-4D56-A6C8-56003C8A9B83}"/>
              </a:ext>
            </a:extLst>
          </p:cNvPr>
          <p:cNvSpPr txBox="1"/>
          <p:nvPr/>
        </p:nvSpPr>
        <p:spPr>
          <a:xfrm>
            <a:off x="0" y="65931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VDL</a:t>
            </a:r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공식 홈페이지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8187-046D-4E2E-8E0B-288274F9F7A9}"/>
              </a:ext>
            </a:extLst>
          </p:cNvPr>
          <p:cNvGrpSpPr/>
          <p:nvPr/>
        </p:nvGrpSpPr>
        <p:grpSpPr>
          <a:xfrm>
            <a:off x="8472880" y="0"/>
            <a:ext cx="3719119" cy="6858000"/>
            <a:chOff x="3695700" y="2276475"/>
            <a:chExt cx="4905375" cy="20002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F44D9B-B24B-419B-9B35-9D4BAE3097E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3B026-3841-4034-A1A0-4B9FB6F8F0A8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85670-8FE3-486E-A78D-D244F1D86A09}"/>
              </a:ext>
            </a:extLst>
          </p:cNvPr>
          <p:cNvSpPr/>
          <p:nvPr/>
        </p:nvSpPr>
        <p:spPr>
          <a:xfrm>
            <a:off x="473944" y="3548358"/>
            <a:ext cx="5299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 블록체인 </a:t>
            </a:r>
            <a:r>
              <a:rPr lang="ko-KR" altLang="en-US" sz="1600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개방형 블록체인으로 불림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884735-2931-45FF-AF47-0DAB6098A041}"/>
              </a:ext>
            </a:extLst>
          </p:cNvPr>
          <p:cNvGrpSpPr/>
          <p:nvPr/>
        </p:nvGrpSpPr>
        <p:grpSpPr>
          <a:xfrm>
            <a:off x="8472881" y="0"/>
            <a:ext cx="3719119" cy="6858000"/>
            <a:chOff x="3695700" y="2276475"/>
            <a:chExt cx="4905375" cy="20002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643C3B-F327-4C2E-8918-D11B7DB1E6BD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1E74-054D-4F4C-8304-93A6EBF73384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30A32B-7A22-48C8-B860-856C47879839}"/>
              </a:ext>
            </a:extLst>
          </p:cNvPr>
          <p:cNvSpPr txBox="1"/>
          <p:nvPr/>
        </p:nvSpPr>
        <p:spPr>
          <a:xfrm>
            <a:off x="9746381" y="3100115"/>
            <a:ext cx="1172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DFAB77-B66C-4A72-8929-E80DF7D5BDB8}"/>
              </a:ext>
            </a:extLst>
          </p:cNvPr>
          <p:cNvSpPr/>
          <p:nvPr/>
        </p:nvSpPr>
        <p:spPr>
          <a:xfrm>
            <a:off x="473944" y="4625406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운영과 참여의 주체가 불분명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때문에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인센티브 제도인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코인</a:t>
            </a:r>
            <a:r>
              <a:rPr lang="en-US" altLang="ko-KR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(Token)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발행하여 운영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됨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9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14C92-6F5E-4255-94FE-282C34E59085}"/>
              </a:ext>
            </a:extLst>
          </p:cNvPr>
          <p:cNvSpPr txBox="1"/>
          <p:nvPr/>
        </p:nvSpPr>
        <p:spPr>
          <a:xfrm>
            <a:off x="473944" y="60795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en-US" altLang="ko-KR" sz="2400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BlockChain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E4007-6929-4FEB-8745-B605231602F2}"/>
              </a:ext>
            </a:extLst>
          </p:cNvPr>
          <p:cNvSpPr/>
          <p:nvPr/>
        </p:nvSpPr>
        <p:spPr>
          <a:xfrm>
            <a:off x="587740" y="1060097"/>
            <a:ext cx="2359957" cy="45719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C4EF8-385B-4C37-BCC6-5471C852CC7B}"/>
              </a:ext>
            </a:extLst>
          </p:cNvPr>
          <p:cNvSpPr/>
          <p:nvPr/>
        </p:nvSpPr>
        <p:spPr>
          <a:xfrm>
            <a:off x="473944" y="1732646"/>
            <a:ext cx="529973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블록체인에 참여하는 각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저장된 데이터를 복사하여 저장하고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연산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블록의 생성에 참여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있는 특징을 가진다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D8E8B-C13C-4D56-A6C8-56003C8A9B83}"/>
              </a:ext>
            </a:extLst>
          </p:cNvPr>
          <p:cNvSpPr txBox="1"/>
          <p:nvPr/>
        </p:nvSpPr>
        <p:spPr>
          <a:xfrm>
            <a:off x="0" y="65931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VDL</a:t>
            </a:r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공식 홈페이지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8187-046D-4E2E-8E0B-288274F9F7A9}"/>
              </a:ext>
            </a:extLst>
          </p:cNvPr>
          <p:cNvGrpSpPr/>
          <p:nvPr/>
        </p:nvGrpSpPr>
        <p:grpSpPr>
          <a:xfrm>
            <a:off x="8472880" y="0"/>
            <a:ext cx="3719119" cy="6858000"/>
            <a:chOff x="3695700" y="2276475"/>
            <a:chExt cx="4905375" cy="20002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F44D9B-B24B-419B-9B35-9D4BAE3097E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3B026-3841-4034-A1A0-4B9FB6F8F0A8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85670-8FE3-486E-A78D-D244F1D86A09}"/>
              </a:ext>
            </a:extLst>
          </p:cNvPr>
          <p:cNvSpPr/>
          <p:nvPr/>
        </p:nvSpPr>
        <p:spPr>
          <a:xfrm>
            <a:off x="473944" y="3363692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노드들은 블록체인 네트워크에 접속을 차단함으로써 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자유롭게 탈퇴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할 수 있다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884735-2931-45FF-AF47-0DAB6098A041}"/>
              </a:ext>
            </a:extLst>
          </p:cNvPr>
          <p:cNvGrpSpPr/>
          <p:nvPr/>
        </p:nvGrpSpPr>
        <p:grpSpPr>
          <a:xfrm>
            <a:off x="8472881" y="0"/>
            <a:ext cx="3719119" cy="6858000"/>
            <a:chOff x="3695700" y="2276475"/>
            <a:chExt cx="4905375" cy="20002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643C3B-F327-4C2E-8918-D11B7DB1E6BD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1E74-054D-4F4C-8304-93A6EBF73384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30A32B-7A22-48C8-B860-856C47879839}"/>
              </a:ext>
            </a:extLst>
          </p:cNvPr>
          <p:cNvSpPr txBox="1"/>
          <p:nvPr/>
        </p:nvSpPr>
        <p:spPr>
          <a:xfrm>
            <a:off x="9746381" y="3100115"/>
            <a:ext cx="1172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DFAB77-B66C-4A72-8929-E80DF7D5BDB8}"/>
              </a:ext>
            </a:extLst>
          </p:cNvPr>
          <p:cNvSpPr/>
          <p:nvPr/>
        </p:nvSpPr>
        <p:spPr>
          <a:xfrm>
            <a:off x="473944" y="4625406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 네트워크에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 또는 탈퇴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것은 권위있는 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조직의 승인없이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참여자의 결정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달렸다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05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14C92-6F5E-4255-94FE-282C34E59085}"/>
              </a:ext>
            </a:extLst>
          </p:cNvPr>
          <p:cNvSpPr txBox="1"/>
          <p:nvPr/>
        </p:nvSpPr>
        <p:spPr>
          <a:xfrm>
            <a:off x="473944" y="60795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en-US" altLang="ko-KR" sz="2400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BlockChain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E4007-6929-4FEB-8745-B605231602F2}"/>
              </a:ext>
            </a:extLst>
          </p:cNvPr>
          <p:cNvSpPr/>
          <p:nvPr/>
        </p:nvSpPr>
        <p:spPr>
          <a:xfrm>
            <a:off x="587740" y="1060097"/>
            <a:ext cx="2359957" cy="45719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C4EF8-385B-4C37-BCC6-5471C852CC7B}"/>
              </a:ext>
            </a:extLst>
          </p:cNvPr>
          <p:cNvSpPr/>
          <p:nvPr/>
        </p:nvSpPr>
        <p:spPr>
          <a:xfrm>
            <a:off x="473944" y="1732646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참여자들의 컴퓨터 사용에 따른 전기료 및 운영비를 감당 할 수 있도록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암호화폐를 발행하여 보상하며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거래 수수료</a:t>
            </a:r>
            <a:r>
              <a:rPr lang="en-US" altLang="ko-KR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받음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D8E8B-C13C-4D56-A6C8-56003C8A9B83}"/>
              </a:ext>
            </a:extLst>
          </p:cNvPr>
          <p:cNvSpPr txBox="1"/>
          <p:nvPr/>
        </p:nvSpPr>
        <p:spPr>
          <a:xfrm>
            <a:off x="0" y="65931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VDL</a:t>
            </a:r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공식 홈페이지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8187-046D-4E2E-8E0B-288274F9F7A9}"/>
              </a:ext>
            </a:extLst>
          </p:cNvPr>
          <p:cNvGrpSpPr/>
          <p:nvPr/>
        </p:nvGrpSpPr>
        <p:grpSpPr>
          <a:xfrm>
            <a:off x="8472880" y="0"/>
            <a:ext cx="3719119" cy="6858000"/>
            <a:chOff x="3695700" y="2276475"/>
            <a:chExt cx="4905375" cy="20002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F44D9B-B24B-419B-9B35-9D4BAE3097E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3B026-3841-4034-A1A0-4B9FB6F8F0A8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85670-8FE3-486E-A78D-D244F1D86A09}"/>
              </a:ext>
            </a:extLst>
          </p:cNvPr>
          <p:cNvSpPr/>
          <p:nvPr/>
        </p:nvSpPr>
        <p:spPr>
          <a:xfrm>
            <a:off x="473944" y="3179026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사람들이 참여해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투명성이 강력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하며 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사람이 참여할수록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보안이 강해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진다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884735-2931-45FF-AF47-0DAB6098A041}"/>
              </a:ext>
            </a:extLst>
          </p:cNvPr>
          <p:cNvGrpSpPr/>
          <p:nvPr/>
        </p:nvGrpSpPr>
        <p:grpSpPr>
          <a:xfrm>
            <a:off x="8472881" y="0"/>
            <a:ext cx="3719119" cy="6858000"/>
            <a:chOff x="3695700" y="2276475"/>
            <a:chExt cx="4905375" cy="20002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643C3B-F327-4C2E-8918-D11B7DB1E6BD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1E74-054D-4F4C-8304-93A6EBF73384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30A32B-7A22-48C8-B860-856C47879839}"/>
              </a:ext>
            </a:extLst>
          </p:cNvPr>
          <p:cNvSpPr txBox="1"/>
          <p:nvPr/>
        </p:nvSpPr>
        <p:spPr>
          <a:xfrm>
            <a:off x="9746381" y="3179026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DFAB77-B66C-4A72-8929-E80DF7D5BDB8}"/>
              </a:ext>
            </a:extLst>
          </p:cNvPr>
          <p:cNvSpPr/>
          <p:nvPr/>
        </p:nvSpPr>
        <p:spPr>
          <a:xfrm>
            <a:off x="473944" y="4625406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노드에 의해 동기화되기 때문에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속도가 느림</a:t>
            </a:r>
            <a:endParaRPr lang="en-US" altLang="ko-KR" sz="1600" b="1" spc="-150" dirty="0">
              <a:solidFill>
                <a:srgbClr val="FF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악의적인 목적을 가진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해커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자유롭게 접근이 가능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8C10F-6264-4D69-82D4-EC19FC9B6C66}"/>
              </a:ext>
            </a:extLst>
          </p:cNvPr>
          <p:cNvSpPr txBox="1"/>
          <p:nvPr/>
        </p:nvSpPr>
        <p:spPr>
          <a:xfrm>
            <a:off x="9746381" y="1732646"/>
            <a:ext cx="1172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보상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63A0D-7B4F-405E-9BF3-F2181C3F6D7B}"/>
              </a:ext>
            </a:extLst>
          </p:cNvPr>
          <p:cNvSpPr txBox="1"/>
          <p:nvPr/>
        </p:nvSpPr>
        <p:spPr>
          <a:xfrm>
            <a:off x="9746381" y="4625406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단점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8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27510" y="2875002"/>
            <a:ext cx="393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</a:t>
            </a:r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934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14C92-6F5E-4255-94FE-282C34E59085}"/>
              </a:ext>
            </a:extLst>
          </p:cNvPr>
          <p:cNvSpPr txBox="1"/>
          <p:nvPr/>
        </p:nvSpPr>
        <p:spPr>
          <a:xfrm>
            <a:off x="473944" y="607957"/>
            <a:ext cx="257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Private </a:t>
            </a:r>
            <a:r>
              <a:rPr lang="en-US" altLang="ko-KR" sz="2400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BlockChain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E4007-6929-4FEB-8745-B605231602F2}"/>
              </a:ext>
            </a:extLst>
          </p:cNvPr>
          <p:cNvSpPr/>
          <p:nvPr/>
        </p:nvSpPr>
        <p:spPr>
          <a:xfrm>
            <a:off x="587740" y="1060097"/>
            <a:ext cx="2359957" cy="45719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D8E8B-C13C-4D56-A6C8-56003C8A9B83}"/>
              </a:ext>
            </a:extLst>
          </p:cNvPr>
          <p:cNvSpPr txBox="1"/>
          <p:nvPr/>
        </p:nvSpPr>
        <p:spPr>
          <a:xfrm>
            <a:off x="0" y="65931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VDL</a:t>
            </a:r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공식 홈페이지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8187-046D-4E2E-8E0B-288274F9F7A9}"/>
              </a:ext>
            </a:extLst>
          </p:cNvPr>
          <p:cNvGrpSpPr/>
          <p:nvPr/>
        </p:nvGrpSpPr>
        <p:grpSpPr>
          <a:xfrm>
            <a:off x="8472880" y="0"/>
            <a:ext cx="3719119" cy="6858000"/>
            <a:chOff x="3695700" y="2276475"/>
            <a:chExt cx="4905375" cy="20002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F44D9B-B24B-419B-9B35-9D4BAE3097E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3B026-3841-4034-A1A0-4B9FB6F8F0A8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884735-2931-45FF-AF47-0DAB6098A041}"/>
              </a:ext>
            </a:extLst>
          </p:cNvPr>
          <p:cNvGrpSpPr/>
          <p:nvPr/>
        </p:nvGrpSpPr>
        <p:grpSpPr>
          <a:xfrm>
            <a:off x="8472881" y="0"/>
            <a:ext cx="3719119" cy="6858000"/>
            <a:chOff x="3695700" y="2276475"/>
            <a:chExt cx="4905375" cy="20002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643C3B-F327-4C2E-8918-D11B7DB1E6BD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1E74-054D-4F4C-8304-93A6EBF73384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598541-CC48-429B-8B69-E5A804FC8106}"/>
              </a:ext>
            </a:extLst>
          </p:cNvPr>
          <p:cNvSpPr/>
          <p:nvPr/>
        </p:nvSpPr>
        <p:spPr>
          <a:xfrm>
            <a:off x="523277" y="2483324"/>
            <a:ext cx="5299735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 err="1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승인받은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사람만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트랜잭션으로 </a:t>
            </a:r>
            <a:r>
              <a:rPr lang="ko-KR" altLang="en-US" sz="16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참여할수있음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법적 책임자가 있음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기업 내부용으로 사용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6824A-A15A-4215-A615-0BC469A32D03}"/>
              </a:ext>
            </a:extLst>
          </p:cNvPr>
          <p:cNvSpPr txBox="1"/>
          <p:nvPr/>
        </p:nvSpPr>
        <p:spPr>
          <a:xfrm>
            <a:off x="9252656" y="307505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프라이빗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51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CFBF-A7E9-4D3D-A75D-96D9941F8F3E}"/>
              </a:ext>
            </a:extLst>
          </p:cNvPr>
          <p:cNvSpPr txBox="1"/>
          <p:nvPr/>
        </p:nvSpPr>
        <p:spPr>
          <a:xfrm>
            <a:off x="1266738" y="2910681"/>
            <a:ext cx="960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그래서 우리는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퍼블릭이냐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프라이빗이냐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064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CFBF-A7E9-4D3D-A75D-96D9941F8F3E}"/>
              </a:ext>
            </a:extLst>
          </p:cNvPr>
          <p:cNvSpPr txBox="1"/>
          <p:nvPr/>
        </p:nvSpPr>
        <p:spPr>
          <a:xfrm>
            <a:off x="1266738" y="2910681"/>
            <a:ext cx="960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부동산 거래 시스템을 만든다면 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퍼블릭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920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28F7F-5270-4E33-BF1C-6438C4AB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4" y="886307"/>
            <a:ext cx="10828361" cy="49440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149E90-77C9-4B71-91FE-1EACA4802E6F}"/>
              </a:ext>
            </a:extLst>
          </p:cNvPr>
          <p:cNvSpPr/>
          <p:nvPr/>
        </p:nvSpPr>
        <p:spPr>
          <a:xfrm>
            <a:off x="774175" y="1484851"/>
            <a:ext cx="4605556" cy="662731"/>
          </a:xfrm>
          <a:prstGeom prst="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33D2A2-BCB9-44FC-BA22-E15F503E3E6F}"/>
              </a:ext>
            </a:extLst>
          </p:cNvPr>
          <p:cNvSpPr/>
          <p:nvPr/>
        </p:nvSpPr>
        <p:spPr>
          <a:xfrm>
            <a:off x="951742" y="4438476"/>
            <a:ext cx="4224265" cy="493552"/>
          </a:xfrm>
          <a:prstGeom prst="rect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1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CFBF-A7E9-4D3D-A75D-96D9941F8F3E}"/>
              </a:ext>
            </a:extLst>
          </p:cNvPr>
          <p:cNvSpPr txBox="1"/>
          <p:nvPr/>
        </p:nvSpPr>
        <p:spPr>
          <a:xfrm>
            <a:off x="1266738" y="2910681"/>
            <a:ext cx="960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위와 같은 신분증명 서비스라면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프라이빗</a:t>
            </a:r>
            <a:endParaRPr lang="en-US" altLang="ko-KR" sz="40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89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합의 알고리즘</a:t>
            </a:r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5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8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블록체인에 새로운 블록을 </a:t>
            </a:r>
            <a:endParaRPr lang="en-US" altLang="ko-KR" sz="4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체인하는 일종의 규칙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487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종류는</a:t>
            </a:r>
            <a:r>
              <a:rPr lang="en-US" altLang="ko-KR" sz="4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872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작업증명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(POW)</a:t>
            </a:r>
          </a:p>
        </p:txBody>
      </p:sp>
    </p:spTree>
    <p:extLst>
      <p:ext uri="{BB962C8B-B14F-4D97-AF65-F5344CB8AC3E}">
        <p14:creationId xmlns:p14="http://schemas.microsoft.com/office/powerpoint/2010/main" val="4226128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A14C92-6F5E-4255-94FE-282C34E59085}"/>
              </a:ext>
            </a:extLst>
          </p:cNvPr>
          <p:cNvSpPr txBox="1"/>
          <p:nvPr/>
        </p:nvSpPr>
        <p:spPr>
          <a:xfrm>
            <a:off x="473944" y="60795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Public </a:t>
            </a:r>
            <a:r>
              <a:rPr lang="en-US" altLang="ko-KR" sz="2400" b="1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BlockChain</a:t>
            </a:r>
            <a:endParaRPr lang="en-US" altLang="ko-KR" sz="2400" b="1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E4007-6929-4FEB-8745-B605231602F2}"/>
              </a:ext>
            </a:extLst>
          </p:cNvPr>
          <p:cNvSpPr/>
          <p:nvPr/>
        </p:nvSpPr>
        <p:spPr>
          <a:xfrm>
            <a:off x="587740" y="1060097"/>
            <a:ext cx="2359957" cy="45719"/>
          </a:xfrm>
          <a:prstGeom prst="rect">
            <a:avLst/>
          </a:prstGeom>
          <a:solidFill>
            <a:srgbClr val="FE6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C4EF8-385B-4C37-BCC6-5471C852CC7B}"/>
              </a:ext>
            </a:extLst>
          </p:cNvPr>
          <p:cNvSpPr/>
          <p:nvPr/>
        </p:nvSpPr>
        <p:spPr>
          <a:xfrm>
            <a:off x="473943" y="1166278"/>
            <a:ext cx="52997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Proof Of Work ( </a:t>
            </a:r>
            <a:r>
              <a:rPr lang="ko-KR" altLang="en-US" sz="16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작업증명 </a:t>
            </a:r>
            <a:r>
              <a:rPr lang="en-US" altLang="ko-KR" sz="1600" b="1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D8E8B-C13C-4D56-A6C8-56003C8A9B83}"/>
              </a:ext>
            </a:extLst>
          </p:cNvPr>
          <p:cNvSpPr txBox="1"/>
          <p:nvPr/>
        </p:nvSpPr>
        <p:spPr>
          <a:xfrm>
            <a:off x="0" y="6593156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VDL</a:t>
            </a:r>
            <a:r>
              <a:rPr lang="ko-KR" altLang="en-US" sz="1000" spc="-15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공식 홈페이지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8187-046D-4E2E-8E0B-288274F9F7A9}"/>
              </a:ext>
            </a:extLst>
          </p:cNvPr>
          <p:cNvGrpSpPr/>
          <p:nvPr/>
        </p:nvGrpSpPr>
        <p:grpSpPr>
          <a:xfrm>
            <a:off x="8472880" y="0"/>
            <a:ext cx="3719119" cy="6858000"/>
            <a:chOff x="3695700" y="2276475"/>
            <a:chExt cx="4905375" cy="20002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F44D9B-B24B-419B-9B35-9D4BAE3097E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3B026-3841-4034-A1A0-4B9FB6F8F0A8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85670-8FE3-486E-A78D-D244F1D86A09}"/>
              </a:ext>
            </a:extLst>
          </p:cNvPr>
          <p:cNvSpPr/>
          <p:nvPr/>
        </p:nvSpPr>
        <p:spPr>
          <a:xfrm>
            <a:off x="473942" y="1654612"/>
            <a:ext cx="5299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처음 만들어진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합의 알고리즘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884735-2931-45FF-AF47-0DAB6098A041}"/>
              </a:ext>
            </a:extLst>
          </p:cNvPr>
          <p:cNvGrpSpPr/>
          <p:nvPr/>
        </p:nvGrpSpPr>
        <p:grpSpPr>
          <a:xfrm>
            <a:off x="8472881" y="0"/>
            <a:ext cx="3719119" cy="6858000"/>
            <a:chOff x="3695700" y="2276475"/>
            <a:chExt cx="4905375" cy="20002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643C3B-F327-4C2E-8918-D11B7DB1E6BD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1E74-054D-4F4C-8304-93A6EBF73384}"/>
                </a:ext>
              </a:extLst>
            </p:cNvPr>
            <p:cNvSpPr txBox="1"/>
            <p:nvPr/>
          </p:nvSpPr>
          <p:spPr>
            <a:xfrm>
              <a:off x="4621688" y="2922657"/>
              <a:ext cx="243653" cy="107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30A32B-7A22-48C8-B860-856C47879839}"/>
              </a:ext>
            </a:extLst>
          </p:cNvPr>
          <p:cNvSpPr txBox="1"/>
          <p:nvPr/>
        </p:nvSpPr>
        <p:spPr>
          <a:xfrm>
            <a:off x="8851905" y="310903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 합의 알고리즘</a:t>
            </a:r>
            <a:endParaRPr lang="en-US" altLang="ko-KR" sz="24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2438F5-7F5D-4E29-91FD-B51D93158BAD}"/>
              </a:ext>
            </a:extLst>
          </p:cNvPr>
          <p:cNvSpPr/>
          <p:nvPr/>
        </p:nvSpPr>
        <p:spPr>
          <a:xfrm>
            <a:off x="473941" y="2134662"/>
            <a:ext cx="5299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작업증명 마이닝은 수많은 </a:t>
            </a:r>
            <a:r>
              <a:rPr lang="ko-KR" altLang="en-US" sz="16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해싱연산을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598541-CC48-429B-8B69-E5A804FC8106}"/>
              </a:ext>
            </a:extLst>
          </p:cNvPr>
          <p:cNvSpPr/>
          <p:nvPr/>
        </p:nvSpPr>
        <p:spPr>
          <a:xfrm>
            <a:off x="473940" y="2464646"/>
            <a:ext cx="5299735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연산능력이 높으면 더 많은 시도를 할 수 있다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말해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속도가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빠른 마이너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일수록 </a:t>
            </a: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블록에 대한 유효한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해결책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찾을 가능성이 높다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합의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달성하면 트랜잭션을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</a:t>
            </a: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이를 블록체인에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endParaRPr lang="en-US" altLang="ko-KR" sz="1600" b="1" spc="-150" dirty="0">
              <a:solidFill>
                <a:srgbClr val="FF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마이너에 의해 제공된 블록해시가 유효하다는 </a:t>
            </a:r>
            <a:r>
              <a:rPr lang="ko-KR" altLang="en-US" sz="1600" b="1" spc="-150" dirty="0">
                <a:solidFill>
                  <a:srgbClr val="FF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작업 증명 동의</a:t>
            </a:r>
            <a:endParaRPr lang="en-US" altLang="ko-KR" sz="1600" b="1" spc="-150" dirty="0">
              <a:solidFill>
                <a:srgbClr val="FF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6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2D65CEC-EEA5-463A-8832-8006E888CA2A}"/>
              </a:ext>
            </a:extLst>
          </p:cNvPr>
          <p:cNvSpPr txBox="1"/>
          <p:nvPr/>
        </p:nvSpPr>
        <p:spPr>
          <a:xfrm>
            <a:off x="0" y="6593156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블록체인 이미지 캡쳐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2A264D3-F28B-4590-9AD8-15190EF13F8E}"/>
              </a:ext>
            </a:extLst>
          </p:cNvPr>
          <p:cNvGrpSpPr/>
          <p:nvPr/>
        </p:nvGrpSpPr>
        <p:grpSpPr>
          <a:xfrm>
            <a:off x="923930" y="1585979"/>
            <a:ext cx="4349938" cy="3686042"/>
            <a:chOff x="923930" y="1585979"/>
            <a:chExt cx="4349938" cy="3686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34497A-F02A-4CBC-A4A4-95D2600A476D}"/>
                </a:ext>
              </a:extLst>
            </p:cNvPr>
            <p:cNvGrpSpPr/>
            <p:nvPr/>
          </p:nvGrpSpPr>
          <p:grpSpPr>
            <a:xfrm>
              <a:off x="923930" y="1585979"/>
              <a:ext cx="4349938" cy="3686042"/>
              <a:chOff x="923930" y="1585979"/>
              <a:chExt cx="4349938" cy="3686042"/>
            </a:xfrm>
          </p:grpSpPr>
          <p:pic>
            <p:nvPicPr>
              <p:cNvPr id="24" name="그래픽 23" descr="랩톱">
                <a:extLst>
                  <a:ext uri="{FF2B5EF4-FFF2-40B4-BE49-F238E27FC236}">
                    <a16:creationId xmlns:a16="http://schemas.microsoft.com/office/drawing/2014/main" id="{1F8A009F-859D-4D2A-B6C2-501159584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04693" y="2944413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27" name="그래픽 26" descr="랩톱">
                <a:extLst>
                  <a:ext uri="{FF2B5EF4-FFF2-40B4-BE49-F238E27FC236}">
                    <a16:creationId xmlns:a16="http://schemas.microsoft.com/office/drawing/2014/main" id="{D4680F3A-A7C9-4F5B-B3FB-A5124D765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3930" y="2944413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2" name="그래픽 31" descr="랩톱">
                <a:extLst>
                  <a:ext uri="{FF2B5EF4-FFF2-40B4-BE49-F238E27FC236}">
                    <a16:creationId xmlns:a16="http://schemas.microsoft.com/office/drawing/2014/main" id="{D8ACDB2C-B32F-43C6-A1EC-EFB5E7210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2944412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3" name="그래픽 32" descr="랩톱">
                <a:extLst>
                  <a:ext uri="{FF2B5EF4-FFF2-40B4-BE49-F238E27FC236}">
                    <a16:creationId xmlns:a16="http://schemas.microsoft.com/office/drawing/2014/main" id="{FF00157A-DD83-4B03-8E5B-BEECC3616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1585979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4" name="그래픽 33" descr="랩톱">
                <a:extLst>
                  <a:ext uri="{FF2B5EF4-FFF2-40B4-BE49-F238E27FC236}">
                    <a16:creationId xmlns:a16="http://schemas.microsoft.com/office/drawing/2014/main" id="{9266B989-6352-4B09-825B-790EF1201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4302846"/>
                <a:ext cx="969175" cy="969175"/>
              </a:xfrm>
              <a:prstGeom prst="rect">
                <a:avLst/>
              </a:prstGeom>
            </p:spPr>
          </p:pic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A154932-8BB2-4B95-8BC6-0565A75E8D8A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 flipV="1">
              <a:off x="1893105" y="3429000"/>
              <a:ext cx="721206" cy="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2705C4F-AFC7-41EC-93B8-E3BE4B87740E}"/>
                </a:ext>
              </a:extLst>
            </p:cNvPr>
            <p:cNvCxnSpPr>
              <a:stCxn id="32" idx="3"/>
              <a:endCxn id="24" idx="1"/>
            </p:cNvCxnSpPr>
            <p:nvPr/>
          </p:nvCxnSpPr>
          <p:spPr>
            <a:xfrm>
              <a:off x="3583486" y="3429000"/>
              <a:ext cx="721207" cy="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51C9E3-B56E-4547-B113-635F7DC5719D}"/>
                </a:ext>
              </a:extLst>
            </p:cNvPr>
            <p:cNvCxnSpPr>
              <a:stCxn id="33" idx="2"/>
              <a:endCxn id="32" idx="0"/>
            </p:cNvCxnSpPr>
            <p:nvPr/>
          </p:nvCxnSpPr>
          <p:spPr>
            <a:xfrm>
              <a:off x="3098899" y="2555154"/>
              <a:ext cx="0" cy="38925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B6E124-60A4-45C2-911D-778F500A62C6}"/>
                </a:ext>
              </a:extLst>
            </p:cNvPr>
            <p:cNvCxnSpPr>
              <a:stCxn id="34" idx="0"/>
              <a:endCxn id="32" idx="2"/>
            </p:cNvCxnSpPr>
            <p:nvPr/>
          </p:nvCxnSpPr>
          <p:spPr>
            <a:xfrm flipV="1">
              <a:off x="3098899" y="3913587"/>
              <a:ext cx="0" cy="38925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621C565-F337-4D3B-AF30-C6AEFC43532D}"/>
              </a:ext>
            </a:extLst>
          </p:cNvPr>
          <p:cNvGrpSpPr/>
          <p:nvPr/>
        </p:nvGrpSpPr>
        <p:grpSpPr>
          <a:xfrm>
            <a:off x="5968335" y="2268925"/>
            <a:ext cx="1579455" cy="497859"/>
            <a:chOff x="6225515" y="607957"/>
            <a:chExt cx="1579455" cy="4978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DD358E-C095-4712-8414-F1B412B05D84}"/>
                </a:ext>
              </a:extLst>
            </p:cNvPr>
            <p:cNvSpPr txBox="1"/>
            <p:nvPr/>
          </p:nvSpPr>
          <p:spPr>
            <a:xfrm>
              <a:off x="6225515" y="607957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블록체인</a:t>
              </a:r>
              <a:r>
                <a:rPr lang="en-US" altLang="ko-KR" sz="24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1CB96A-EA53-4903-91B7-70539E599BA2}"/>
                </a:ext>
              </a:extLst>
            </p:cNvPr>
            <p:cNvSpPr/>
            <p:nvPr/>
          </p:nvSpPr>
          <p:spPr>
            <a:xfrm>
              <a:off x="6339312" y="1060097"/>
              <a:ext cx="1465658" cy="45719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5708911-4084-4D2A-9774-8A9F71A652B9}"/>
              </a:ext>
            </a:extLst>
          </p:cNvPr>
          <p:cNvSpPr txBox="1"/>
          <p:nvPr/>
        </p:nvSpPr>
        <p:spPr>
          <a:xfrm>
            <a:off x="5968335" y="3218924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시스템 방식</a:t>
            </a:r>
            <a:endParaRPr lang="en-US" altLang="ko-KR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319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SHA-256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해싱된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블록체인이 있는데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Nounce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라는 난수를 찾는 문제를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푸는것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91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지분증명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(POS)</a:t>
            </a:r>
          </a:p>
        </p:txBody>
      </p:sp>
    </p:spTree>
    <p:extLst>
      <p:ext uri="{BB962C8B-B14F-4D97-AF65-F5344CB8AC3E}">
        <p14:creationId xmlns:p14="http://schemas.microsoft.com/office/powerpoint/2010/main" val="2184659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671120" y="889843"/>
            <a:ext cx="106036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Staking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시기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임의추출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노드의 양호도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비롯한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복합적인 요소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 이용해서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의사 난수를 선정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하여 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블록의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검증자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노드를 선정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 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블록을 형성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한다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381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73603" y="1566952"/>
            <a:ext cx="87916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작업증명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TPS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느림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지분증명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작업증명보다 조금 빠름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indent="-571500" algn="ctr">
              <a:buFont typeface="Symbol" panose="05050102010706020507" pitchFamily="18" charset="2"/>
              <a:buChar char="Þ"/>
            </a:pP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확장성이 좋지않다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71500" indent="-571500" algn="ctr">
              <a:buFont typeface="Symbol" panose="05050102010706020507" pitchFamily="18" charset="2"/>
              <a:buChar char="Þ"/>
            </a:pPr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TPS : </a:t>
            </a:r>
            <a:r>
              <a:rPr lang="ko-KR" altLang="en-US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초당 트랜잭션 속도</a:t>
            </a:r>
            <a:endParaRPr lang="en-US" altLang="ko-KR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997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권위증명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(POA)</a:t>
            </a:r>
          </a:p>
        </p:txBody>
      </p:sp>
    </p:spTree>
    <p:extLst>
      <p:ext uri="{BB962C8B-B14F-4D97-AF65-F5344CB8AC3E}">
        <p14:creationId xmlns:p14="http://schemas.microsoft.com/office/powerpoint/2010/main" val="4203847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신뢰할 수 있는 주체를 통해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임의로 선정된 노드를 통해 보호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148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585519" y="2274838"/>
            <a:ext cx="8791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블록체인의 장점과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프라이버시 보호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두마리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토끼를 잡을 수 있다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137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소각증명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(POB)</a:t>
            </a:r>
          </a:p>
        </p:txBody>
      </p:sp>
    </p:spTree>
    <p:extLst>
      <p:ext uri="{BB962C8B-B14F-4D97-AF65-F5344CB8AC3E}">
        <p14:creationId xmlns:p14="http://schemas.microsoft.com/office/powerpoint/2010/main" val="522601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700168" y="1843156"/>
            <a:ext cx="8791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코인을 소각함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으로써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기여도를 증명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마이닝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트랜잭션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검증할 권리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얻을 수 있다</a:t>
            </a:r>
            <a:endParaRPr lang="en-US" altLang="ko-KR" sz="3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61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73603" y="2397948"/>
            <a:ext cx="87916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소각은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접근할수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없는 </a:t>
            </a:r>
            <a:r>
              <a:rPr lang="ko-KR" altLang="en-US" sz="28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쓸모없는</a:t>
            </a: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주소로 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코인을 보내서 소각한다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9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2D65CEC-EEA5-463A-8832-8006E888CA2A}"/>
              </a:ext>
            </a:extLst>
          </p:cNvPr>
          <p:cNvSpPr txBox="1"/>
          <p:nvPr/>
        </p:nvSpPr>
        <p:spPr>
          <a:xfrm>
            <a:off x="0" y="6593156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블록체인 이미지 캡쳐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2A264D3-F28B-4590-9AD8-15190EF13F8E}"/>
              </a:ext>
            </a:extLst>
          </p:cNvPr>
          <p:cNvGrpSpPr/>
          <p:nvPr/>
        </p:nvGrpSpPr>
        <p:grpSpPr>
          <a:xfrm>
            <a:off x="923930" y="1585979"/>
            <a:ext cx="4349938" cy="3686042"/>
            <a:chOff x="923930" y="1585979"/>
            <a:chExt cx="4349938" cy="3686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B34497A-F02A-4CBC-A4A4-95D2600A476D}"/>
                </a:ext>
              </a:extLst>
            </p:cNvPr>
            <p:cNvGrpSpPr/>
            <p:nvPr/>
          </p:nvGrpSpPr>
          <p:grpSpPr>
            <a:xfrm>
              <a:off x="923930" y="1585979"/>
              <a:ext cx="4349938" cy="3686042"/>
              <a:chOff x="923930" y="1585979"/>
              <a:chExt cx="4349938" cy="3686042"/>
            </a:xfrm>
          </p:grpSpPr>
          <p:pic>
            <p:nvPicPr>
              <p:cNvPr id="24" name="그래픽 23" descr="랩톱">
                <a:extLst>
                  <a:ext uri="{FF2B5EF4-FFF2-40B4-BE49-F238E27FC236}">
                    <a16:creationId xmlns:a16="http://schemas.microsoft.com/office/drawing/2014/main" id="{1F8A009F-859D-4D2A-B6C2-501159584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04693" y="2944413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27" name="그래픽 26" descr="랩톱">
                <a:extLst>
                  <a:ext uri="{FF2B5EF4-FFF2-40B4-BE49-F238E27FC236}">
                    <a16:creationId xmlns:a16="http://schemas.microsoft.com/office/drawing/2014/main" id="{D4680F3A-A7C9-4F5B-B3FB-A5124D765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3930" y="2944413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2" name="그래픽 31" descr="랩톱">
                <a:extLst>
                  <a:ext uri="{FF2B5EF4-FFF2-40B4-BE49-F238E27FC236}">
                    <a16:creationId xmlns:a16="http://schemas.microsoft.com/office/drawing/2014/main" id="{D8ACDB2C-B32F-43C6-A1EC-EFB5E7210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2944412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3" name="그래픽 32" descr="랩톱">
                <a:extLst>
                  <a:ext uri="{FF2B5EF4-FFF2-40B4-BE49-F238E27FC236}">
                    <a16:creationId xmlns:a16="http://schemas.microsoft.com/office/drawing/2014/main" id="{FF00157A-DD83-4B03-8E5B-BEECC3616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1585979"/>
                <a:ext cx="969175" cy="969175"/>
              </a:xfrm>
              <a:prstGeom prst="rect">
                <a:avLst/>
              </a:prstGeom>
            </p:spPr>
          </p:pic>
          <p:pic>
            <p:nvPicPr>
              <p:cNvPr id="34" name="그래픽 33" descr="랩톱">
                <a:extLst>
                  <a:ext uri="{FF2B5EF4-FFF2-40B4-BE49-F238E27FC236}">
                    <a16:creationId xmlns:a16="http://schemas.microsoft.com/office/drawing/2014/main" id="{9266B989-6352-4B09-825B-790EF1201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4311" y="4302846"/>
                <a:ext cx="969175" cy="969175"/>
              </a:xfrm>
              <a:prstGeom prst="rect">
                <a:avLst/>
              </a:prstGeom>
            </p:spPr>
          </p:pic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A154932-8BB2-4B95-8BC6-0565A75E8D8A}"/>
                </a:ext>
              </a:extLst>
            </p:cNvPr>
            <p:cNvCxnSpPr>
              <a:stCxn id="27" idx="3"/>
              <a:endCxn id="32" idx="1"/>
            </p:cNvCxnSpPr>
            <p:nvPr/>
          </p:nvCxnSpPr>
          <p:spPr>
            <a:xfrm flipV="1">
              <a:off x="1893105" y="3429000"/>
              <a:ext cx="721206" cy="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2705C4F-AFC7-41EC-93B8-E3BE4B87740E}"/>
                </a:ext>
              </a:extLst>
            </p:cNvPr>
            <p:cNvCxnSpPr>
              <a:stCxn id="32" idx="3"/>
              <a:endCxn id="24" idx="1"/>
            </p:cNvCxnSpPr>
            <p:nvPr/>
          </p:nvCxnSpPr>
          <p:spPr>
            <a:xfrm>
              <a:off x="3583486" y="3429000"/>
              <a:ext cx="721207" cy="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B51C9E3-B56E-4547-B113-635F7DC5719D}"/>
                </a:ext>
              </a:extLst>
            </p:cNvPr>
            <p:cNvCxnSpPr>
              <a:stCxn id="33" idx="2"/>
              <a:endCxn id="32" idx="0"/>
            </p:cNvCxnSpPr>
            <p:nvPr/>
          </p:nvCxnSpPr>
          <p:spPr>
            <a:xfrm>
              <a:off x="3098899" y="2555154"/>
              <a:ext cx="0" cy="38925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B6E124-60A4-45C2-911D-778F500A62C6}"/>
                </a:ext>
              </a:extLst>
            </p:cNvPr>
            <p:cNvCxnSpPr>
              <a:stCxn id="34" idx="0"/>
              <a:endCxn id="32" idx="2"/>
            </p:cNvCxnSpPr>
            <p:nvPr/>
          </p:nvCxnSpPr>
          <p:spPr>
            <a:xfrm flipV="1">
              <a:off x="3098899" y="3913587"/>
              <a:ext cx="0" cy="38925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722327-4DBC-4F53-A36D-E08A0282BF2A}"/>
              </a:ext>
            </a:extLst>
          </p:cNvPr>
          <p:cNvGrpSpPr/>
          <p:nvPr/>
        </p:nvGrpSpPr>
        <p:grpSpPr>
          <a:xfrm>
            <a:off x="1408518" y="2070567"/>
            <a:ext cx="3380763" cy="2716867"/>
            <a:chOff x="1408518" y="2070567"/>
            <a:chExt cx="3380763" cy="271686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20ADBDF-7822-401E-ADD3-D0F0AC90F045}"/>
                </a:ext>
              </a:extLst>
            </p:cNvPr>
            <p:cNvCxnSpPr>
              <a:stCxn id="33" idx="1"/>
              <a:endCxn id="27" idx="0"/>
            </p:cNvCxnSpPr>
            <p:nvPr/>
          </p:nvCxnSpPr>
          <p:spPr>
            <a:xfrm flipH="1">
              <a:off x="1408518" y="2070567"/>
              <a:ext cx="1205793" cy="8738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ADBCCF4-DB61-4BD0-988B-24F4B8E5F263}"/>
                </a:ext>
              </a:extLst>
            </p:cNvPr>
            <p:cNvCxnSpPr>
              <a:stCxn id="33" idx="3"/>
              <a:endCxn id="24" idx="0"/>
            </p:cNvCxnSpPr>
            <p:nvPr/>
          </p:nvCxnSpPr>
          <p:spPr>
            <a:xfrm>
              <a:off x="3583486" y="2070567"/>
              <a:ext cx="1205795" cy="8738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38A663C-FCBD-4BAE-A375-B2480A6D5F8D}"/>
                </a:ext>
              </a:extLst>
            </p:cNvPr>
            <p:cNvCxnSpPr>
              <a:stCxn id="24" idx="2"/>
              <a:endCxn id="34" idx="3"/>
            </p:cNvCxnSpPr>
            <p:nvPr/>
          </p:nvCxnSpPr>
          <p:spPr>
            <a:xfrm flipH="1">
              <a:off x="3583486" y="3913588"/>
              <a:ext cx="1205795" cy="8738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11E3789-08FF-4AE4-9308-304CFCCA9F3D}"/>
                </a:ext>
              </a:extLst>
            </p:cNvPr>
            <p:cNvCxnSpPr>
              <a:stCxn id="27" idx="2"/>
              <a:endCxn id="34" idx="1"/>
            </p:cNvCxnSpPr>
            <p:nvPr/>
          </p:nvCxnSpPr>
          <p:spPr>
            <a:xfrm>
              <a:off x="1408518" y="3913588"/>
              <a:ext cx="1205793" cy="8738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621C565-F337-4D3B-AF30-C6AEFC43532D}"/>
              </a:ext>
            </a:extLst>
          </p:cNvPr>
          <p:cNvGrpSpPr/>
          <p:nvPr/>
        </p:nvGrpSpPr>
        <p:grpSpPr>
          <a:xfrm>
            <a:off x="5968334" y="2268925"/>
            <a:ext cx="5299736" cy="2320150"/>
            <a:chOff x="6225514" y="607957"/>
            <a:chExt cx="5299736" cy="23201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DD358E-C095-4712-8414-F1B412B05D84}"/>
                </a:ext>
              </a:extLst>
            </p:cNvPr>
            <p:cNvSpPr txBox="1"/>
            <p:nvPr/>
          </p:nvSpPr>
          <p:spPr>
            <a:xfrm>
              <a:off x="6225515" y="607957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블록체인</a:t>
              </a:r>
              <a:r>
                <a:rPr lang="en-US" altLang="ko-KR" sz="2400" b="1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41CB96A-EA53-4903-91B7-70539E599BA2}"/>
                </a:ext>
              </a:extLst>
            </p:cNvPr>
            <p:cNvSpPr/>
            <p:nvPr/>
          </p:nvSpPr>
          <p:spPr>
            <a:xfrm>
              <a:off x="6339312" y="1060097"/>
              <a:ext cx="1465658" cy="45719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0A8A2C-ECD6-4E1D-91C5-14E235C5FC07}"/>
                </a:ext>
              </a:extLst>
            </p:cNvPr>
            <p:cNvSpPr/>
            <p:nvPr/>
          </p:nvSpPr>
          <p:spPr>
            <a:xfrm>
              <a:off x="6225515" y="1275093"/>
              <a:ext cx="529973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 거래 장부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데이터를 공유함으로써 </a:t>
              </a:r>
              <a:r>
                <a:rPr lang="ko-KR" altLang="en-US" sz="1600" spc="-150" dirty="0">
                  <a:solidFill>
                    <a:srgbClr val="FF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변조를 막음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50FF3-48BD-478E-B556-7C738F1E4361}"/>
                </a:ext>
              </a:extLst>
            </p:cNvPr>
            <p:cNvSpPr/>
            <p:nvPr/>
          </p:nvSpPr>
          <p:spPr>
            <a:xfrm>
              <a:off x="6225514" y="1894588"/>
              <a:ext cx="529973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FF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신뢰성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필요로하는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다양한 분야에 활용이 가능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0E3F2A-4C37-453C-B6A2-78E88BF6F974}"/>
                </a:ext>
              </a:extLst>
            </p:cNvPr>
            <p:cNvSpPr/>
            <p:nvPr/>
          </p:nvSpPr>
          <p:spPr>
            <a:xfrm>
              <a:off x="6225514" y="2514083"/>
              <a:ext cx="529973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사람들이 </a:t>
              </a:r>
              <a:r>
                <a:rPr lang="ko-KR" altLang="en-US" sz="1600" spc="-150" dirty="0">
                  <a:solidFill>
                    <a:srgbClr val="FF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쉽게 정보를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얻을 수 있음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959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700167" y="4840116"/>
            <a:ext cx="8791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ERC-20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AB65E-196F-4BF5-8474-C56230CB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23" y="1040235"/>
            <a:ext cx="5220152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9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69409" y="2875002"/>
            <a:ext cx="879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이더리움에서의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표준 프로토콜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8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700168" y="2274838"/>
            <a:ext cx="8791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우리가 </a:t>
            </a:r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이더리움에서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dApp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개발한다면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/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ERC-20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기반으로 </a:t>
            </a:r>
            <a:endParaRPr lang="en-US" altLang="ko-KR" sz="36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토큰을 만들어야 할 것 같다</a:t>
            </a:r>
            <a:r>
              <a:rPr lang="en-US" altLang="ko-KR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833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8F1632-893E-40F5-925E-AFA4E2A6C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8" y="2280999"/>
            <a:ext cx="11451903" cy="20988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35900E-7AF8-47A2-83A8-B789D4872B3B}"/>
              </a:ext>
            </a:extLst>
          </p:cNvPr>
          <p:cNvSpPr/>
          <p:nvPr/>
        </p:nvSpPr>
        <p:spPr>
          <a:xfrm>
            <a:off x="3699545" y="3061982"/>
            <a:ext cx="1015068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63759-4BEF-41EE-B2F7-9FA6B02E27A1}"/>
              </a:ext>
            </a:extLst>
          </p:cNvPr>
          <p:cNvSpPr/>
          <p:nvPr/>
        </p:nvSpPr>
        <p:spPr>
          <a:xfrm>
            <a:off x="3699545" y="3380760"/>
            <a:ext cx="721453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27AA08-C4B5-456A-B4BF-9660AF199CF5}"/>
              </a:ext>
            </a:extLst>
          </p:cNvPr>
          <p:cNvSpPr/>
          <p:nvPr/>
        </p:nvSpPr>
        <p:spPr>
          <a:xfrm>
            <a:off x="5494788" y="3377968"/>
            <a:ext cx="789965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ADA18-6731-48F3-80A7-48DE1945EEB7}"/>
              </a:ext>
            </a:extLst>
          </p:cNvPr>
          <p:cNvSpPr/>
          <p:nvPr/>
        </p:nvSpPr>
        <p:spPr>
          <a:xfrm>
            <a:off x="6328098" y="3376569"/>
            <a:ext cx="1540776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DF5B8-E16A-49FD-8A09-2B53AD30E13A}"/>
              </a:ext>
            </a:extLst>
          </p:cNvPr>
          <p:cNvSpPr/>
          <p:nvPr/>
        </p:nvSpPr>
        <p:spPr>
          <a:xfrm>
            <a:off x="7912219" y="3376569"/>
            <a:ext cx="820720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3CE77-DD66-4D5E-8B2B-B331C19E817F}"/>
              </a:ext>
            </a:extLst>
          </p:cNvPr>
          <p:cNvSpPr/>
          <p:nvPr/>
        </p:nvSpPr>
        <p:spPr>
          <a:xfrm>
            <a:off x="8776284" y="3376568"/>
            <a:ext cx="418050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4AEF9-C215-4CA9-914A-E9E62E4A4C5C}"/>
              </a:ext>
            </a:extLst>
          </p:cNvPr>
          <p:cNvSpPr/>
          <p:nvPr/>
        </p:nvSpPr>
        <p:spPr>
          <a:xfrm>
            <a:off x="3699544" y="3708334"/>
            <a:ext cx="721453" cy="268447"/>
          </a:xfrm>
          <a:prstGeom prst="rect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57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373310" y="582067"/>
            <a:ext cx="113922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Webstrom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	: 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</a:t>
            </a:r>
            <a:r>
              <a:rPr lang="en-US" altLang="ko-KR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js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사용하기위한 플랫폼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	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: 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기반 서버사이드 언어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web3.js 	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: 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분산형 네트워크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truffle framework 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솔리디티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코드를 로컬보다 쉽게 배포하고 컴파일할 수 있는 프레임워크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Ganache		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로컬에서 블록체인 테스트를 할 수 있는 프로그램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IPFS 			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데이터의 탈 중앙화를 위한 웹 프로토콜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Solidity 		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이더리움기반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스마트컨트렉트를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작성할 수 있는 객체지향형 프로그래밍 언어</a:t>
            </a:r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20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D336B6-D132-4574-89DD-28A24D7DFF8F}"/>
              </a:ext>
            </a:extLst>
          </p:cNvPr>
          <p:cNvGrpSpPr/>
          <p:nvPr/>
        </p:nvGrpSpPr>
        <p:grpSpPr>
          <a:xfrm>
            <a:off x="3643312" y="2428875"/>
            <a:ext cx="4905375" cy="2000250"/>
            <a:chOff x="3695700" y="2276475"/>
            <a:chExt cx="4905375" cy="20002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CBCAA44-1D7B-4DEB-9CA2-33ED5C988E86}"/>
                </a:ext>
              </a:extLst>
            </p:cNvPr>
            <p:cNvSpPr/>
            <p:nvPr/>
          </p:nvSpPr>
          <p:spPr>
            <a:xfrm>
              <a:off x="3695700" y="2276475"/>
              <a:ext cx="4905375" cy="2000250"/>
            </a:xfrm>
            <a:prstGeom prst="rect">
              <a:avLst/>
            </a:prstGeom>
            <a:solidFill>
              <a:srgbClr val="FE6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4EA4AB-7A86-4B82-B70A-5384EFEF73F4}"/>
                </a:ext>
              </a:extLst>
            </p:cNvPr>
            <p:cNvSpPr txBox="1"/>
            <p:nvPr/>
          </p:nvSpPr>
          <p:spPr>
            <a:xfrm>
              <a:off x="4621687" y="2922657"/>
              <a:ext cx="30534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 :)</a:t>
              </a:r>
              <a:endParaRPr lang="ko-KR" altLang="en-US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8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1610686" y="2203883"/>
            <a:ext cx="93705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대충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이렇다고하고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,,</a:t>
            </a:r>
          </a:p>
          <a:p>
            <a:endParaRPr lang="en-US" altLang="ko-KR" sz="3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저는 네이버에 검색해서 나오는 단순한 지식보단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지식을 바탕으로 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 </a:t>
            </a:r>
            <a:r>
              <a:rPr lang="ko-KR" altLang="en-US" sz="2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프로잭트의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방향성에</a:t>
            </a:r>
            <a:r>
              <a:rPr lang="ko-KR" altLang="en-US" sz="32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대해 생각해 보았습니다</a:t>
            </a:r>
            <a:r>
              <a:rPr lang="en-US" altLang="ko-KR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8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6B79-DC7C-44E2-B476-15C29973FAC5}"/>
              </a:ext>
            </a:extLst>
          </p:cNvPr>
          <p:cNvSpPr txBox="1"/>
          <p:nvPr/>
        </p:nvSpPr>
        <p:spPr>
          <a:xfrm>
            <a:off x="4127510" y="2875002"/>
            <a:ext cx="3936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비트코인</a:t>
            </a:r>
            <a:r>
              <a:rPr lang="en-US" altLang="ko-KR" sz="6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81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2149043" y="1782395"/>
            <a:ext cx="76590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사토시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나카모토란분이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만드셨다던데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,,</a:t>
            </a:r>
          </a:p>
          <a:p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그런것보단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작업증명방식 알고리즘을 기반으로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채굴자들에게 보상을 주고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탈중앙화된</a:t>
            </a:r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네트워크 노드에 의해 검증되는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가상화폐다</a:t>
            </a:r>
            <a:endParaRPr lang="en-US" altLang="ko-KR" sz="3200" b="1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57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6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A9DDF-AF1A-45DA-8AA4-E6173574676A}"/>
              </a:ext>
            </a:extLst>
          </p:cNvPr>
          <p:cNvSpPr/>
          <p:nvPr/>
        </p:nvSpPr>
        <p:spPr>
          <a:xfrm>
            <a:off x="167780" y="167780"/>
            <a:ext cx="11803310" cy="650146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FA53B-1887-444B-B3B6-EC21B28F5335}"/>
              </a:ext>
            </a:extLst>
          </p:cNvPr>
          <p:cNvSpPr txBox="1"/>
          <p:nvPr/>
        </p:nvSpPr>
        <p:spPr>
          <a:xfrm>
            <a:off x="1266738" y="2910681"/>
            <a:ext cx="9605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사실 조사를 하면서 </a:t>
            </a:r>
            <a:r>
              <a:rPr lang="ko-KR" altLang="en-US" sz="24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느낀건데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비트코인은</a:t>
            </a:r>
            <a:r>
              <a:rPr lang="ko-KR" altLang="en-US" sz="36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별로 영양가가 없다고 생각했다</a:t>
            </a:r>
            <a:r>
              <a:rPr lang="en-US" altLang="ko-KR" sz="2400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42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F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pc="-150" smtClean="0">
            <a:solidFill>
              <a:schemeClr val="bg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11744</TotalTime>
  <Words>599</Words>
  <Application>Microsoft Office PowerPoint</Application>
  <PresentationFormat>와이드스크린</PresentationFormat>
  <Paragraphs>172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나눔스퀘어</vt:lpstr>
      <vt:lpstr>나눔스퀘어 Bold</vt:lpstr>
      <vt:lpstr>나눔스퀘어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</dc:creator>
  <cp:lastModifiedBy>김 영진</cp:lastModifiedBy>
  <cp:revision>10</cp:revision>
  <dcterms:created xsi:type="dcterms:W3CDTF">2019-02-06T06:54:41Z</dcterms:created>
  <dcterms:modified xsi:type="dcterms:W3CDTF">2019-04-27T06:00:54Z</dcterms:modified>
</cp:coreProperties>
</file>