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1_1447447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notesMasterIdLst>
    <p:notesMasterId r:id="rId27"/>
  </p:notesMasterIdLst>
  <p:sldIdLst>
    <p:sldId id="256" r:id="rId5"/>
    <p:sldId id="295" r:id="rId6"/>
    <p:sldId id="259" r:id="rId7"/>
    <p:sldId id="261" r:id="rId8"/>
    <p:sldId id="264" r:id="rId9"/>
    <p:sldId id="263" r:id="rId10"/>
    <p:sldId id="266" r:id="rId11"/>
    <p:sldId id="282" r:id="rId12"/>
    <p:sldId id="286" r:id="rId13"/>
    <p:sldId id="287" r:id="rId14"/>
    <p:sldId id="288" r:id="rId15"/>
    <p:sldId id="289" r:id="rId16"/>
    <p:sldId id="280" r:id="rId17"/>
    <p:sldId id="270" r:id="rId18"/>
    <p:sldId id="271" r:id="rId19"/>
    <p:sldId id="272" r:id="rId20"/>
    <p:sldId id="290" r:id="rId21"/>
    <p:sldId id="273" r:id="rId22"/>
    <p:sldId id="277" r:id="rId23"/>
    <p:sldId id="292" r:id="rId24"/>
    <p:sldId id="291" r:id="rId25"/>
    <p:sldId id="293" r:id="rId26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E19E09-36BD-9486-03E5-10951B09989E}" name="Daniel Lyumet" initials="DL" userId="S::danielly@my.hit.ac.il::f6072ad2-359c-4201-968e-20e969ee854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F9EDA-6779-1DB1-C64A-954B9993B7E4}" v="4" dt="2025-03-06T21:48:29.254"/>
    <p1510:client id="{8DCAAF2B-C7A8-46C4-9418-64FFC294C0EC}" v="4976" dt="2025-03-07T11:38:01.414"/>
    <p1510:client id="{D35AE2E4-FF25-4D7D-947F-DE84D753C210}" v="1877" dt="2025-03-07T11:14:12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omments/modernComment_111_14474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BEBE972-A3A3-490A-9005-55909FDED070}" authorId="{F2E19E09-36BD-9486-03E5-10951B09989E}" created="2025-03-06T21:28:44.40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63431" sldId="273"/>
      <ac:spMk id="3" creationId="{477E2CCC-4B93-9840-8F71-3AD2F6F3A1AA}"/>
    </ac:deMkLst>
    <p188:txBody>
      <a:bodyPr/>
      <a:lstStyle/>
      <a:p>
        <a:r>
          <a:rPr lang="en-GB"/>
          <a:t>לבדוק מאיפה הDR הגיע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9B5B-044D-4E6E-93AE-050E6EC1E3BC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1420E-58AE-44DC-9167-8A155BC716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18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420E-58AE-44DC-9167-8A155BC716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849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4A31FB-861E-CB13-D872-6D4C6B91E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BC33384-1C41-4BB6-5F50-9DCF7BB41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858F3A-9E5D-3679-180B-674ED194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657D74-E546-B38D-D0B2-A9E34845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B44A61-C3A4-8BF7-4370-4D55A8E5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49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A12848-5109-AB97-EB69-20689F6B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8FCEF58-49B9-4502-80E4-19F714E14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7A80E2-90E9-3390-EAAF-97785F58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0805BEE-65E4-A02F-2C84-966CC90F4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BBA9B76-0360-27A5-B12D-35442E83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574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473EEE5-7927-D90A-A20F-6E32314D0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3C65D5-49B2-AD9D-3F78-874EDF3CC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65B26D-1A9E-0C42-6044-AEB585A8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2FDCB1-6D45-565F-7C50-017AA7A1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BE5972-9FDC-8E9E-3929-E2DCBDF2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192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037FA0-EA21-DA38-B2D6-49A05A11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0E44B8-CF12-D5EA-89CB-9D0E71AE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90EEB2-1DE1-15D5-EB56-6B06DFD5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76D2C6-60A5-BC67-3320-87FA3922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3BD5089-1EA7-64A3-2281-12EDC4DC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11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4D63C6-8639-D001-D295-D1F57260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5ECB05E-013C-1E5F-CF6C-BDB28EF2C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9BF4E-F6D8-F107-78C3-3461B2DB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32BBD-103A-007F-2642-C066A5BF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9AC7BA-96A5-A5BF-CFB5-4022DEA5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19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09DF39-0C56-0225-B11A-38D726E8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1D8998-619B-A702-83BF-F005FC74B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38AE2ED-A735-BDEB-4D45-B37F495E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175F86-5FDB-0146-7F44-38F1F2D5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7FFC3C-C2ED-F4FE-0188-51D6F7ED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E99E5A2-00B4-B05F-BE48-F15235D6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3712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9BEA25-8F90-F2B0-A285-B7F5131D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3BF6871-78C0-D43D-8C5C-A7CA2D3C4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8E410B4-E1C2-8113-2A3E-A2D7E4288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0B5D71C-BC38-5F63-43F4-F8D5E1905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EF09ED-0A3F-E382-962E-446BCC428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8AB81FD-EE05-E520-15A6-DE356B83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BD6F1D2-1F4F-C4B1-CC44-E3DFE29E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E39115F-38C3-7A38-7D5D-B3784106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7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779171-E66F-FDC3-46AF-5DD50738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CC2C80C-EEBB-6720-624C-27D57958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CDCA212-5E98-BD90-B3FF-A394A68B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4310597-B459-E3F3-7EE0-0668213E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228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0DCD0CD-9DA2-F960-7C7B-E364658F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D73F12-4694-E047-740C-E5AC746C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28CE43F-6393-5156-CCF8-5AFB9B26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34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620C3E-518A-8B64-99A1-9F9C33F2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837D843-B761-A32F-2400-612C8FBE9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3FA9449-1CB5-53D8-C3CE-A719CF2F7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CDACF96-DB89-4C0D-372F-1125692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710B30F-5FBB-7D0A-3DB7-22089355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0169669-C0A7-A9AB-05CC-39E69E57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135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8AAAF1-CB21-D840-578A-77B28A4C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F37A5C3-0536-484E-9E6C-4606AA3B3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6C8045-3C40-98FD-0AEB-9A880D182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0CE6B60-D094-E8F9-689D-0115CA7E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BC18B3-4A8F-E23B-6FFB-99175EDB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625F0E4-3A8C-5504-D7BA-0B55A320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653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A0E0153-9EF8-2E83-9652-1F304D4A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A9806EF-862A-321F-8C11-65C1BD9B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488794-6A4F-A902-A7A9-FE9D6C848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35D67-EB4B-4366-9396-8A59E59534AE}" type="datetimeFigureOut">
              <a:rPr lang="en-IL" smtClean="0"/>
              <a:t>09/03/2025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32F1A1-6924-AE8D-816D-0DE5CAA6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2639E7-D66F-0DE8-6E4A-0FB425BA6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FB06F-2B77-45EF-99FF-5095B7C8E23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908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111_14474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B8BA3D-DC92-2481-A223-6D626EF5B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5045"/>
            <a:ext cx="9144000" cy="874918"/>
          </a:xfrm>
        </p:spPr>
        <p:txBody>
          <a:bodyPr>
            <a:normAutofit fontScale="90000"/>
          </a:bodyPr>
          <a:lstStyle/>
          <a:p>
            <a:r>
              <a:rPr lang="en-US"/>
              <a:t>3D vs 2D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BF1B19D-5826-2D08-EFE3-612A472FA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he-IL"/>
              <a:t>מציגים:</a:t>
            </a:r>
            <a:br>
              <a:rPr lang="en-US"/>
            </a:br>
            <a:r>
              <a:rPr lang="he-IL"/>
              <a:t>מתן גינזבורג</a:t>
            </a:r>
          </a:p>
          <a:p>
            <a:r>
              <a:rPr lang="he-IL"/>
              <a:t>דניאל לומט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199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D72A38F-3E28-E7F5-7AF1-7FE68E6B5C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859" y="1658477"/>
                <a:ext cx="117077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m:rPr>
                                  <m:brk m:alnAt="24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4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m:rPr>
                                  <m:brk m:alnAt="24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4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𝑖𝑟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m:rPr>
                                  <m:brk m:alnAt="24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4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𝑖𝑟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D72A38F-3E28-E7F5-7AF1-7FE68E6B5C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859" y="1658477"/>
                <a:ext cx="11707761" cy="4351338"/>
              </a:xfrm>
              <a:blipFill>
                <a:blip r:embed="rId2"/>
                <a:stretch>
                  <a:fillRect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225CCF84-237D-0CF0-1C81-1D5EB51A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40" y="188145"/>
            <a:ext cx="10515600" cy="1325563"/>
          </a:xfrm>
        </p:spPr>
        <p:txBody>
          <a:bodyPr/>
          <a:lstStyle/>
          <a:p>
            <a:pPr algn="ctr"/>
            <a:r>
              <a:rPr lang="en-US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Reminder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 Inverse Function 3D proof</a:t>
            </a:r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4831F66F-D602-A2FF-37FF-075292D73B83}"/>
                  </a:ext>
                </a:extLst>
              </p:cNvPr>
              <p:cNvSpPr txBox="1"/>
              <p:nvPr/>
            </p:nvSpPr>
            <p:spPr>
              <a:xfrm>
                <a:off x="7015315" y="4460859"/>
                <a:ext cx="3529781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2400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IL" sz="2400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4831F66F-D602-A2FF-37FF-075292D73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315" y="4460859"/>
                <a:ext cx="3529781" cy="738664"/>
              </a:xfrm>
              <a:prstGeom prst="rect">
                <a:avLst/>
              </a:prstGeom>
              <a:blipFill>
                <a:blip r:embed="rId3"/>
                <a:stretch>
                  <a:fillRect l="-173" b="-16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783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3236CC-BDC0-96F3-717C-05357F521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0446" y="1658476"/>
                <a:ext cx="11422626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nary>
                            <m:naryPr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𝑡𝑡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nary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𝑖𝑟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m:rPr>
                              <m:brk m:alnAt="24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`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𝑡𝑡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3236CC-BDC0-96F3-717C-05357F521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446" y="1658476"/>
                <a:ext cx="1142262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58FA8EAC-34E2-EED3-ED2C-CFD75B97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40" y="188145"/>
            <a:ext cx="10515600" cy="1325563"/>
          </a:xfrm>
        </p:spPr>
        <p:txBody>
          <a:bodyPr/>
          <a:lstStyle/>
          <a:p>
            <a:pPr algn="ctr"/>
            <a:r>
              <a:rPr lang="en-US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Reminder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 Inverse Function 3D proof</a:t>
            </a:r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7B503FA9-61A1-1D8E-CEDE-299043293EB5}"/>
                  </a:ext>
                </a:extLst>
              </p:cNvPr>
              <p:cNvSpPr txBox="1"/>
              <p:nvPr/>
            </p:nvSpPr>
            <p:spPr>
              <a:xfrm>
                <a:off x="96081" y="5953120"/>
                <a:ext cx="2214500" cy="716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7B503FA9-61A1-1D8E-CEDE-299043293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1" y="5953120"/>
                <a:ext cx="2214500" cy="7167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964B2044-4406-FDC8-F788-8035F710F98B}"/>
                  </a:ext>
                </a:extLst>
              </p:cNvPr>
              <p:cNvSpPr txBox="1"/>
              <p:nvPr/>
            </p:nvSpPr>
            <p:spPr>
              <a:xfrm>
                <a:off x="2310581" y="5953120"/>
                <a:ext cx="1603887" cy="592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964B2044-4406-FDC8-F788-8035F710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581" y="5953120"/>
                <a:ext cx="1603887" cy="592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964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4841929-B2C7-A6F0-0ED3-EBDF108909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/>
                  <a:t>אותו רעיון כמו </a:t>
                </a:r>
                <a:r>
                  <a:rPr lang="en-US"/>
                  <a:t>3D</a:t>
                </a:r>
                <a:r>
                  <a:rPr lang="he-IL"/>
                  <a:t> רק שנשתמש בהתמרת </a:t>
                </a:r>
                <a:r>
                  <a:rPr lang="he-IL" err="1"/>
                  <a:t>הילברט</a:t>
                </a:r>
                <a:r>
                  <a:rPr lang="he-IL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he-IL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4841929-B2C7-A6F0-0ED3-EBDF10890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40916851-9A89-5CA5-DD49-65284CB86D49}"/>
              </a:ext>
            </a:extLst>
          </p:cNvPr>
          <p:cNvSpPr txBox="1">
            <a:spLocks/>
          </p:cNvSpPr>
          <p:nvPr/>
        </p:nvSpPr>
        <p:spPr>
          <a:xfrm>
            <a:off x="173185" y="155933"/>
            <a:ext cx="11596027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Reminder</a:t>
            </a:r>
            <a:r>
              <a:rPr 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 Inverse Function 2D is almost the same</a:t>
            </a:r>
            <a:endParaRPr lang="en-IL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E5FD2750-2024-6ED8-FA09-D86431F4F542}"/>
                  </a:ext>
                </a:extLst>
              </p:cNvPr>
              <p:cNvSpPr txBox="1"/>
              <p:nvPr/>
            </p:nvSpPr>
            <p:spPr>
              <a:xfrm>
                <a:off x="173185" y="3429000"/>
                <a:ext cx="1988358" cy="586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f>
                            <m:fPr>
                              <m:ctrlPr>
                                <a:rPr lang="en-IL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  <m:f>
                            <m:f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E5FD2750-2024-6ED8-FA09-D86431F4F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5" y="3429000"/>
                <a:ext cx="1988358" cy="586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0C3BE7E-79EB-3248-2B92-4C62B782A7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/>
                  <a:t>תזכורת נוספת: אופרטור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ℜ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he-IL"/>
              </a:p>
              <a:p>
                <a:pPr marL="0" indent="0">
                  <a:buNone/>
                </a:pPr>
                <a:endParaRPr lang="he-IL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he-IL"/>
              </a:p>
              <a:p>
                <a:pPr marL="0" indent="0">
                  <a:buNone/>
                </a:pPr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0C3BE7E-79EB-3248-2B92-4C62B782A7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37F9084-A82E-0A74-1A6C-4FAD358D7E94}"/>
              </a:ext>
            </a:extLst>
          </p:cNvPr>
          <p:cNvSpPr txBox="1"/>
          <p:nvPr/>
        </p:nvSpPr>
        <p:spPr>
          <a:xfrm>
            <a:off x="3077496" y="194409"/>
            <a:ext cx="79739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 Projection </a:t>
            </a:r>
            <a:r>
              <a:rPr lang="en-US" sz="3600" b="1" u="sng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Iversion</a:t>
            </a:r>
            <a:r>
              <a:rPr lang="en-US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Formula</a:t>
            </a:r>
            <a:br>
              <a:rPr lang="en-US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he-IL" sz="36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נוסחאות מהכיתה תזכורת</a:t>
            </a:r>
            <a:br>
              <a:rPr lang="he-IL" sz="28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L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F6F90B24-A7E4-0D38-ED62-E92C961244E5}"/>
                  </a:ext>
                </a:extLst>
              </p:cNvPr>
              <p:cNvSpPr txBox="1"/>
              <p:nvPr/>
            </p:nvSpPr>
            <p:spPr>
              <a:xfrm>
                <a:off x="46423" y="1721175"/>
                <a:ext cx="3822851" cy="1246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2000" i="1">
                    <a:latin typeface="Cambria Math" panose="02040503050406030204" pitchFamily="18" charset="0"/>
                  </a:rPr>
                  <a:t>Riesz operator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L" sz="1600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F6F90B24-A7E4-0D38-ED62-E92C96124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" y="1721175"/>
                <a:ext cx="3822851" cy="1246880"/>
              </a:xfrm>
              <a:prstGeom prst="rect">
                <a:avLst/>
              </a:prstGeom>
              <a:blipFill>
                <a:blip r:embed="rId3"/>
                <a:stretch>
                  <a:fillRect t="-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C7D45E97-0BDD-70BA-52B3-318B8CEE9954}"/>
                  </a:ext>
                </a:extLst>
              </p:cNvPr>
              <p:cNvSpPr txBox="1"/>
              <p:nvPr/>
            </p:nvSpPr>
            <p:spPr>
              <a:xfrm>
                <a:off x="353960" y="2968055"/>
                <a:ext cx="1603887" cy="592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C7D45E97-0BDD-70BA-52B3-318B8CEE9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0" y="2968055"/>
                <a:ext cx="1603887" cy="592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49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261AB9-F480-F0EA-7307-CB24639FAA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-381000" y="304018"/>
            <a:ext cx="10515600" cy="62499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b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CFDBCC-5933-575B-7B2B-CFB311B3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3277" y="304018"/>
            <a:ext cx="6794090" cy="1121659"/>
          </a:xfrm>
        </p:spPr>
        <p:txBody>
          <a:bodyPr>
            <a:normAutofit fontScale="90000"/>
          </a:bodyPr>
          <a:lstStyle/>
          <a:p>
            <a: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Back Projection </a:t>
            </a:r>
            <a:r>
              <a:rPr lang="en-US" sz="4000" b="1" u="sng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Iversion</a:t>
            </a:r>
            <a: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Formula</a:t>
            </a:r>
            <a:br>
              <a:rPr lang="en-US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he-IL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נוסחאות מהכיתה תזכורת</a:t>
            </a:r>
            <a:br>
              <a:rPr lang="he-IL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IL" sz="40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0990AA7E-75EB-40E5-89C5-F61DF98F8E19}"/>
                  </a:ext>
                </a:extLst>
              </p:cNvPr>
              <p:cNvSpPr txBox="1"/>
              <p:nvPr/>
            </p:nvSpPr>
            <p:spPr>
              <a:xfrm>
                <a:off x="-60006" y="176025"/>
                <a:ext cx="2568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IL" sz="2800"/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0990AA7E-75EB-40E5-89C5-F61DF98F8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006" y="176025"/>
                <a:ext cx="256846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44B14D37-7A9B-28F2-C77C-72A52026A0EE}"/>
                  </a:ext>
                </a:extLst>
              </p:cNvPr>
              <p:cNvSpPr txBox="1"/>
              <p:nvPr/>
            </p:nvSpPr>
            <p:spPr>
              <a:xfrm>
                <a:off x="8224792" y="4671101"/>
                <a:ext cx="3819616" cy="201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he-IL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אופרטור לפלס</a:t>
                </a:r>
                <a:r>
                  <a:rPr lang="en-US" sz="2000" b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>
                  <a:ea typeface="Cambria Math" panose="02040503050406030204" pitchFamily="18" charset="0"/>
                </a:endParaRPr>
              </a:p>
              <a:p>
                <a:endParaRPr lang="en-US" b="0">
                  <a:ea typeface="Cambria Math" panose="02040503050406030204" pitchFamily="18" charset="0"/>
                </a:endParaRPr>
              </a:p>
              <a:p>
                <a:endParaRPr lang="he-IL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44B14D37-7A9B-28F2-C77C-72A52026A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792" y="4671101"/>
                <a:ext cx="3819616" cy="2013885"/>
              </a:xfrm>
              <a:prstGeom prst="rect">
                <a:avLst/>
              </a:prstGeom>
              <a:blipFill>
                <a:blip r:embed="rId3"/>
                <a:stretch>
                  <a:fillRect t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ECB14E8-B4E8-BE4E-87CB-89C6BE8FDE1C}"/>
                  </a:ext>
                </a:extLst>
              </p:cNvPr>
              <p:cNvSpPr txBox="1"/>
              <p:nvPr/>
            </p:nvSpPr>
            <p:spPr>
              <a:xfrm>
                <a:off x="2362198" y="2911265"/>
                <a:ext cx="6341806" cy="719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𝑡𝑡</m:t>
                              </m:r>
                            </m:sub>
                          </m:sSub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∆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he-I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8ECB14E8-B4E8-BE4E-87CB-89C6BE8F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198" y="2911265"/>
                <a:ext cx="6341806" cy="7190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E9E61212-18A3-3E25-7C17-F5D33FAC1464}"/>
                  </a:ext>
                </a:extLst>
              </p:cNvPr>
              <p:cNvSpPr txBox="1"/>
              <p:nvPr/>
            </p:nvSpPr>
            <p:spPr>
              <a:xfrm>
                <a:off x="20217" y="876832"/>
                <a:ext cx="4976475" cy="14616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4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sz="2800">
                  <a:ea typeface="Cambria Math" panose="02040503050406030204" pitchFamily="18" charset="0"/>
                </a:endParaRPr>
              </a:p>
              <a:p>
                <a:endParaRPr lang="en-IL"/>
              </a:p>
            </p:txBody>
          </p:sp>
        </mc:Choice>
        <mc:Fallback xmlns="">
          <p:sp>
            <p:nvSpPr>
              <p:cNvPr id="14" name="תיבת טקסט 13">
                <a:extLst>
                  <a:ext uri="{FF2B5EF4-FFF2-40B4-BE49-F238E27FC236}">
                    <a16:creationId xmlns:a16="http://schemas.microsoft.com/office/drawing/2014/main" id="{E9E61212-18A3-3E25-7C17-F5D33FAC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7" y="876832"/>
                <a:ext cx="4976475" cy="1461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71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DCB3-07B9-F38F-B5AD-98E447F1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19" y="260261"/>
            <a:ext cx="10515600" cy="913812"/>
          </a:xfrm>
        </p:spPr>
        <p:txBody>
          <a:bodyPr/>
          <a:lstStyle/>
          <a:p>
            <a:r>
              <a:rPr lang="he-IL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סינון פנימי</a:t>
            </a:r>
            <a:r>
              <a:rPr lang="en-US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he-IL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תזכורת</a:t>
            </a:r>
            <a:endParaRPr lang="en-IL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D548C4E-C8BB-987D-257A-2BCF9616D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he-IL"/>
              </a:p>
              <a:p>
                <a:pPr marL="0" indent="0" algn="l">
                  <a:buNone/>
                </a:pPr>
                <a:endParaRPr lang="he-IL" b="0" i="1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:endParaRPr lang="he-IL" i="1">
                  <a:latin typeface="Cambria Math" panose="020405030504060302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b="0"/>
              </a:p>
              <a:p>
                <a:pPr marL="0" indent="0" algn="just">
                  <a:buNone/>
                </a:pPr>
                <a:endParaRPr lang="he-IL"/>
              </a:p>
              <a:p>
                <a:pPr marL="0" indent="0" algn="just">
                  <a:buNone/>
                </a:pPr>
                <a:endParaRPr lang="en-US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he-IL"/>
              </a:p>
              <a:p>
                <a:pPr marL="0" indent="0" algn="just">
                  <a:buNone/>
                </a:pPr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D548C4E-C8BB-987D-257A-2BCF9616D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D8DE359-5BBB-4F57-2103-80260C49C808}"/>
                  </a:ext>
                </a:extLst>
              </p:cNvPr>
              <p:cNvSpPr txBox="1"/>
              <p:nvPr/>
            </p:nvSpPr>
            <p:spPr>
              <a:xfrm>
                <a:off x="9082764" y="3188196"/>
                <a:ext cx="2647119" cy="2737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he-IL" sz="2800" b="1">
                    <a:latin typeface="Cambria Math" panose="02040503050406030204" pitchFamily="18" charset="0"/>
                  </a:rPr>
                  <a:t>אופרטור קלדרון</a:t>
                </a:r>
                <a:endParaRPr lang="en-US" sz="2800" b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𝚫</m:t>
                          </m:r>
                        </m:e>
                      </m:rad>
                    </m:oMath>
                  </m:oMathPara>
                </a14:m>
                <a:endParaRPr lang="he-IL" sz="2800" b="1"/>
              </a:p>
              <a:p>
                <a:endParaRPr lang="en-US" b="1"/>
              </a:p>
              <a:p>
                <a:r>
                  <a:rPr lang="he-IL" b="1"/>
                  <a:t>קבוע: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D8DE359-5BBB-4F57-2103-80260C49C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64" y="3188196"/>
                <a:ext cx="2647119" cy="2737737"/>
              </a:xfrm>
              <a:prstGeom prst="rect">
                <a:avLst/>
              </a:prstGeom>
              <a:blipFill>
                <a:blip r:embed="rId3"/>
                <a:stretch>
                  <a:fillRect l="-691" t="-4009" r="-5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2BB2280B-8406-AA6F-D351-3C45A2B4D8C2}"/>
                  </a:ext>
                </a:extLst>
              </p:cNvPr>
              <p:cNvSpPr txBox="1"/>
              <p:nvPr/>
            </p:nvSpPr>
            <p:spPr>
              <a:xfrm>
                <a:off x="8899746" y="5925933"/>
                <a:ext cx="1978526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he-I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2BB2280B-8406-AA6F-D351-3C45A2B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746" y="5925933"/>
                <a:ext cx="1978526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4F39383-4D83-1178-C682-CDF962EB044F}"/>
                  </a:ext>
                </a:extLst>
              </p:cNvPr>
              <p:cNvSpPr txBox="1"/>
              <p:nvPr/>
            </p:nvSpPr>
            <p:spPr>
              <a:xfrm>
                <a:off x="9214054" y="1474503"/>
                <a:ext cx="2327787" cy="7022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74F39383-4D83-1178-C682-CDF962EB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054" y="1474503"/>
                <a:ext cx="2327787" cy="702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D8AAEB2-F1A1-26EC-37B7-9CBCFC6F8C8C}"/>
              </a:ext>
            </a:extLst>
          </p:cNvPr>
          <p:cNvSpPr txBox="1"/>
          <p:nvPr/>
        </p:nvSpPr>
        <p:spPr>
          <a:xfrm>
            <a:off x="9419303" y="2212301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/>
              <a:t>אופרטור פילטר</a:t>
            </a:r>
            <a:endParaRPr lang="en-IL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9F727E1-E5E1-DE74-FC4C-64529EEF0704}"/>
              </a:ext>
            </a:extLst>
          </p:cNvPr>
          <p:cNvSpPr txBox="1"/>
          <p:nvPr/>
        </p:nvSpPr>
        <p:spPr>
          <a:xfrm>
            <a:off x="-209496" y="2172533"/>
            <a:ext cx="956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(n=2)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(n=3)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921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7623BC1-E08D-4C8C-C966-82017F9BF2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IL"/>
              </a:p>
              <a:p>
                <a:pPr marL="0" indent="0">
                  <a:buNone/>
                </a:pPr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7623BC1-E08D-4C8C-C966-82017F9BF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A62D34C-37F5-1A90-883E-589E81DE69B1}"/>
              </a:ext>
            </a:extLst>
          </p:cNvPr>
          <p:cNvSpPr txBox="1"/>
          <p:nvPr/>
        </p:nvSpPr>
        <p:spPr>
          <a:xfrm>
            <a:off x="-165919" y="1951672"/>
            <a:ext cx="1317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n=2k+1: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n=2k+2: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A73D4101-3CAA-7AEB-DC0F-84EABD3E5F7B}"/>
                  </a:ext>
                </a:extLst>
              </p:cNvPr>
              <p:cNvSpPr txBox="1"/>
              <p:nvPr/>
            </p:nvSpPr>
            <p:spPr>
              <a:xfrm>
                <a:off x="838200" y="4541787"/>
                <a:ext cx="3805084" cy="1896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L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IL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=(−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IL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b="0"/>
              </a:p>
              <a:p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IL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=(−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endParaRPr lang="en-IL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A73D4101-3CAA-7AEB-DC0F-84EABD3E5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41787"/>
                <a:ext cx="3805084" cy="18961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4A3BAB4-D29F-29C3-CAEB-A780D3AA1A1F}"/>
              </a:ext>
            </a:extLst>
          </p:cNvPr>
          <p:cNvSpPr txBox="1"/>
          <p:nvPr/>
        </p:nvSpPr>
        <p:spPr>
          <a:xfrm>
            <a:off x="-559209" y="4699635"/>
            <a:ext cx="13175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n=2: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n=3: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4123278F-2AA3-A841-26ED-C1BA7172FE6A}"/>
                  </a:ext>
                </a:extLst>
              </p:cNvPr>
              <p:cNvSpPr txBox="1"/>
              <p:nvPr/>
            </p:nvSpPr>
            <p:spPr>
              <a:xfrm>
                <a:off x="8037939" y="5325014"/>
                <a:ext cx="2956836" cy="11129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/>
                  <a:t> - local</a:t>
                </a:r>
              </a:p>
              <a:p>
                <a:endParaRPr lang="en-US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– non local</a:t>
                </a:r>
              </a:p>
              <a:p>
                <a:endParaRPr lang="en-IL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4123278F-2AA3-A841-26ED-C1BA7172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939" y="5325014"/>
                <a:ext cx="2956836" cy="1112933"/>
              </a:xfrm>
              <a:prstGeom prst="rect">
                <a:avLst/>
              </a:prstGeom>
              <a:blipFill>
                <a:blip r:embed="rId4"/>
                <a:stretch>
                  <a:fillRect t="-6593" r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כותרת 1">
            <a:extLst>
              <a:ext uri="{FF2B5EF4-FFF2-40B4-BE49-F238E27FC236}">
                <a16:creationId xmlns:a16="http://schemas.microsoft.com/office/drawing/2014/main" id="{35BB31F1-83E7-E11E-1EED-D883AFCE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20" y="-955"/>
            <a:ext cx="10515600" cy="953269"/>
          </a:xfrm>
        </p:spPr>
        <p:txBody>
          <a:bodyPr>
            <a:normAutofit/>
          </a:bodyPr>
          <a:lstStyle/>
          <a:p>
            <a:r>
              <a:rPr lang="he-IL" sz="4000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תזכורת נוסחת ההיפוך</a:t>
            </a:r>
            <a:endParaRPr lang="en-IL" sz="4000" b="1" u="sng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4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2EA9C5-985E-B1C8-65DF-8806D879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עקרון הויגנס </a:t>
            </a:r>
            <a:r>
              <a:rPr lang="en-US"/>
              <a:t>(Huygens-Fresnel Principle)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C4568D0-7AAA-A72A-D72C-9B4F2ECD2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396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he-IL"/>
              <a:t>עקרון הויגנס עוזר להסביר איך גלים נעים מסביב למכשולים ומתפצלים לכיוונים שונים.</a:t>
            </a:r>
          </a:p>
          <a:p>
            <a:pPr marL="0" indent="0">
              <a:buNone/>
            </a:pPr>
            <a:r>
              <a:rPr lang="he-IL" sz="2800"/>
              <a:t>במימד זוגי הגלים נשארים לנצח</a:t>
            </a:r>
          </a:p>
          <a:p>
            <a:pPr marL="0" indent="0">
              <a:buNone/>
            </a:pPr>
            <a:r>
              <a:rPr lang="he-IL" sz="2800"/>
              <a:t>ובמימדים אי זוגיים הגלים ממשיכים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he-IL" sz="2800"/>
              <a:t>זה יכול להיות בעייתי בשחזור דו מימדי, לעומת תלת מימדי בכך שבדו מימד הבעיה שלנו לא לוקאלית, כל הערכים תורמים לשחזור התמונה המקורית, וקשה יותר להיפתר מרעש גבוהה. </a:t>
            </a:r>
          </a:p>
          <a:p>
            <a:pPr marL="0" indent="0">
              <a:buNone/>
            </a:pPr>
            <a:r>
              <a:rPr lang="he-IL" sz="2800"/>
              <a:t>לעומת זאת בתלת מימד, הנק' שמשפיעות יותר הם בסביבה הקרובה של הפונקצייה, ולכן מתקבלת תרומה יותר נמוכה ככל שמתרחקים מהמקור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B102E0D-C053-F84D-B5C8-29EA427424BE}"/>
              </a:ext>
            </a:extLst>
          </p:cNvPr>
          <p:cNvSpPr txBox="1"/>
          <p:nvPr/>
        </p:nvSpPr>
        <p:spPr>
          <a:xfrm>
            <a:off x="4119716" y="5922469"/>
            <a:ext cx="781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/>
              <a:t>כמו שדיברנו בכיתה,</a:t>
            </a:r>
          </a:p>
          <a:p>
            <a:r>
              <a:rPr lang="he-IL"/>
              <a:t>אם היינו חיים בעולם דו מימדי אז היינו יכולים לשמוע דיבורים מלפני שנים רבות 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04722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156CF1-6C31-A8D9-A6E7-09C02D57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DRT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77E2CCC-4B93-9840-8F71-3AD2F6F3A1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b="0"/>
              </a:p>
              <a:p>
                <a:pPr marL="0" indent="0" algn="l" rtl="0">
                  <a:buNone/>
                </a:pPr>
                <a:r>
                  <a:rPr lang="en-US"/>
                  <a:t>Whilst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/>
                  <a:t> are the coordinates of the picture.</a:t>
                </a:r>
              </a:p>
              <a:p>
                <a:pPr marL="0" indent="0" algn="l" rtl="0">
                  <a:buNone/>
                </a:pPr>
                <a:r>
                  <a:rPr lang="en-US"/>
                  <a:t>In our case, the code will rotate the image, rather than the line / plane. And we can denote our formula as such:</a:t>
                </a:r>
                <a:endParaRPr lang="he-IL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endParaRPr lang="he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77E2CCC-4B93-9840-8F71-3AD2F6F3A1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34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D5672C-B305-F56D-161D-ED5790C8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IDRT 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72A2BDD-FFBE-1AA4-F39A-402F2C5EB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93756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/>
                  <a:t>Let us utilize what we have proven before.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𝑓𝑖𝑙𝑡𝑒𝑟𝑒𝑑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𝑓𝑖𝑙𝑡𝑒𝑟𝑒𝑑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L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𝑓𝑖𝑙𝑡𝑒𝑟𝑒𝑑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/>
              </a:p>
              <a:p>
                <a:pPr marL="0" indent="0" algn="l" rtl="0">
                  <a:buNone/>
                </a:pPr>
                <a:r>
                  <a:rPr lang="en-US"/>
                  <a:t>Now, we shall apply IDRT on our filtered radon transform: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ℜ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𝑓𝑖𝑙𝑡𝑒𝑟𝑒𝑑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𝑥𝑐𝑜𝑠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𝑦𝑠𝑖𝑛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𝑓𝑖𝑙𝑡𝑒𝑟𝑒𝑑</m:t>
                              </m:r>
                            </m:sup>
                          </m:sSubSup>
                        </m:e>
                      </m:nary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𝑥𝑐𝑜𝑠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𝑦𝑠𝑖𝑛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72A2BDD-FFBE-1AA4-F39A-402F2C5EB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93756"/>
              </a:xfrm>
              <a:blipFill>
                <a:blip r:embed="rId2"/>
                <a:stretch>
                  <a:fillRect l="-1217" t="-2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135DAD-05FD-7608-24F7-7EEE4670E3EE}"/>
                  </a:ext>
                </a:extLst>
              </p:cNvPr>
              <p:cNvSpPr/>
              <p:nvPr/>
            </p:nvSpPr>
            <p:spPr>
              <a:xfrm>
                <a:off x="6541950" y="1179808"/>
                <a:ext cx="5958943" cy="75745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𝑥𝑐𝑜𝑠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𝑦𝑠𝑖𝑛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135DAD-05FD-7608-24F7-7EEE4670E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950" y="1179808"/>
                <a:ext cx="5958943" cy="75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EEA28C-515B-0A4F-69C4-7B84BFEC0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/>
              <a:t>נעשה שיחזור בשני דרכים:</a:t>
            </a:r>
          </a:p>
          <a:p>
            <a:pPr marL="0" indent="0">
              <a:buNone/>
            </a:pPr>
            <a:endParaRPr lang="he-IL"/>
          </a:p>
          <a:p>
            <a:pPr marL="0" indent="0">
              <a:buNone/>
            </a:pPr>
            <a:r>
              <a:rPr lang="he-IL"/>
              <a:t>נעשה שחזור </a:t>
            </a:r>
            <a:r>
              <a:rPr lang="en-US"/>
              <a:t>D</a:t>
            </a:r>
            <a:r>
              <a:rPr lang="he-IL"/>
              <a:t>2 רק על </a:t>
            </a:r>
            <a:r>
              <a:rPr lang="en-US"/>
              <a:t>Slice</a:t>
            </a:r>
            <a:r>
              <a:rPr lang="he-IL"/>
              <a:t> אחד שנבחר </a:t>
            </a:r>
          </a:p>
          <a:p>
            <a:pPr marL="0" indent="0">
              <a:buNone/>
            </a:pPr>
            <a:endParaRPr lang="he-IL"/>
          </a:p>
          <a:p>
            <a:pPr marL="0" indent="0">
              <a:buNone/>
            </a:pPr>
            <a:r>
              <a:rPr lang="he-IL"/>
              <a:t>נעשה שחזור מכל האובייקט </a:t>
            </a:r>
            <a:r>
              <a:rPr lang="en-US"/>
              <a:t>D</a:t>
            </a:r>
            <a:r>
              <a:rPr lang="he-IL"/>
              <a:t>3 ונבחר </a:t>
            </a:r>
            <a:r>
              <a:rPr lang="en-US"/>
              <a:t>Slice</a:t>
            </a:r>
            <a:r>
              <a:rPr lang="he-IL"/>
              <a:t> אחד בסוף</a:t>
            </a:r>
            <a:endParaRPr lang="en-IL"/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B20D217E-3A60-045A-05E7-592DA1480B69}"/>
              </a:ext>
            </a:extLst>
          </p:cNvPr>
          <p:cNvSpPr txBox="1">
            <a:spLocks/>
          </p:cNvSpPr>
          <p:nvPr/>
        </p:nvSpPr>
        <p:spPr>
          <a:xfrm>
            <a:off x="1061884" y="504057"/>
            <a:ext cx="9144000" cy="874918"/>
          </a:xfrm>
          <a:prstGeom prst="rect">
            <a:avLst/>
          </a:prstGeom>
        </p:spPr>
        <p:txBody>
          <a:bodyPr vert="horz" lIns="91440" tIns="45720" rIns="91440" bIns="45720" rtlCol="1" anchor="ctr">
            <a:normAutofit fontScale="975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3D vs 2D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3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DFB0-1BD3-6A97-5BB0-3B2599E8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And what’s with 3D?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D55FC-35C7-88F4-4766-E6A5C63C9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310" y="1825625"/>
                <a:ext cx="11655468" cy="4351338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:r>
                  <a:rPr lang="en-US"/>
                  <a:t>Our DRT would be defined very similarly, although now, with a new dimension included:</a:t>
                </a:r>
              </a:p>
              <a:p>
                <a:pPr marL="0" indent="0" algn="l" rtl="0">
                  <a:buNone/>
                </a:pPr>
                <a:endParaRPr lang="en-US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𝑥𝑐𝑜𝑠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𝑧𝑐𝑜𝑠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D55FC-35C7-88F4-4766-E6A5C63C9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310" y="1825625"/>
                <a:ext cx="11655468" cy="4351338"/>
              </a:xfrm>
              <a:blipFill>
                <a:blip r:embed="rId2"/>
                <a:stretch>
                  <a:fillRect l="-10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554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1307-B863-0496-0547-64A0E8FB5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834" y="1825624"/>
                <a:ext cx="11893335" cy="4462441"/>
              </a:xfrm>
            </p:spPr>
            <p:txBody>
              <a:bodyPr>
                <a:noAutofit/>
              </a:bodyPr>
              <a:lstStyle/>
              <a:p>
                <a:pPr marL="0" indent="0" algn="l" rtl="0">
                  <a:buNone/>
                </a:pPr>
                <a:r>
                  <a:rPr lang="en-US"/>
                  <a:t>And IDRT looks pretty much the same:</a:t>
                </a:r>
                <a:endParaRPr lang="en-US" i="1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ℜ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𝑓𝑖𝑙𝑡𝑒𝑟𝑒𝑑</m:t>
                                      </m:r>
                                    </m:sup>
                                  </m:sSub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𝑥𝑐𝑜𝑠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𝑧𝑐𝑜𝑠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/>
              </a:p>
              <a:p>
                <a:pPr marL="0" indent="0" algn="l" rtl="0">
                  <a:buNone/>
                </a:pPr>
                <a:endParaRPr lang="en-US" sz="200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ru-R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ℜ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𝑓𝑖𝑙𝑡𝑒𝑟𝑒𝑑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551307-B863-0496-0547-64A0E8FB5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834" y="1825624"/>
                <a:ext cx="11893335" cy="4462441"/>
              </a:xfrm>
              <a:blipFill>
                <a:blip r:embed="rId2"/>
                <a:stretch>
                  <a:fillRect l="-1025"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203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אומנות ילדים, קו, שרטוט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8E05297E-B2FE-D08F-A828-A53E489A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6" b="-3"/>
          <a:stretch/>
        </p:blipFill>
        <p:spPr>
          <a:xfrm>
            <a:off x="2930013" y="84665"/>
            <a:ext cx="6688669" cy="668866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086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5E0CC6-8E1B-36B9-8A46-575076A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Radon Transform: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3D0780-C967-2028-1B62-BBAA38362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289536" cy="43513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&gt;−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he-IL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33D0780-C967-2028-1B62-BBAA38362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289536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5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קו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ED13AC8-3CA4-90F3-E39F-1465482F5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316" y="2398067"/>
            <a:ext cx="4258866" cy="4320950"/>
          </a:xfrm>
          <a:prstGeom prst="rect">
            <a:avLst/>
          </a:prstGeom>
        </p:spPr>
      </p:pic>
      <p:pic>
        <p:nvPicPr>
          <p:cNvPr id="5" name="תמונה 4" descr="תמונה שמכילה שרטוט, אוריגמי, עיצוב">
            <a:extLst>
              <a:ext uri="{FF2B5EF4-FFF2-40B4-BE49-F238E27FC236}">
                <a16:creationId xmlns:a16="http://schemas.microsoft.com/office/drawing/2014/main" id="{0B39B97E-8B33-B7A2-C209-2C1513C74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7" t="4144" r="6614" b="3232"/>
          <a:stretch/>
        </p:blipFill>
        <p:spPr>
          <a:xfrm>
            <a:off x="127818" y="3429000"/>
            <a:ext cx="4386689" cy="3290017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204D98D-755A-1C5E-BC24-4DBF8F58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3D Radon Transform</a:t>
            </a:r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7060DB5-55C8-6787-DBE0-0073A2261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64546"/>
                <a:ext cx="12192000" cy="2648052"/>
              </a:xfrm>
            </p:spPr>
            <p:txBody>
              <a:bodyPr>
                <a:normAutofit fontScale="92500"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𝑑𝑥𝑑𝑦𝑑𝑧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/>
                  <a:t>נסמן</a:t>
                </a:r>
                <a:r>
                  <a:rPr lang="en-US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 marL="0" indent="0" algn="ctr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7060DB5-55C8-6787-DBE0-0073A2261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64546"/>
                <a:ext cx="12192000" cy="2648052"/>
              </a:xfrm>
              <a:blipFill>
                <a:blip r:embed="rId4"/>
                <a:stretch>
                  <a:fillRect r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לבן 3">
            <a:extLst>
              <a:ext uri="{FF2B5EF4-FFF2-40B4-BE49-F238E27FC236}">
                <a16:creationId xmlns:a16="http://schemas.microsoft.com/office/drawing/2014/main" id="{F983BA22-AE78-565A-A5B1-81FF6593795B}"/>
              </a:ext>
            </a:extLst>
          </p:cNvPr>
          <p:cNvSpPr/>
          <p:nvPr/>
        </p:nvSpPr>
        <p:spPr>
          <a:xfrm>
            <a:off x="9934749" y="4296697"/>
            <a:ext cx="265471" cy="226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33E70005-17E8-3906-4158-DE7160CD5ADE}"/>
                  </a:ext>
                </a:extLst>
              </p:cNvPr>
              <p:cNvSpPr txBox="1"/>
              <p:nvPr/>
            </p:nvSpPr>
            <p:spPr>
              <a:xfrm>
                <a:off x="9854862" y="4225102"/>
                <a:ext cx="272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33E70005-17E8-3906-4158-DE7160CD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4862" y="4225102"/>
                <a:ext cx="2728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מלבן 7">
            <a:extLst>
              <a:ext uri="{FF2B5EF4-FFF2-40B4-BE49-F238E27FC236}">
                <a16:creationId xmlns:a16="http://schemas.microsoft.com/office/drawing/2014/main" id="{93C08DB0-FFA5-F632-D128-138843AA574D}"/>
              </a:ext>
            </a:extLst>
          </p:cNvPr>
          <p:cNvSpPr/>
          <p:nvPr/>
        </p:nvSpPr>
        <p:spPr>
          <a:xfrm>
            <a:off x="9537192" y="5001768"/>
            <a:ext cx="192024" cy="128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212EFEF1-99F9-B424-1353-B78633A3D99F}"/>
                  </a:ext>
                </a:extLst>
              </p:cNvPr>
              <p:cNvSpPr txBox="1"/>
              <p:nvPr/>
            </p:nvSpPr>
            <p:spPr>
              <a:xfrm>
                <a:off x="9452580" y="4861453"/>
                <a:ext cx="3612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212EFEF1-99F9-B424-1353-B78633A3D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580" y="4861453"/>
                <a:ext cx="361248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39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156FC-8F36-A7BE-123B-434DE75E9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2143AB-A29D-C60B-9B52-0344ADCF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98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3D Radon Transform</a:t>
            </a:r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71BD47E-A016-C08C-6344-37CA8B0A6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>
                <a:norm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L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𝑑𝑥𝑑𝑦𝑑𝑧</m:t>
                      </m:r>
                    </m:oMath>
                  </m:oMathPara>
                </a14:m>
                <a:endParaRPr lang="en-US" sz="24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/>
                  <a:t>נסמן</a:t>
                </a:r>
                <a:r>
                  <a:rPr lang="en-US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 marL="0" indent="0">
                  <a:buNone/>
                </a:pPr>
                <a:r>
                  <a:rPr lang="he-IL"/>
                  <a:t>לכן: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he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he-I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he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e-I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he-I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he-I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acc>
                                <m:accPr>
                                  <m:chr m:val="⃗"/>
                                  <m:ctrlPr>
                                    <a:rPr 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71BD47E-A016-C08C-6344-37CA8B0A6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>
                <a:blip r:embed="rId2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31B7BC3-5B7D-AB19-8A1B-C5900AAF2244}"/>
              </a:ext>
            </a:extLst>
          </p:cNvPr>
          <p:cNvSpPr txBox="1"/>
          <p:nvPr/>
        </p:nvSpPr>
        <p:spPr>
          <a:xfrm>
            <a:off x="68826" y="5795687"/>
            <a:ext cx="80821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he-IL"/>
              <a:t>*</a:t>
            </a:r>
          </a:p>
          <a:p>
            <a:pPr marL="0" indent="0" algn="l">
              <a:buNone/>
            </a:pPr>
            <a:r>
              <a:rPr lang="en-US"/>
              <a:t>The Radon Transform maps the spatial domain (</a:t>
            </a:r>
            <a:r>
              <a:rPr lang="en-US" err="1"/>
              <a:t>x,y,z</a:t>
            </a:r>
            <a:r>
              <a:rPr lang="en-US"/>
              <a:t>) to the domain (</a:t>
            </a:r>
            <a:r>
              <a:rPr lang="el-GR"/>
              <a:t>ξ,</a:t>
            </a:r>
            <a:r>
              <a:rPr lang="en-US"/>
              <a:t>t)</a:t>
            </a:r>
            <a:endParaRPr lang="he-IL"/>
          </a:p>
          <a:p>
            <a:pPr marL="0" indent="0" algn="l">
              <a:buNone/>
            </a:pPr>
            <a:r>
              <a:rPr lang="en-US"/>
              <a:t>Each point in the (</a:t>
            </a:r>
            <a:r>
              <a:rPr lang="el-GR"/>
              <a:t>ξ,</a:t>
            </a:r>
            <a:r>
              <a:rPr lang="en-US"/>
              <a:t>t) space corresponds to a plane In the spatial domain (</a:t>
            </a:r>
            <a:r>
              <a:rPr lang="en-US" err="1"/>
              <a:t>x,y,z</a:t>
            </a:r>
            <a:r>
              <a:rPr lang="en-US"/>
              <a:t>)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5983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795142-AED8-BCAA-4AE6-2CFB42B3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Fourier Slice Projection Theorem</a:t>
            </a:r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663F969-285A-D0EE-93D9-525DAE151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4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brk m:alnAt="24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he-I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he-IL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∙</m:t>
                                      </m:r>
                                      <m:acc>
                                        <m:accPr>
                                          <m:chr m:val="⃗"/>
                                          <m:ctrlPr>
                                            <a:rPr lang="he-I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/>
                  <a:t>]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663F969-285A-D0EE-93D9-525DAE151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9182E5A-F92B-BF15-1F4E-4606F0F8DE93}"/>
              </a:ext>
            </a:extLst>
          </p:cNvPr>
          <p:cNvSpPr txBox="1"/>
          <p:nvPr/>
        </p:nvSpPr>
        <p:spPr>
          <a:xfrm>
            <a:off x="0" y="3244334"/>
            <a:ext cx="279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3D Fourier transform of f:</a:t>
            </a:r>
            <a:endParaRPr lang="en-IL" b="1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657088E-364F-EBAF-8AB4-8DED625735B2}"/>
              </a:ext>
            </a:extLst>
          </p:cNvPr>
          <p:cNvSpPr txBox="1"/>
          <p:nvPr/>
        </p:nvSpPr>
        <p:spPr>
          <a:xfrm>
            <a:off x="-1" y="5278396"/>
            <a:ext cx="2792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1D Fourier transform of the 3D Radon transform:</a:t>
            </a:r>
            <a:endParaRPr lang="en-IL" b="1"/>
          </a:p>
        </p:txBody>
      </p:sp>
    </p:spTree>
    <p:extLst>
      <p:ext uri="{BB962C8B-B14F-4D97-AF65-F5344CB8AC3E}">
        <p14:creationId xmlns:p14="http://schemas.microsoft.com/office/powerpoint/2010/main" val="387419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759DD86-0B1E-CDD9-FAE7-49EAC4775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057" y="117988"/>
                <a:ext cx="10515600" cy="58698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L" i="1" u="sng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L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u="sng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u="sng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u="sng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u="sng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hr m:val="∭"/>
                              <m:limLoc m:val="undOvr"/>
                              <m:subHide m:val="on"/>
                              <m:supHide m:val="on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he-I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he-I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he-IL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𝑖𝑟𝑡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he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he-IL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𝜉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acc>
                                        <m:accPr>
                                          <m:chr m:val="⃗"/>
                                          <m:ctrlPr>
                                            <a:rPr lang="he-IL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𝑖𝑟𝑡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∭"/>
                          <m:limLoc m:val="undOvr"/>
                          <m:subHide m:val="on"/>
                          <m:supHide m:val="on"/>
                          <m:ctrlPr>
                            <a:rPr lang="he-I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he-I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𝑖𝑟</m:t>
                                  </m:r>
                                  <m:sSup>
                                    <m:sSupPr>
                                      <m:ctrlPr>
                                        <a:rPr lang="he-I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⃗"/>
                                      <m:ctrlPr>
                                        <a:rPr lang="he-I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759DD86-0B1E-CDD9-FAE7-49EAC4775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057" y="117988"/>
                <a:ext cx="10515600" cy="58698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כותרת 1">
            <a:extLst>
              <a:ext uri="{FF2B5EF4-FFF2-40B4-BE49-F238E27FC236}">
                <a16:creationId xmlns:a16="http://schemas.microsoft.com/office/drawing/2014/main" id="{0B9D512C-6B44-637B-E77B-78CD4435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8" y="117987"/>
            <a:ext cx="2458199" cy="8849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>
                <a:solidFill>
                  <a:srgbClr val="EFA511"/>
                </a:solidFill>
                <a:highlight>
                  <a:srgbClr val="FFFF00"/>
                </a:highlight>
              </a:rPr>
              <a:t>Proving</a:t>
            </a:r>
            <a:endParaRPr lang="en-IL" sz="6000" b="1" u="sng">
              <a:solidFill>
                <a:srgbClr val="EFA511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E36E3325-34C3-165C-6505-7E4FAECAF3CB}"/>
                  </a:ext>
                </a:extLst>
              </p:cNvPr>
              <p:cNvSpPr txBox="1"/>
              <p:nvPr/>
            </p:nvSpPr>
            <p:spPr>
              <a:xfrm>
                <a:off x="3925152" y="1730477"/>
                <a:ext cx="12466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IL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L" sz="1600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E36E3325-34C3-165C-6505-7E4FAECAF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152" y="1730477"/>
                <a:ext cx="1246615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17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13A401-C5A3-27C4-EE57-D947D45F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96"/>
            <a:ext cx="10515600" cy="1325563"/>
          </a:xfrm>
        </p:spPr>
        <p:txBody>
          <a:bodyPr/>
          <a:lstStyle/>
          <a:p>
            <a:pPr algn="ctr"/>
            <a:r>
              <a:rPr lang="en-US"/>
              <a:t>Inverse Function 3D proof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3CFDF7C0-5890-9BD3-79A9-DDF848DCCA4F}"/>
                  </a:ext>
                </a:extLst>
              </p:cNvPr>
              <p:cNvSpPr txBox="1"/>
              <p:nvPr/>
            </p:nvSpPr>
            <p:spPr>
              <a:xfrm>
                <a:off x="7951839" y="2025833"/>
                <a:ext cx="3608438" cy="1514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he-IL" sz="2800">
                    <a:latin typeface="Cambria Math" panose="02040503050406030204" pitchFamily="18" charset="0"/>
                  </a:rPr>
                  <a:t>נרצה להוכיח:</a:t>
                </a:r>
                <a:r>
                  <a:rPr lang="en-US" sz="2800">
                    <a:latin typeface="Cambria Math" panose="02040503050406030204" pitchFamily="18" charset="0"/>
                  </a:rPr>
                  <a:t> </a:t>
                </a:r>
                <a:endParaRPr lang="en-US" sz="2800" b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ℜ</m:t>
                          </m:r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</m:sup>
                      </m:sSup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tt</m:t>
                          </m:r>
                        </m:sub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/>
              </a:p>
              <a:p>
                <a:endParaRPr lang="en-IL"/>
              </a:p>
            </p:txBody>
          </p:sp>
        </mc:Choice>
        <mc:Fallback xmlns="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3CFDF7C0-5890-9BD3-79A9-DDF848DCC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839" y="2025833"/>
                <a:ext cx="3608438" cy="1514517"/>
              </a:xfrm>
              <a:prstGeom prst="rect">
                <a:avLst/>
              </a:prstGeom>
              <a:blipFill>
                <a:blip r:embed="rId2"/>
                <a:stretch>
                  <a:fillRect t="-7229" r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21376A37-DA6D-B946-4195-6601BB72C03E}"/>
                  </a:ext>
                </a:extLst>
              </p:cNvPr>
              <p:cNvSpPr txBox="1"/>
              <p:nvPr/>
            </p:nvSpPr>
            <p:spPr>
              <a:xfrm>
                <a:off x="0" y="2876284"/>
                <a:ext cx="2302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IL" sz="2800" i="1"/>
              </a:p>
            </p:txBody>
          </p:sp>
        </mc:Choice>
        <mc:Fallback xmlns="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21376A37-DA6D-B946-4195-6601BB72C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76284"/>
                <a:ext cx="23029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מציין מיקום תוכן 2">
                <a:extLst>
                  <a:ext uri="{FF2B5EF4-FFF2-40B4-BE49-F238E27FC236}">
                    <a16:creationId xmlns:a16="http://schemas.microsoft.com/office/drawing/2014/main" id="{A6AB3F7B-95B6-70DF-2B6C-9F01B5D72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052" y="3512422"/>
                <a:ext cx="11948947" cy="30848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מציין מיקום תוכן 2">
                <a:extLst>
                  <a:ext uri="{FF2B5EF4-FFF2-40B4-BE49-F238E27FC236}">
                    <a16:creationId xmlns:a16="http://schemas.microsoft.com/office/drawing/2014/main" id="{A6AB3F7B-95B6-70DF-2B6C-9F01B5D72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052" y="3512422"/>
                <a:ext cx="11948947" cy="3084889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9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2EC7CBA8-5295-D1DB-BFAA-43646681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40" y="188145"/>
            <a:ext cx="10515600" cy="1325563"/>
          </a:xfrm>
        </p:spPr>
        <p:txBody>
          <a:bodyPr/>
          <a:lstStyle/>
          <a:p>
            <a:pPr algn="ctr"/>
            <a:r>
              <a:rPr lang="en-US" b="1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Reminder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 Inverse Function 3D proof</a:t>
            </a:r>
            <a:endParaRPr lang="en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050F9815-F238-7912-2000-D871F92A437B}"/>
                  </a:ext>
                </a:extLst>
              </p:cNvPr>
              <p:cNvSpPr txBox="1"/>
              <p:nvPr/>
            </p:nvSpPr>
            <p:spPr>
              <a:xfrm>
                <a:off x="157317" y="1778156"/>
                <a:ext cx="11592231" cy="43247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acc>
                        <m:accPr>
                          <m:chr m:val="̌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`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begChr m:val="⟨"/>
                              <m:endChr m:val="⟩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nary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  <m:r>
                                <m:rPr>
                                  <m:brk m:alnAt="24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4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`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nary>
                      <m:naryPr>
                        <m:limLoc m:val="undOvr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  <m:r>
                              <m:rPr>
                                <m:brk m:alnAt="24"/>
                              </m:r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4"/>
                              </m:r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`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</m:d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𝑡𝑡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acc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𝑑𝑟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sz="280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</a:p>
              <a:p>
                <a:endParaRPr lang="en-US" sz="28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>
                  <a:ea typeface="Cambria Math" panose="02040503050406030204" pitchFamily="18" charset="0"/>
                </a:endParaRPr>
              </a:p>
              <a:p>
                <a:endParaRPr lang="en-IL" sz="2800" i="1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050F9815-F238-7912-2000-D871F92A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1778156"/>
                <a:ext cx="11592231" cy="4324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282CF63D-5A78-8264-D9C1-2E7E494448FD}"/>
                  </a:ext>
                </a:extLst>
              </p:cNvPr>
              <p:cNvSpPr txBox="1"/>
              <p:nvPr/>
            </p:nvSpPr>
            <p:spPr>
              <a:xfrm>
                <a:off x="296088" y="4089623"/>
                <a:ext cx="1988358" cy="5861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L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282CF63D-5A78-8264-D9C1-2E7E49444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88" y="4089623"/>
                <a:ext cx="1988358" cy="586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8D4AA13-6697-38FE-965A-1304FCF7E47D}"/>
                  </a:ext>
                </a:extLst>
              </p:cNvPr>
              <p:cNvSpPr txBox="1"/>
              <p:nvPr/>
            </p:nvSpPr>
            <p:spPr>
              <a:xfrm flipH="1">
                <a:off x="-178908" y="1950269"/>
                <a:ext cx="165963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/>
              </a:p>
            </p:txBody>
          </p:sp>
        </mc:Choice>
        <mc:Fallback xmlns="">
          <p:sp>
            <p:nvSpPr>
              <p:cNvPr id="2" name="תיבת טקסט 1">
                <a:extLst>
                  <a:ext uri="{FF2B5EF4-FFF2-40B4-BE49-F238E27FC236}">
                    <a16:creationId xmlns:a16="http://schemas.microsoft.com/office/drawing/2014/main" id="{B8D4AA13-6697-38FE-965A-1304FCF7E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178908" y="1950269"/>
                <a:ext cx="1659636" cy="553998"/>
              </a:xfrm>
              <a:prstGeom prst="rect">
                <a:avLst/>
              </a:prstGeom>
              <a:blipFill>
                <a:blip r:embed="rId4"/>
                <a:stretch>
                  <a:fillRect t="-1099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5454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1BC252A8FF0A947A5F8431F459BBEA5" ma:contentTypeVersion="1" ma:contentTypeDescription="Создание документа." ma:contentTypeScope="" ma:versionID="e43d1abdc0a2f5b9ae7024e2f3aaf75e">
  <xsd:schema xmlns:xsd="http://www.w3.org/2001/XMLSchema" xmlns:xs="http://www.w3.org/2001/XMLSchema" xmlns:p="http://schemas.microsoft.com/office/2006/metadata/properties" xmlns:ns3="d71744c2-2f46-4288-bda5-dab5b26d1eab" targetNamespace="http://schemas.microsoft.com/office/2006/metadata/properties" ma:root="true" ma:fieldsID="0759fdd28cbc092c6aec6ff9f66f354a" ns3:_="">
    <xsd:import namespace="d71744c2-2f46-4288-bda5-dab5b26d1ea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744c2-2f46-4288-bda5-dab5b26d1ea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E2EB35-E6BD-4C6F-ADC6-69C90886096A}">
  <ds:schemaRefs>
    <ds:schemaRef ds:uri="d71744c2-2f46-4288-bda5-dab5b26d1e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48C222C-A3F5-4F88-836A-9B80381EA4B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d71744c2-2f46-4288-bda5-dab5b26d1ea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5247FCF-C8B4-4762-B311-CBD7FDE520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Office PowerPoint</Application>
  <PresentationFormat>מסך רחב</PresentationFormat>
  <Paragraphs>174</Paragraphs>
  <Slides>22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ערכת נושא Office</vt:lpstr>
      <vt:lpstr>3D vs 2D</vt:lpstr>
      <vt:lpstr>מצגת של PowerPoint‏</vt:lpstr>
      <vt:lpstr>Radon Transform:</vt:lpstr>
      <vt:lpstr>3D Radon Transform</vt:lpstr>
      <vt:lpstr>3D Radon Transform</vt:lpstr>
      <vt:lpstr>Fourier Slice Projection Theorem</vt:lpstr>
      <vt:lpstr>Proving</vt:lpstr>
      <vt:lpstr>Inverse Function 3D proof</vt:lpstr>
      <vt:lpstr>Reminder : Inverse Function 3D proof</vt:lpstr>
      <vt:lpstr>Reminder : Inverse Function 3D proof</vt:lpstr>
      <vt:lpstr>Reminder: Inverse Function 3D proof</vt:lpstr>
      <vt:lpstr>מצגת של PowerPoint‏</vt:lpstr>
      <vt:lpstr>מצגת של PowerPoint‏</vt:lpstr>
      <vt:lpstr>Back Projection Iversion Formula נוסחאות מהכיתה תזכורת </vt:lpstr>
      <vt:lpstr>סינון פנימי  תזכורת</vt:lpstr>
      <vt:lpstr>תזכורת נוסחת ההיפוך</vt:lpstr>
      <vt:lpstr>עקרון הויגנס (Huygens-Fresnel Principle)</vt:lpstr>
      <vt:lpstr>DRT</vt:lpstr>
      <vt:lpstr>IDRT </vt:lpstr>
      <vt:lpstr>And what’s with 3D?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Ginzburg</dc:creator>
  <cp:lastModifiedBy>Matan Ginzburg</cp:lastModifiedBy>
  <cp:revision>2</cp:revision>
  <dcterms:created xsi:type="dcterms:W3CDTF">2025-03-03T08:10:09Z</dcterms:created>
  <dcterms:modified xsi:type="dcterms:W3CDTF">2025-03-10T21:02:53Z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0x01010091BC252A8FF0A947A5F8431F459BBEA5</vt:lpwstr>
  </property>
</Properties>
</file>