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11_DB2B4418.xml" ContentType="application/vnd.ms-powerpoint.comments+xml"/>
  <Override PartName="/ppt/comments/modernComment_101_7D11D4CA.xml" ContentType="application/vnd.ms-powerpoint.comments+xml"/>
  <Override PartName="/ppt/ink/ink1.xml" ContentType="application/inkml+xml"/>
  <Override PartName="/ppt/comments/modernComment_105_F0000E9E.xml" ContentType="application/vnd.ms-powerpoint.comments+xml"/>
  <Override PartName="/ppt/comments/modernComment_11B_4CB64AE9.xml" ContentType="application/vnd.ms-powerpoint.comments+xml"/>
  <Override PartName="/ppt/comments/modernComment_11C_25AEF3D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4"/>
  </p:notesMasterIdLst>
  <p:sldIdLst>
    <p:sldId id="256" r:id="rId2"/>
    <p:sldId id="271" r:id="rId3"/>
    <p:sldId id="272" r:id="rId4"/>
    <p:sldId id="273" r:id="rId5"/>
    <p:sldId id="274" r:id="rId6"/>
    <p:sldId id="275" r:id="rId7"/>
    <p:sldId id="259" r:id="rId8"/>
    <p:sldId id="292" r:id="rId9"/>
    <p:sldId id="293" r:id="rId10"/>
    <p:sldId id="257" r:id="rId11"/>
    <p:sldId id="262" r:id="rId12"/>
    <p:sldId id="264" r:id="rId13"/>
    <p:sldId id="263" r:id="rId14"/>
    <p:sldId id="261" r:id="rId15"/>
    <p:sldId id="277" r:id="rId16"/>
    <p:sldId id="280" r:id="rId17"/>
    <p:sldId id="278" r:id="rId18"/>
    <p:sldId id="282" r:id="rId19"/>
    <p:sldId id="294" r:id="rId20"/>
    <p:sldId id="288" r:id="rId21"/>
    <p:sldId id="289" r:id="rId22"/>
    <p:sldId id="301" r:id="rId23"/>
    <p:sldId id="290" r:id="rId24"/>
    <p:sldId id="295" r:id="rId25"/>
    <p:sldId id="270" r:id="rId26"/>
    <p:sldId id="283" r:id="rId27"/>
    <p:sldId id="285" r:id="rId28"/>
    <p:sldId id="287" r:id="rId29"/>
    <p:sldId id="284" r:id="rId30"/>
    <p:sldId id="286" r:id="rId31"/>
    <p:sldId id="297" r:id="rId32"/>
    <p:sldId id="298" r:id="rId33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783B5A-5E6A-1B33-CFED-18FB7E4B3433}" name="Daniel Lyumet" initials="DL" userId="4259a6769d80f33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01_7D11D4C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58D9A0-C978-44DB-B2F1-18E7E0953274}" authorId="{05783B5A-5E6A-1B33-CFED-18FB7E4B3433}" created="2025-01-27T18:34:34.87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98320586" sldId="257"/>
      <ac:picMk id="3" creationId="{F0E43048-8979-0453-33F9-E2BDA09C7E3B}"/>
    </ac:deMkLst>
    <p188:txBody>
      <a:bodyPr/>
      <a:lstStyle/>
      <a:p>
        <a:r>
          <a:rPr lang="en-GB"/>
          <a:t>מתן תראה אולי זה יעזור לך</a:t>
        </a:r>
      </a:p>
    </p188:txBody>
  </p188:cm>
</p188:cmLst>
</file>

<file path=ppt/comments/modernComment_105_F0000E9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0CD5CD1-1E15-4D12-97D3-5582989E7F05}" authorId="{05783B5A-5E6A-1B33-CFED-18FB7E4B3433}" created="2025-01-26T20:10:46.22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26535582" sldId="261"/>
      <ac:spMk id="6" creationId="{F7ED015C-2D3B-09D9-4D64-8953DFBBBA89}"/>
      <ac:txMk cp="0">
        <ac:context len="79" hash="3983783960"/>
      </ac:txMk>
    </ac:txMkLst>
    <p188:pos x="4234145" y="2721455"/>
    <p188:txBody>
      <a:bodyPr/>
      <a:lstStyle/>
      <a:p>
        <a:r>
          <a:rPr lang="en-GB"/>
          <a:t>באיזה מקרים היא לא?
תוסיף את זה שהפתרון לא ייחודי במקרה כזה. מה שכתוב בספר
</a:t>
        </a:r>
      </a:p>
    </p188:txBody>
  </p188:cm>
</p188:cmLst>
</file>

<file path=ppt/comments/modernComment_111_DB2B441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DB90574-6690-4E46-B25D-23F59F9E460E}" authorId="{05783B5A-5E6A-1B33-CFED-18FB7E4B3433}" created="2025-01-26T17:10:34.699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677045784" sldId="273"/>
      <ac:spMk id="6" creationId="{92CC5595-4B7E-9F0B-00B2-F0DE4FF0BA01}"/>
      <ac:txMk cp="0">
        <ac:context len="291" hash="4207789373"/>
      </ac:txMk>
    </ac:txMkLst>
    <p188:pos x="7831914" y="2025534"/>
    <p188:txBody>
      <a:bodyPr/>
      <a:lstStyle/>
      <a:p>
        <a:r>
          <a:rPr lang="en-GB"/>
          <a:t>זה נורמל או משהו אחר?</a:t>
        </a:r>
      </a:p>
    </p188:txBody>
  </p188:cm>
</p188:cmLst>
</file>

<file path=ppt/comments/modernComment_11B_4CB64AE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D396251-441C-4031-ABDA-FF10CC1B7551}" authorId="{05783B5A-5E6A-1B33-CFED-18FB7E4B3433}" created="2025-01-27T21:20:10.21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287015145" sldId="283"/>
      <ac:spMk id="3" creationId="{6C8F5EBD-AE72-CB7E-FFE0-8E8E9B5B1B56}"/>
      <ac:txMk cp="0">
        <ac:context len="243" hash="1748156147"/>
      </ac:txMk>
    </ac:txMkLst>
    <p188:pos x="10448299" y="3046725"/>
    <p188:txBody>
      <a:bodyPr/>
      <a:lstStyle/>
      <a:p>
        <a:r>
          <a:rPr lang="en-GB"/>
          <a:t>צריך לוודא שזה באמת MXM</a:t>
        </a:r>
      </a:p>
    </p188:txBody>
  </p188:cm>
</p188:cmLst>
</file>

<file path=ppt/comments/modernComment_11C_25AEF3D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113296D-F7F9-4AEE-979B-6C9039A199A4}" authorId="{05783B5A-5E6A-1B33-CFED-18FB7E4B3433}" created="2025-01-28T09:28:51.30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32222682" sldId="284"/>
      <ac:spMk id="3" creationId="{11F2993D-6679-D449-22A0-66D8730C9691}"/>
      <ac:txMk cp="0">
        <ac:context len="356" hash="407631866"/>
      </ac:txMk>
    </ac:txMkLst>
    <p188:pos x="10201345" y="1992162"/>
    <p188:txBody>
      <a:bodyPr/>
      <a:lstStyle/>
      <a:p>
        <a:r>
          <a:rPr lang="en-GB"/>
          <a:t>לשכתב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8T18:43:57.505"/>
    </inkml:context>
    <inkml:brush xml:id="br0">
      <inkml:brushProperty name="width" value="0.035" units="cm"/>
      <inkml:brushProperty name="height" value="0.035" units="cm"/>
      <inkml:brushProperty name="color" value="#FD41F4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C0479-F6B3-441D-B655-3C1E9A4F3C36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CD940-4A31-44A8-8532-FF4764E709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560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4C5E40-5748-2489-AC11-6BFA052B2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607D00D-218D-B2AF-8975-258DB9BA9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FAB0507-00D6-BACC-9CAC-1AC79D6E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6569-EAAD-4B91-94D3-85003E804C9F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A6A352A-3FC7-F66E-1273-02F83599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856F5B2-802E-B159-E544-987AEED2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1A90-D675-496F-A562-50A3FEF3A5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813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974642-9D31-CF6A-D17C-60EB0269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DC24F15-16B5-6DFD-688B-C365F7F05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B79E52-988C-6473-9E85-4BC6E1FDF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6569-EAAD-4B91-94D3-85003E804C9F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4472FB8-C927-453B-438B-5B87069E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8EE85A5-A5DA-8FD3-21DD-7B6CF6D8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1A90-D675-496F-A562-50A3FEF3A5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5927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CA5638E-B50A-45D6-4079-53ED32E7CF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8A61870-863D-FC04-2A76-2A8A39342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A272AA-EBB2-FBDB-C39D-E3F7293CB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6569-EAAD-4B91-94D3-85003E804C9F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218F50D-8B7C-E857-46B8-B3ECF8F1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58B7473-96C6-E869-2AA4-E13CD51E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1A90-D675-496F-A562-50A3FEF3A5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463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A8CA63-7464-CDD0-AA03-3BF1C7EC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364891E-B4F3-2582-E5BE-A7C2260E7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D481CC0-0971-92BC-8A98-487DA35E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6569-EAAD-4B91-94D3-85003E804C9F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0B588F-E0D3-B468-CD9B-357CA508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217308-D284-89E8-D83E-9A2D1FCC6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1A90-D675-496F-A562-50A3FEF3A5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225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4ED838-EB4D-79D1-080B-AA77A0B5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A62B1E6-5DDD-9BD7-7138-72A9C2547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62833C4-2B4B-AA5A-C99D-6545DA6F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6569-EAAD-4B91-94D3-85003E804C9F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EDE3771-8B51-2BF4-28E1-8CE2D313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EFFD872-FBFB-2329-6546-9D89DF90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1A90-D675-496F-A562-50A3FEF3A5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6002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1EA6C5-9706-3A18-5794-7DCF7A3F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22B0398-A8E5-59B3-51EE-45A01D148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D6BE7E4-193B-CE2E-73B2-6DFB5AC2F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2C5337D-C29C-2006-3A5F-DA79AD8B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6569-EAAD-4B91-94D3-85003E804C9F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4FB3521-93BD-F72D-B844-2BB3389B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FC04A80-9498-E2B4-3B75-DA2F3591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1A90-D675-496F-A562-50A3FEF3A5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707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58DD6C-902A-CF6B-0FD2-28D71C9F5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0BB9290-74D1-AAAD-25B8-FE8F443B7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EFC7616-0EF1-5E45-69FB-DAEC9A781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D3460A2-1719-71F9-687B-F8DD35039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4EE6A85-91E8-BE60-321C-0774CE7314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962E630-9F4F-81BD-84A4-E0235BC8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6569-EAAD-4B91-94D3-85003E804C9F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3C7D1318-E1C5-AE2D-FE65-4AD8E6B15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9904EE8-8648-BE19-329E-E3FF49F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1A90-D675-496F-A562-50A3FEF3A5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794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52904A-E69D-36B5-E51C-8541B82A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C5B8CC1-9B7D-7D98-5DA9-11F50D7C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6569-EAAD-4B91-94D3-85003E804C9F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4011430-E274-3CCB-0FAF-379553DEC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110FAA2-806E-EDEC-3BA2-69B2A3C4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1A90-D675-496F-A562-50A3FEF3A5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647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B0CFB347-76C4-B6D1-6A06-70E3F518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6569-EAAD-4B91-94D3-85003E804C9F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2719B71-36EA-9C9E-C696-24FB361F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2F03E5B-05F7-B4D0-4D0E-5D5AF4D9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1A90-D675-496F-A562-50A3FEF3A5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3105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4A8856-CC0B-604F-CB73-DBE57706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C9DD0A7-6E81-2C22-20FD-AB149417E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06DE58-7A28-DE30-5A10-C8F1916F4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9405F4-C811-83CE-777B-51ED4601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6569-EAAD-4B91-94D3-85003E804C9F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B8438DD-ED30-5950-8D06-EB10F3BDD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8A7D58A-79DA-16B4-8A7B-0C904F36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1A90-D675-496F-A562-50A3FEF3A5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8854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DDD85C-5FB8-E0DE-3650-51087015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D16029A-8FB8-B426-2AD6-E9C514FD2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CE3BD78-EC0F-5780-2017-82C0DF374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5270343-C0A9-BAB5-E8AC-9C80BC8C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6569-EAAD-4B91-94D3-85003E804C9F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A59D9E5-DF69-C40D-7B90-B8EF450B0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5FE3DDF-E0D9-AE29-AAD7-4EB8C7CA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C1A90-D675-496F-A562-50A3FEF3A5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715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00F9429-77F0-26BF-FE42-F126DAC0A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CD28347-81E9-3728-3FCE-021DBE833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FA3EA71-28EC-8E4C-6D4D-6FE00D848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B76569-EAAD-4B91-94D3-85003E804C9F}" type="datetimeFigureOut">
              <a:rPr lang="en-IL" smtClean="0"/>
              <a:t>25/01/2025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88A901-AC47-0645-04CF-1114CC221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48F155-956A-CFA8-F344-F60BA9EF9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2C1A90-D675-496F-A562-50A3FEF3A573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5123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microsoft.com/office/2018/10/relationships/comments" Target="../comments/modernComment_101_7D11D4CA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customXml" Target="../ink/ink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microsoft.com/office/2018/10/relationships/comments" Target="../comments/modernComment_105_F0000E9E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microsoft.com/office/2018/10/relationships/comments" Target="../comments/modernComment_11B_4CB64A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microsoft.com/office/2018/10/relationships/comments" Target="../comments/modernComment_11C_25AEF3DA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microsoft.com/office/2018/10/relationships/comments" Target="../comments/modernComment_111_DB2B44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DCFB4B-A080-557D-7A53-F07953F47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6603" y="1846260"/>
            <a:ext cx="4333875" cy="106838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3200" dirty="0"/>
              <a:t>מתן גינזבורג</a:t>
            </a:r>
            <a:br>
              <a:rPr lang="en-GB" sz="3200" dirty="0"/>
            </a:br>
            <a:r>
              <a:rPr lang="he-IL" sz="3200" dirty="0"/>
              <a:t>דניאל לומט</a:t>
            </a:r>
            <a:endParaRPr lang="en-GB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28E6F-CE41-78FF-5608-CDD5F50F8EF7}"/>
              </a:ext>
            </a:extLst>
          </p:cNvPr>
          <p:cNvSpPr/>
          <p:nvPr/>
        </p:nvSpPr>
        <p:spPr>
          <a:xfrm>
            <a:off x="1703825" y="372242"/>
            <a:ext cx="89176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Least Squares Approximation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BA592C47-016F-B3E7-56F7-3FD2630FD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306" y="3361381"/>
            <a:ext cx="2587457" cy="3111417"/>
          </a:xfrm>
          <a:prstGeom prst="rect">
            <a:avLst/>
          </a:prstGeom>
        </p:spPr>
      </p:pic>
      <p:pic>
        <p:nvPicPr>
          <p:cNvPr id="6" name="Picture 11">
            <a:extLst>
              <a:ext uri="{FF2B5EF4-FFF2-40B4-BE49-F238E27FC236}">
                <a16:creationId xmlns:a16="http://schemas.microsoft.com/office/drawing/2014/main" id="{8AE36CCD-E8B9-218D-F4E0-FC481E714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304109">
            <a:off x="8029479" y="3209105"/>
            <a:ext cx="2587457" cy="3047356"/>
          </a:xfrm>
          <a:prstGeom prst="rect">
            <a:avLst/>
          </a:prstGeom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4D08A1A1-6C09-4A0F-8936-DCCC115A7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782315">
            <a:off x="7825712" y="3151903"/>
            <a:ext cx="2488825" cy="3103654"/>
          </a:xfrm>
          <a:prstGeom prst="rect">
            <a:avLst/>
          </a:prstGeom>
        </p:spPr>
      </p:pic>
      <p:pic>
        <p:nvPicPr>
          <p:cNvPr id="1034" name="Picture 10" descr="Axial and sagittal images of the skull of a pediatric patient... | Download  Scientific Diagram">
            <a:extLst>
              <a:ext uri="{FF2B5EF4-FFF2-40B4-BE49-F238E27FC236}">
                <a16:creationId xmlns:a16="http://schemas.microsoft.com/office/drawing/2014/main" id="{E34AEE37-7E99-324C-FECA-F693AC447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2800173"/>
            <a:ext cx="5331854" cy="348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754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558E7553-97DD-CC53-D76C-EBF4CAA7E166}"/>
                  </a:ext>
                </a:extLst>
              </p:cNvPr>
              <p:cNvSpPr txBox="1"/>
              <p:nvPr/>
            </p:nvSpPr>
            <p:spPr>
              <a:xfrm>
                <a:off x="6313197" y="1432916"/>
                <a:ext cx="5291705" cy="5446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he-IL" dirty="0"/>
                  <a:t> הוא הווקטור הכי קרוב ל – </a:t>
                </a:r>
                <a:r>
                  <a:rPr lang="en-US" dirty="0"/>
                  <a:t>p</a:t>
                </a:r>
                <a:r>
                  <a:rPr lang="he-IL" dirty="0"/>
                  <a:t> לכן הוא יהיה ההטלה של </a:t>
                </a:r>
                <a:r>
                  <a:rPr lang="en-US" dirty="0"/>
                  <a:t>p</a:t>
                </a:r>
                <a:r>
                  <a:rPr lang="he-IL" dirty="0"/>
                  <a:t> על (</a:t>
                </a:r>
                <a:r>
                  <a:rPr lang="en-US" dirty="0"/>
                  <a:t>A</a:t>
                </a:r>
                <a:r>
                  <a:rPr lang="he-IL" dirty="0"/>
                  <a:t>)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𝐼𝑚</m:t>
                    </m:r>
                  </m:oMath>
                </a14:m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e-IL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he-I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𝑝𝑟𝑜𝑗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he-IL" dirty="0"/>
              </a:p>
              <a:p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מוגדר להיות הטווח של </a:t>
                </a:r>
                <a:r>
                  <a:rPr lang="en-US" dirty="0"/>
                  <a:t>A</a:t>
                </a:r>
                <a:endParaRPr lang="he-IL" dirty="0"/>
              </a:p>
              <a:p>
                <a:r>
                  <a:rPr lang="he-IL" dirty="0"/>
                  <a:t>(טווח של כל הקומבינציות הלינאריות של העמודות של </a:t>
                </a:r>
                <a:r>
                  <a:rPr lang="en-US" dirty="0"/>
                  <a:t>A</a:t>
                </a:r>
                <a:r>
                  <a:rPr lang="he-IL" dirty="0"/>
                  <a:t>)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𝐼𝑚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IL" dirty="0"/>
              </a:p>
              <a:p>
                <a:endParaRPr lang="en-US" dirty="0"/>
              </a:p>
              <a:p>
                <a:pPr algn="ctr"/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nor/>
                      </m:rPr>
                      <a:rPr lang="en-IL" sz="2000" smtClean="0"/>
                      <m:t>∈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𝐼𝑚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he-IL" b="0" dirty="0"/>
              </a:p>
              <a:p>
                <a:pPr algn="ctr"/>
                <a:endParaRPr lang="he-IL" dirty="0"/>
              </a:p>
              <a:p>
                <a:r>
                  <a:rPr lang="he-IL" dirty="0">
                    <a:latin typeface="Cambria Math" panose="02040503050406030204" pitchFamily="18" charset="0"/>
                  </a:rPr>
                  <a:t>אנו יודעים ש:</a:t>
                </a:r>
              </a:p>
              <a:p>
                <a:pPr algn="ctr"/>
                <a:endParaRPr lang="en-US" dirty="0"/>
              </a:p>
              <a:p>
                <a:r>
                  <a:rPr lang="he-IL" dirty="0">
                    <a:solidFill>
                      <a:schemeClr val="tx1"/>
                    </a:solidFill>
                  </a:rPr>
                  <a:t>נרצה להראות שאם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IL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𝐼𝑚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>
                    <a:solidFill>
                      <a:schemeClr val="tx1"/>
                    </a:solidFill>
                  </a:rPr>
                  <a:t> אז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IL">
                        <a:solidFill>
                          <a:schemeClr val="tx1"/>
                        </a:solidFill>
                      </a:rPr>
                      <m:t>∈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he-I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e-IL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he-IL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e-IL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he-IL" dirty="0"/>
                  <a:t>ובכך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he-IL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L" i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he-I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e-I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e-I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r" rtl="0"/>
                <a:endParaRPr lang="he-IL" dirty="0"/>
              </a:p>
              <a:p>
                <a:pPr algn="ctr"/>
                <a:r>
                  <a:rPr lang="he-IL" sz="1800" b="0" dirty="0">
                    <a:solidFill>
                      <a:schemeClr val="tx1"/>
                    </a:solidFill>
                  </a:rPr>
                  <a:t>תזכורת: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𝐴𝑥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endParaRPr lang="en-IL" dirty="0"/>
              </a:p>
              <a:p>
                <a:pPr algn="ctr"/>
                <a:endParaRPr lang="he-IL" dirty="0"/>
              </a:p>
            </p:txBody>
          </p:sp>
        </mc:Choice>
        <mc:Fallback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558E7553-97DD-CC53-D76C-EBF4CAA7E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197" y="1432916"/>
                <a:ext cx="5291705" cy="5446556"/>
              </a:xfrm>
              <a:prstGeom prst="rect">
                <a:avLst/>
              </a:prstGeom>
              <a:blipFill>
                <a:blip r:embed="rId3"/>
                <a:stretch>
                  <a:fillRect l="-115" t="-671" r="-55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מלבן 6">
            <a:extLst>
              <a:ext uri="{FF2B5EF4-FFF2-40B4-BE49-F238E27FC236}">
                <a16:creationId xmlns:a16="http://schemas.microsoft.com/office/drawing/2014/main" id="{82DA8B41-54DB-C307-EA2A-5323E2D4F939}"/>
              </a:ext>
            </a:extLst>
          </p:cNvPr>
          <p:cNvSpPr/>
          <p:nvPr/>
        </p:nvSpPr>
        <p:spPr>
          <a:xfrm>
            <a:off x="1872703" y="288485"/>
            <a:ext cx="9408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Least Squares Approximation</a:t>
            </a:r>
            <a:endParaRPr lang="he-IL" sz="5400" b="1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דיו 14">
                <a:extLst>
                  <a:ext uri="{FF2B5EF4-FFF2-40B4-BE49-F238E27FC236}">
                    <a16:creationId xmlns:a16="http://schemas.microsoft.com/office/drawing/2014/main" id="{E12E9E70-4E79-8A90-1088-562BEB268C60}"/>
                  </a:ext>
                </a:extLst>
              </p14:cNvPr>
              <p14:cNvContentPartPr/>
              <p14:nvPr/>
            </p14:nvContentPartPr>
            <p14:xfrm>
              <a:off x="3495735" y="6390840"/>
              <a:ext cx="360" cy="360"/>
            </p14:xfrm>
          </p:contentPart>
        </mc:Choice>
        <mc:Fallback>
          <p:pic>
            <p:nvPicPr>
              <p:cNvPr id="15" name="דיו 14">
                <a:extLst>
                  <a:ext uri="{FF2B5EF4-FFF2-40B4-BE49-F238E27FC236}">
                    <a16:creationId xmlns:a16="http://schemas.microsoft.com/office/drawing/2014/main" id="{E12E9E70-4E79-8A90-1088-562BEB268C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9615" y="638472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0BD27EFB-C2B3-00C9-F9DF-6EB468D4F1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758" y="2689499"/>
            <a:ext cx="6194832" cy="38800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02CC839-5968-2EEC-F0F3-D1065EAE334A}"/>
                  </a:ext>
                </a:extLst>
              </p:cNvPr>
              <p:cNvSpPr/>
              <p:nvPr/>
            </p:nvSpPr>
            <p:spPr>
              <a:xfrm>
                <a:off x="7851193" y="4459934"/>
                <a:ext cx="2368405" cy="437684"/>
              </a:xfrm>
              <a:prstGeom prst="rect">
                <a:avLst/>
              </a:prstGeom>
              <a:noFill/>
              <a:effectLst/>
            </p:spPr>
            <p:txBody>
              <a:bodyPr wrap="square" lIns="91440" tIns="45720" rIns="91440" bIns="4572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̂"/>
                          <m:ctrlPr>
                            <a:rPr lang="en-US" sz="2000" b="0" i="1" cap="none" spc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cap="none" spc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he-IL" sz="2000" b="0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cap="none" spc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e-IL" sz="20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L" sz="2000">
                          <a:ln w="0"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𝐼𝑚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GB" sz="2000" b="0" cap="none" spc="0" dirty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02CC839-5968-2EEC-F0F3-D1065EAE33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193" y="4459934"/>
                <a:ext cx="2368405" cy="437684"/>
              </a:xfrm>
              <a:prstGeom prst="rect">
                <a:avLst/>
              </a:prstGeom>
              <a:blipFill>
                <a:blip r:embed="rId7"/>
                <a:stretch>
                  <a:fillRect t="-2817" b="-22535"/>
                </a:stretch>
              </a:blipFill>
              <a:effectLst/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32058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B79A595E-45D7-CC5A-9E15-84CBBFA155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55449"/>
                <a:ext cx="10515600" cy="1325563"/>
              </a:xfrm>
            </p:spPr>
            <p:txBody>
              <a:bodyPr/>
              <a:lstStyle/>
              <a:p>
                <a:r>
                  <a:rPr lang="he-IL" b="1" u="sng" dirty="0"/>
                  <a:t>הוכחה</a:t>
                </a:r>
                <a:r>
                  <a:rPr lang="he-IL" b="1" dirty="0"/>
                  <a:t>: </a:t>
                </a:r>
                <a:r>
                  <a:rPr lang="he-IL" dirty="0">
                    <a:solidFill>
                      <a:srgbClr val="FF0000"/>
                    </a:solidFill>
                  </a:rPr>
                  <a:t>אם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IL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𝐼𝑚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he-IL" dirty="0">
                    <a:solidFill>
                      <a:srgbClr val="FF0000"/>
                    </a:solidFill>
                  </a:rPr>
                  <a:t>אז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IL">
                        <a:solidFill>
                          <a:srgbClr val="FF0000"/>
                        </a:solidFill>
                      </a:rPr>
                      <m:t>∈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he-IL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e-IL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he-IL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2" name="כותרת 1">
                <a:extLst>
                  <a:ext uri="{FF2B5EF4-FFF2-40B4-BE49-F238E27FC236}">
                    <a16:creationId xmlns:a16="http://schemas.microsoft.com/office/drawing/2014/main" id="{B79A595E-45D7-CC5A-9E15-84CBBFA15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55449"/>
                <a:ext cx="10515600" cy="1325563"/>
              </a:xfrm>
              <a:blipFill>
                <a:blip r:embed="rId2"/>
                <a:stretch>
                  <a:fillRect r="-231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E3ADBC2-E253-4661-3301-6A5373F60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296" y="1448788"/>
                <a:ext cx="11786616" cy="28850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e-IL" dirty="0"/>
                  <a:t>אם וקטור</a:t>
                </a:r>
                <a:r>
                  <a:rPr lang="en-US" dirty="0"/>
                  <a:t>y </a:t>
                </a:r>
                <a:r>
                  <a:rPr lang="he-IL" dirty="0"/>
                  <a:t> אורתוגונלי לבסיס</a:t>
                </a:r>
                <a:r>
                  <a:rPr lang="en-US" dirty="0"/>
                  <a:t> </a:t>
                </a:r>
                <a:r>
                  <a:rPr lang="he-IL" dirty="0"/>
                  <a:t>העמודות של מטריצה </a:t>
                </a:r>
                <a:r>
                  <a:rPr lang="en-US" dirty="0"/>
                  <a:t>A</a:t>
                </a:r>
                <a:r>
                  <a:rPr lang="he-IL" dirty="0"/>
                  <a:t> אז מתקיים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IL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𝐼𝑚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m:rPr>
                          <m:nor/>
                        </m:rPr>
                        <a:rPr lang="en-IL" smtClean="0"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he-IL" dirty="0"/>
                  <a:t>	</a:t>
                </a:r>
              </a:p>
              <a:p>
                <a:pPr marL="0" indent="0">
                  <a:buNone/>
                </a:pPr>
                <a:r>
                  <a:rPr lang="he-IL" dirty="0"/>
                  <a:t>כעת נרצה להיעזר במשוואה הבאה: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 algn="l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E3ADBC2-E253-4661-3301-6A5373F60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" y="1448788"/>
                <a:ext cx="11786616" cy="2885087"/>
              </a:xfrm>
              <a:blipFill>
                <a:blip r:embed="rId3"/>
                <a:stretch>
                  <a:fillRect t="-4440" r="-103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3ED77A80-8102-BB0B-D03D-E2F99544FA8C}"/>
                  </a:ext>
                </a:extLst>
              </p:cNvPr>
              <p:cNvSpPr txBox="1"/>
              <p:nvPr/>
            </p:nvSpPr>
            <p:spPr>
              <a:xfrm flipH="1">
                <a:off x="243373" y="681037"/>
                <a:ext cx="118965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x</m:t>
                      </m:r>
                      <m:r>
                        <m:rPr>
                          <m:nor/>
                        </m:rPr>
                        <a:rPr lang="en-IL" smtClean="0"/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IL" smtClean="0"/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3ED77A80-8102-BB0B-D03D-E2F99544F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3373" y="681037"/>
                <a:ext cx="1189653" cy="830997"/>
              </a:xfrm>
              <a:prstGeom prst="rect">
                <a:avLst/>
              </a:prstGeom>
              <a:blipFill>
                <a:blip r:embed="rId4"/>
                <a:stretch>
                  <a:fillRect b="-36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810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54119BA-1D64-9D58-1358-F6FC912F59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86071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he-IL" dirty="0"/>
                  <a:t>נוכיח ש:			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he-IL" dirty="0">
                  <a:solidFill>
                    <a:schemeClr val="accent5"/>
                  </a:solidFill>
                </a:endParaRPr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L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IL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IL" sz="28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IL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L" sz="28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IL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L" sz="28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L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IL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L" sz="28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IL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L" sz="28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IL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L" sz="2800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he-IL" b="0" dirty="0"/>
              </a:p>
              <a:p>
                <a:pPr marL="0" indent="0" algn="l">
                  <a:buNone/>
                </a:pPr>
                <a:endParaRPr lang="en-US" b="0" dirty="0"/>
              </a:p>
              <a:p>
                <a:pPr marL="0" indent="0" algn="l">
                  <a:buNone/>
                </a:pPr>
                <a:r>
                  <a:rPr lang="en-US" b="0" dirty="0"/>
                  <a:t>=</a:t>
                </a:r>
                <a:r>
                  <a:rPr lang="en-IL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L" sz="32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L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:endParaRPr lang="he-IL" dirty="0"/>
              </a:p>
              <a:p>
                <a:pPr marL="0" indent="0" algn="l">
                  <a:buNone/>
                </a:pPr>
                <a:endParaRPr lang="en-US" dirty="0"/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e-IL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L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b="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IL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L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endParaRPr lang="en-US" b="0" dirty="0"/>
              </a:p>
              <a:p>
                <a:pPr marL="0" indent="0" algn="l">
                  <a:buNone/>
                </a:pPr>
                <a:endParaRPr lang="en-US" b="0" dirty="0"/>
              </a:p>
              <a:p>
                <a:pPr marL="0" indent="0" algn="l">
                  <a:buNone/>
                </a:pP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L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+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L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+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L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+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𝑛𝑚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L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IL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IL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IL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𝑛𝑚</m:t>
                                </m:r>
                              </m:sub>
                            </m:sSub>
                          </m:e>
                        </m:eqAr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54119BA-1D64-9D58-1358-F6FC912F59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86071"/>
              </a:xfrm>
              <a:blipFill>
                <a:blip r:embed="rId2"/>
                <a:stretch>
                  <a:fillRect l="-696" t="-2618" r="-69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0E034DDB-5E14-C555-3D92-FDEA76D7B452}"/>
                  </a:ext>
                </a:extLst>
              </p:cNvPr>
              <p:cNvSpPr txBox="1"/>
              <p:nvPr/>
            </p:nvSpPr>
            <p:spPr>
              <a:xfrm flipH="1">
                <a:off x="243373" y="859691"/>
                <a:ext cx="1189653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IL" smtClean="0"/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IL" smtClean="0"/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0E034DDB-5E14-C555-3D92-FDEA76D7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3373" y="859691"/>
                <a:ext cx="1189653" cy="1107996"/>
              </a:xfrm>
              <a:prstGeom prst="rect">
                <a:avLst/>
              </a:prstGeom>
              <a:blipFill>
                <a:blip r:embed="rId3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כותרת 1">
                <a:extLst>
                  <a:ext uri="{FF2B5EF4-FFF2-40B4-BE49-F238E27FC236}">
                    <a16:creationId xmlns:a16="http://schemas.microsoft.com/office/drawing/2014/main" id="{EF5C8D4E-E3B9-E968-F9B2-D513CA660C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55449"/>
                <a:ext cx="10515600" cy="1325563"/>
              </a:xfrm>
            </p:spPr>
            <p:txBody>
              <a:bodyPr/>
              <a:lstStyle/>
              <a:p>
                <a:r>
                  <a:rPr lang="he-IL" b="1" u="sng" dirty="0"/>
                  <a:t>הוכחה</a:t>
                </a:r>
                <a:r>
                  <a:rPr lang="he-IL" b="1" dirty="0"/>
                  <a:t>: </a:t>
                </a:r>
                <a:r>
                  <a:rPr lang="he-IL" dirty="0">
                    <a:solidFill>
                      <a:srgbClr val="FF0000"/>
                    </a:solidFill>
                  </a:rPr>
                  <a:t>אם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IL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𝐼𝑚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he-IL" dirty="0">
                    <a:solidFill>
                      <a:srgbClr val="FF0000"/>
                    </a:solidFill>
                  </a:rPr>
                  <a:t>אז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IL">
                        <a:solidFill>
                          <a:srgbClr val="FF0000"/>
                        </a:solidFill>
                      </a:rPr>
                      <m:t>∈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he-IL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e-IL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he-IL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12" name="כותרת 1">
                <a:extLst>
                  <a:ext uri="{FF2B5EF4-FFF2-40B4-BE49-F238E27FC236}">
                    <a16:creationId xmlns:a16="http://schemas.microsoft.com/office/drawing/2014/main" id="{EF5C8D4E-E3B9-E968-F9B2-D513CA660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55449"/>
                <a:ext cx="10515600" cy="1325563"/>
              </a:xfrm>
              <a:blipFill>
                <a:blip r:embed="rId4"/>
                <a:stretch>
                  <a:fillRect r="-231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665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5F61339-3D71-1E2F-B707-E0BCAA6AB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he-I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e-I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he-IL" dirty="0"/>
                  <a:t>לכן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he-IL" dirty="0"/>
                  <a:t> אורתוגונלי לכל וקטור ב-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IL"/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dirty="0"/>
                  <a:t>)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dirty="0"/>
                  <a:t>בנוסף, הוקטור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he-IL" dirty="0"/>
                  <a:t> אורתוגונלי לעצמו(משום ש- </a:t>
                </a:r>
                <a14:m>
                  <m:oMath xmlns:m="http://schemas.openxmlformats.org/officeDocument/2006/math">
                    <m:r>
                      <a:rPr lang="he-IL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m:rPr>
                        <m:nor/>
                      </m:rPr>
                      <a:rPr lang="he-IL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L"/>
                      <m:t>∈</m:t>
                    </m:r>
                    <m:r>
                      <m:rPr>
                        <m:nor/>
                      </m:rPr>
                      <a:rPr lang="he-IL" b="0" i="0" smtClean="0"/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he-IL" dirty="0"/>
                  <a:t>, לכן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he-IL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e-IL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e-I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he-IL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e-I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e-I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he-IL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dirty="0"/>
                  <a:t>מכאן מתקיים: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e-I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he-IL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he-IL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he-IL" b="0" dirty="0">
                    <a:ea typeface="Cambria Math" panose="02040503050406030204" pitchFamily="18" charset="0"/>
                  </a:rPr>
                  <a:t>ולכן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he-IL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he-I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e-IL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85F61339-3D71-1E2F-B707-E0BCAA6AB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FA2952D8-1ECC-CE50-B350-EC7DE4E48F6C}"/>
                  </a:ext>
                </a:extLst>
              </p:cNvPr>
              <p:cNvSpPr txBox="1"/>
              <p:nvPr/>
            </p:nvSpPr>
            <p:spPr>
              <a:xfrm flipH="1">
                <a:off x="243373" y="859691"/>
                <a:ext cx="1189653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en-IL" smtClean="0"/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m:rPr>
                          <m:nor/>
                        </m:rPr>
                        <a:rPr lang="en-IL" smtClean="0"/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FA2952D8-1ECC-CE50-B350-EC7DE4E48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3373" y="859691"/>
                <a:ext cx="1189653" cy="1107996"/>
              </a:xfrm>
              <a:prstGeom prst="rect">
                <a:avLst/>
              </a:prstGeom>
              <a:blipFill>
                <a:blip r:embed="rId3"/>
                <a:stretch>
                  <a:fillRect t="-11538" b="-219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כותרת 1">
                <a:extLst>
                  <a:ext uri="{FF2B5EF4-FFF2-40B4-BE49-F238E27FC236}">
                    <a16:creationId xmlns:a16="http://schemas.microsoft.com/office/drawing/2014/main" id="{72BB74CF-DC2B-E807-A022-F566647504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90600" y="307849"/>
                <a:ext cx="10515600" cy="1325563"/>
              </a:xfrm>
            </p:spPr>
            <p:txBody>
              <a:bodyPr/>
              <a:lstStyle/>
              <a:p>
                <a:r>
                  <a:rPr lang="he-IL" b="1" u="sng" dirty="0"/>
                  <a:t>הוכחה</a:t>
                </a:r>
                <a:r>
                  <a:rPr lang="he-IL" b="1" dirty="0"/>
                  <a:t>: </a:t>
                </a:r>
                <a:r>
                  <a:rPr lang="he-IL" dirty="0">
                    <a:solidFill>
                      <a:srgbClr val="FF0000"/>
                    </a:solidFill>
                  </a:rPr>
                  <a:t>אם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y</m:t>
                    </m:r>
                    <m:r>
                      <a:rPr lang="en-IL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𝐼𝑚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he-IL" dirty="0">
                    <a:solidFill>
                      <a:srgbClr val="FF0000"/>
                    </a:solidFill>
                  </a:rPr>
                  <a:t>אז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lang="en-IL">
                        <a:solidFill>
                          <a:srgbClr val="FF0000"/>
                        </a:solidFill>
                      </a:rPr>
                      <m:t>∈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he-IL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e-IL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he-IL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10" name="כותרת 1">
                <a:extLst>
                  <a:ext uri="{FF2B5EF4-FFF2-40B4-BE49-F238E27FC236}">
                    <a16:creationId xmlns:a16="http://schemas.microsoft.com/office/drawing/2014/main" id="{72BB74CF-DC2B-E807-A022-F56664750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90600" y="307849"/>
                <a:ext cx="10515600" cy="1325563"/>
              </a:xfrm>
              <a:blipFill>
                <a:blip r:embed="rId4"/>
                <a:stretch>
                  <a:fillRect r="-231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334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7E7683-0DAD-FFE1-B557-A4088D549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F7ED015C-2D3B-09D9-4D64-8953DFBBBA89}"/>
                  </a:ext>
                </a:extLst>
              </p:cNvPr>
              <p:cNvSpPr txBox="1"/>
              <p:nvPr/>
            </p:nvSpPr>
            <p:spPr>
              <a:xfrm>
                <a:off x="3718166" y="2023419"/>
                <a:ext cx="4301491" cy="2576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e-IL" sz="4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4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he-IL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400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acc>
                            <m:accPr>
                              <m:chr m:val="̂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he-IL" sz="4000" i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4000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he-IL" sz="400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he-IL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4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sz="4000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̂"/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4000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4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40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4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4000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r>
                  <a:rPr lang="en-US" sz="40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he-IL" sz="4000" i="1" u="sng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u="sng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4000" b="0" i="1" u="sng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sz="4000" u="sng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̂"/>
                        <m:ctrlPr>
                          <a:rPr lang="en-US" sz="4000" b="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000" i="1" u="sng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4000" u="sng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4000" i="1" u="sng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u="sng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4000" b="0" i="1" u="sng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4000" b="0" i="1" u="sng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4000" u="sng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F7ED015C-2D3B-09D9-4D64-8953DFBBB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166" y="2023419"/>
                <a:ext cx="4301491" cy="25767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1277A058-A084-25E8-D0AD-CA742C71EC3F}"/>
                  </a:ext>
                </a:extLst>
              </p:cNvPr>
              <p:cNvSpPr txBox="1"/>
              <p:nvPr/>
            </p:nvSpPr>
            <p:spPr>
              <a:xfrm>
                <a:off x="8556868" y="1297644"/>
                <a:ext cx="3512871" cy="17439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he-IL" sz="2000" dirty="0"/>
                  <a:t> הוא הווקטור הכי קרוב ל – </a:t>
                </a:r>
                <a:r>
                  <a:rPr lang="en-US" sz="2000" dirty="0"/>
                  <a:t>p </a:t>
                </a:r>
                <a:endParaRPr lang="he-IL" sz="2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nor/>
                      </m:rPr>
                      <a:rPr lang="en-IL" sz="2000" smtClean="0"/>
                      <m:t>∈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𝐼𝑚</m:t>
                    </m:r>
                    <m:r>
                      <m:rPr>
                        <m:nor/>
                      </m:rPr>
                      <a:rPr lang="en-US" sz="2000" b="0" i="0" smtClean="0"/>
                      <m:t>(</m:t>
                    </m:r>
                    <m:r>
                      <m:rPr>
                        <m:nor/>
                      </m:rPr>
                      <a:rPr lang="en-US" sz="2000" b="0" i="0" smtClean="0"/>
                      <m:t>A</m:t>
                    </m:r>
                    <m:r>
                      <m:rPr>
                        <m:nor/>
                      </m:rPr>
                      <a:rPr lang="en-US" sz="2000" b="0" i="0" smtClean="0"/>
                      <m:t>)</m:t>
                    </m:r>
                  </m:oMath>
                </a14:m>
                <a:r>
                  <a:rPr lang="he-IL" sz="2000" dirty="0"/>
                  <a:t> </a:t>
                </a:r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he-IL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IL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𝐼𝑚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he-IL" sz="2000" dirty="0"/>
              </a:p>
              <a:p>
                <a:pPr algn="ctr"/>
                <a:r>
                  <a:rPr lang="en-US" sz="20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̂"/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nor/>
                      </m:rPr>
                      <a:rPr lang="he-IL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m:rPr>
                        <m:nor/>
                      </m:rPr>
                      <a:rPr lang="en-IL" sz="200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he-IL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e-IL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he-IL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e-IL" sz="2000" dirty="0"/>
              </a:p>
            </p:txBody>
          </p:sp>
        </mc:Choice>
        <mc:Fallback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1277A058-A084-25E8-D0AD-CA742C71E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868" y="1297644"/>
                <a:ext cx="3512871" cy="1743939"/>
              </a:xfrm>
              <a:prstGeom prst="rect">
                <a:avLst/>
              </a:prstGeom>
              <a:blipFill>
                <a:blip r:embed="rId4"/>
                <a:stretch>
                  <a:fillRect t="-2083" r="-8997" b="-208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094997A8-C587-0A47-004C-C64C5599A354}"/>
                  </a:ext>
                </a:extLst>
              </p:cNvPr>
              <p:cNvSpPr txBox="1"/>
              <p:nvPr/>
            </p:nvSpPr>
            <p:spPr>
              <a:xfrm>
                <a:off x="8093584" y="5827118"/>
                <a:ext cx="37909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e-IL" sz="1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מטריצה ריבועית - </a:t>
                </a:r>
                <a14:m>
                  <m:oMath xmlns:m="http://schemas.openxmlformats.org/officeDocument/2006/math">
                    <m:r>
                      <a:rPr lang="he-IL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he-IL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sz="1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he-IL" sz="1800" dirty="0">
                  <a:solidFill>
                    <a:schemeClr val="tx1"/>
                  </a:solidFill>
                </a:endParaRPr>
              </a:p>
              <a:p>
                <a:endParaRPr lang="he-IL" dirty="0"/>
              </a:p>
              <a:p>
                <a:endParaRPr lang="en-IL" dirty="0"/>
              </a:p>
            </p:txBody>
          </p:sp>
        </mc:Choice>
        <mc:Fallback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094997A8-C587-0A47-004C-C64C5599A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584" y="5827118"/>
                <a:ext cx="3790950" cy="923330"/>
              </a:xfrm>
              <a:prstGeom prst="rect">
                <a:avLst/>
              </a:prstGeom>
              <a:blipFill>
                <a:blip r:embed="rId5"/>
                <a:stretch>
                  <a:fillRect t="-3974" r="-128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מלבן 8">
            <a:extLst>
              <a:ext uri="{FF2B5EF4-FFF2-40B4-BE49-F238E27FC236}">
                <a16:creationId xmlns:a16="http://schemas.microsoft.com/office/drawing/2014/main" id="{BF872D70-3D48-A76E-32A3-615B18333067}"/>
              </a:ext>
            </a:extLst>
          </p:cNvPr>
          <p:cNvSpPr/>
          <p:nvPr/>
        </p:nvSpPr>
        <p:spPr>
          <a:xfrm>
            <a:off x="1872703" y="288485"/>
            <a:ext cx="9408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Least Squares Approximation</a:t>
            </a:r>
            <a:endParaRPr lang="he-IL" sz="5400" b="1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6989D95B-FF49-A159-1345-DAEE26AC1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295" y="4007310"/>
            <a:ext cx="4379692" cy="274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355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4F90312B-4775-1120-F39B-C1B458FF36CB}"/>
                  </a:ext>
                </a:extLst>
              </p:cNvPr>
              <p:cNvSpPr txBox="1"/>
              <p:nvPr/>
            </p:nvSpPr>
            <p:spPr>
              <a:xfrm>
                <a:off x="212174" y="1690688"/>
                <a:ext cx="11767652" cy="3077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L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L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e-IL" sz="2000" dirty="0"/>
              </a:p>
              <a:p>
                <a:pPr algn="just"/>
                <a:endParaRPr lang="en-US" sz="2000" dirty="0"/>
              </a:p>
              <a:p>
                <a:pPr algn="just"/>
                <a:r>
                  <a:rPr lang="he-IL" sz="2000" b="1" dirty="0"/>
                  <a:t>נרצה למצוא את הגרדיאנט של </a:t>
                </a:r>
                <a:r>
                  <a:rPr lang="en-US" sz="2000" b="1" dirty="0"/>
                  <a:t>F</a:t>
                </a:r>
                <a:r>
                  <a:rPr lang="he-IL" sz="2000" b="1" dirty="0"/>
                  <a:t> , </a:t>
                </a:r>
                <a14:m>
                  <m:oMath xmlns:m="http://schemas.openxmlformats.org/officeDocument/2006/math">
                    <m:r>
                      <a:rPr lang="he-IL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𝜵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/>
              </a:p>
              <a:p>
                <a:pPr algn="just"/>
                <a:endParaRPr lang="en-US" sz="2000" b="1" dirty="0"/>
              </a:p>
              <a:p>
                <a:pPr algn="just"/>
                <a:endParaRPr lang="he-IL" sz="2000" b="1" dirty="0"/>
              </a:p>
              <a:p>
                <a:pPr algn="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dirty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000" i="1" dirty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i="1" dirty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algn="l"/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:endParaRPr lang="he-IL" sz="2000" dirty="0"/>
              </a:p>
            </p:txBody>
          </p:sp>
        </mc:Choice>
        <mc:Fallback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4F90312B-4775-1120-F39B-C1B458FF3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74" y="1690688"/>
                <a:ext cx="11767652" cy="3077766"/>
              </a:xfrm>
              <a:prstGeom prst="rect">
                <a:avLst/>
              </a:prstGeom>
              <a:blipFill>
                <a:blip r:embed="rId2"/>
                <a:stretch>
                  <a:fillRect r="-129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CDA24189-7341-F19B-F3E8-71B1952F36AE}"/>
                  </a:ext>
                </a:extLst>
              </p:cNvPr>
              <p:cNvSpPr txBox="1"/>
              <p:nvPr/>
            </p:nvSpPr>
            <p:spPr>
              <a:xfrm flipH="1">
                <a:off x="243373" y="859691"/>
                <a:ext cx="118965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/>
                        <m:t>x</m:t>
                      </m:r>
                      <m:r>
                        <m:rPr>
                          <m:nor/>
                        </m:rPr>
                        <a:rPr lang="en-IL" smtClean="0"/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IL" smtClean="0"/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L"/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CDA24189-7341-F19B-F3E8-71B1952F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43373" y="859691"/>
                <a:ext cx="1189653" cy="830997"/>
              </a:xfrm>
              <a:prstGeom prst="rect">
                <a:avLst/>
              </a:prstGeom>
              <a:blipFill>
                <a:blip r:embed="rId3"/>
                <a:stretch>
                  <a:fillRect b="-36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ABA40CFE-6A2B-11E1-E2A6-7B5DB70ED0DC}"/>
                  </a:ext>
                </a:extLst>
              </p:cNvPr>
              <p:cNvSpPr txBox="1"/>
              <p:nvPr/>
            </p:nvSpPr>
            <p:spPr>
              <a:xfrm flipH="1">
                <a:off x="7779301" y="6050167"/>
                <a:ext cx="4200525" cy="523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 algn="ctr">
                  <a:buFont typeface="Wingdings" panose="05000000000000000000" pitchFamily="2" charset="2"/>
                  <a:buChar char="q"/>
                </a:pPr>
                <a:r>
                  <a:rPr lang="he-IL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בגלל שאלו סקלרים אז הם שווים </a:t>
                </a:r>
                <a:r>
                  <a:rPr lang="he-IL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לשחלוף</a:t>
                </a:r>
                <a:r>
                  <a:rPr lang="he-IL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שלהם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0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dirty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dirty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dirty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ABA40CFE-6A2B-11E1-E2A6-7B5DB70ED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779301" y="6050167"/>
                <a:ext cx="4200525" cy="523220"/>
              </a:xfrm>
              <a:prstGeom prst="rect">
                <a:avLst/>
              </a:prstGeom>
              <a:blipFill>
                <a:blip r:embed="rId4"/>
                <a:stretch>
                  <a:fillRect l="-1306" t="-11628" r="-1306" b="-174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0FE590C-6382-BAB9-EA6E-A5FA433749EC}"/>
              </a:ext>
            </a:extLst>
          </p:cNvPr>
          <p:cNvSpPr txBox="1"/>
          <p:nvPr/>
        </p:nvSpPr>
        <p:spPr>
          <a:xfrm>
            <a:off x="5624597" y="12118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e-IL" cap="none" spc="0" dirty="0">
                <a:ln w="22225">
                  <a:noFill/>
                  <a:prstDash val="solid"/>
                </a:ln>
                <a:effectLst/>
              </a:rPr>
              <a:t>דרך מתמטית לחישוב(כמו שעשינו באופטימיזציה)</a:t>
            </a:r>
            <a:endParaRPr lang="en-IL" dirty="0"/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562C6517-F095-7EB0-5718-B0BFD86E09E3}"/>
              </a:ext>
            </a:extLst>
          </p:cNvPr>
          <p:cNvSpPr/>
          <p:nvPr/>
        </p:nvSpPr>
        <p:spPr>
          <a:xfrm>
            <a:off x="1720303" y="-1137"/>
            <a:ext cx="9408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Least Squares Approximation</a:t>
            </a:r>
            <a:endParaRPr lang="he-IL" sz="5400" b="1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20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7BA4BC64-A854-6485-4EA3-B76D34A1A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829925" cy="1325563"/>
          </a:xfrm>
        </p:spPr>
        <p:txBody>
          <a:bodyPr/>
          <a:lstStyle/>
          <a:p>
            <a:r>
              <a:rPr lang="he-IL" sz="4400" b="1" u="sng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דרך נוספת לחישוב(כמו שעשינו באופטימיזציה)</a:t>
            </a:r>
            <a:endParaRPr lang="en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5CCB3FA4-790A-BA4C-73B9-1C65714CAB06}"/>
                  </a:ext>
                </a:extLst>
              </p:cNvPr>
              <p:cNvSpPr txBox="1"/>
              <p:nvPr/>
            </p:nvSpPr>
            <p:spPr>
              <a:xfrm>
                <a:off x="592428" y="2854781"/>
                <a:ext cx="11523372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 rtl="0"/>
                <a:r>
                  <a:rPr lang="en-US" sz="28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 dirty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i="1" dirty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e-I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8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he-IL" sz="2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e-IL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he-IL" sz="2800" b="0" i="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 dirty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 dirty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8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8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800" i="1" dirty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 dirty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8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תיבת טקסט 7">
                <a:extLst>
                  <a:ext uri="{FF2B5EF4-FFF2-40B4-BE49-F238E27FC236}">
                    <a16:creationId xmlns:a16="http://schemas.microsoft.com/office/drawing/2014/main" id="{5CCB3FA4-790A-BA4C-73B9-1C65714CA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28" y="2854781"/>
                <a:ext cx="11523372" cy="3108543"/>
              </a:xfrm>
              <a:prstGeom prst="rect">
                <a:avLst/>
              </a:prstGeom>
              <a:blipFill>
                <a:blip r:embed="rId2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4C6B5B25-1A1D-9760-26F1-9E756E74106E}"/>
                  </a:ext>
                </a:extLst>
              </p:cNvPr>
              <p:cNvSpPr txBox="1"/>
              <p:nvPr/>
            </p:nvSpPr>
            <p:spPr>
              <a:xfrm>
                <a:off x="411050" y="1120221"/>
                <a:ext cx="47147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he-IL" sz="240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4C6B5B25-1A1D-9760-26F1-9E756E741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50" y="1120221"/>
                <a:ext cx="4714742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תיבת טקסט 11">
                <a:extLst>
                  <a:ext uri="{FF2B5EF4-FFF2-40B4-BE49-F238E27FC236}">
                    <a16:creationId xmlns:a16="http://schemas.microsoft.com/office/drawing/2014/main" id="{C4925D38-D003-2CE8-900F-7BCB525ADDC0}"/>
                  </a:ext>
                </a:extLst>
              </p:cNvPr>
              <p:cNvSpPr txBox="1"/>
              <p:nvPr/>
            </p:nvSpPr>
            <p:spPr>
              <a:xfrm flipH="1">
                <a:off x="7798350" y="6014304"/>
                <a:ext cx="4200525" cy="523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 algn="ctr">
                  <a:buFont typeface="Wingdings" panose="05000000000000000000" pitchFamily="2" charset="2"/>
                  <a:buChar char="q"/>
                </a:pPr>
                <a:r>
                  <a:rPr lang="he-IL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בגלל שאלו סקלרים אז הם שווים </a:t>
                </a:r>
                <a:r>
                  <a:rPr lang="he-IL" sz="1600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לשחלוף</a:t>
                </a:r>
                <a:r>
                  <a:rPr lang="he-IL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שלהם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1800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  <m:r>
                      <a:rPr lang="en-US" sz="1800" b="0" i="0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𝐴𝑥</m:t>
                        </m:r>
                        <m:r>
                          <a:rPr lang="en-US" sz="1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800" b="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dirty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solidFill>
                          <a:schemeClr val="accent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accent4"/>
                    </a:solidFill>
                  </a:rPr>
                  <a:t> </a:t>
                </a:r>
                <a:endParaRPr lang="en-IL" dirty="0"/>
              </a:p>
            </p:txBody>
          </p:sp>
        </mc:Choice>
        <mc:Fallback>
          <p:sp>
            <p:nvSpPr>
              <p:cNvPr id="12" name="תיבת טקסט 11">
                <a:extLst>
                  <a:ext uri="{FF2B5EF4-FFF2-40B4-BE49-F238E27FC236}">
                    <a16:creationId xmlns:a16="http://schemas.microsoft.com/office/drawing/2014/main" id="{C4925D38-D003-2CE8-900F-7BCB525AD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798350" y="6014304"/>
                <a:ext cx="4200525" cy="523220"/>
              </a:xfrm>
              <a:prstGeom prst="rect">
                <a:avLst/>
              </a:prstGeom>
              <a:blipFill>
                <a:blip r:embed="rId4"/>
                <a:stretch>
                  <a:fillRect l="-1306" t="-12941" r="-1306" b="-188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BE99DA4-3795-25C4-649E-8557E7D1B044}"/>
                  </a:ext>
                </a:extLst>
              </p:cNvPr>
              <p:cNvSpPr/>
              <p:nvPr/>
            </p:nvSpPr>
            <p:spPr>
              <a:xfrm>
                <a:off x="5562770" y="1596642"/>
                <a:ext cx="6022674" cy="115313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he-IL" sz="2400" b="1" dirty="0"/>
                  <a:t>נרצה להשתמש בפיתוח לטור טיילור:</a:t>
                </a:r>
                <a:endParaRPr lang="en-US" sz="2400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BE99DA4-3795-25C4-649E-8557E7D1B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770" y="1596642"/>
                <a:ext cx="6022674" cy="1153136"/>
              </a:xfrm>
              <a:prstGeom prst="rect">
                <a:avLst/>
              </a:prstGeom>
              <a:blipFill>
                <a:blip r:embed="rId5"/>
                <a:stretch>
                  <a:fillRect t="-4762" r="-162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540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כותרת 1">
            <a:extLst>
              <a:ext uri="{FF2B5EF4-FFF2-40B4-BE49-F238E27FC236}">
                <a16:creationId xmlns:a16="http://schemas.microsoft.com/office/drawing/2014/main" id="{8A8A719C-554E-71D9-2B15-33A932C2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65125"/>
            <a:ext cx="10829925" cy="1325563"/>
          </a:xfrm>
        </p:spPr>
        <p:txBody>
          <a:bodyPr/>
          <a:lstStyle/>
          <a:p>
            <a:r>
              <a:rPr lang="he-IL" sz="4400" b="1" u="sng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דרך נוספת לחישוב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47B29E2E-D2E0-D749-DABB-5B248EF1FA73}"/>
                  </a:ext>
                </a:extLst>
              </p:cNvPr>
              <p:cNvSpPr txBox="1"/>
              <p:nvPr/>
            </p:nvSpPr>
            <p:spPr>
              <a:xfrm>
                <a:off x="4046988" y="1405444"/>
                <a:ext cx="6981825" cy="9233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he-IL" sz="2000" dirty="0"/>
                  <a:t>לכן</a:t>
                </a:r>
                <a:endParaRPr lang="en-US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e-IL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sSup>
                        <m:sSupPr>
                          <m:ctrlPr>
                            <a:rPr lang="he-IL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L" sz="20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IL" sz="20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47B29E2E-D2E0-D749-DABB-5B248EF1F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988" y="1405444"/>
                <a:ext cx="6981825" cy="923330"/>
              </a:xfrm>
              <a:prstGeom prst="rect">
                <a:avLst/>
              </a:prstGeom>
              <a:blipFill>
                <a:blip r:embed="rId2"/>
                <a:stretch>
                  <a:fillRect t="-9272" r="-2183" b="-112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0E822C9F-89D0-FC76-8139-56B1BB333F5F}"/>
                  </a:ext>
                </a:extLst>
              </p:cNvPr>
              <p:cNvSpPr txBox="1"/>
              <p:nvPr/>
            </p:nvSpPr>
            <p:spPr>
              <a:xfrm>
                <a:off x="2253230" y="2497520"/>
                <a:ext cx="7371213" cy="2947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he-IL" sz="2000" dirty="0">
                    <a:latin typeface="Cambria Math" panose="02040503050406030204" pitchFamily="18" charset="0"/>
                  </a:rPr>
                  <a:t>המטרה שלנו היא שנקבל את התוצאה המינימלית: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IL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 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</m:func>
                    </m:oMath>
                  </m:oMathPara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algn="just"/>
                <a:endParaRPr lang="he-IL" sz="2000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he-IL" sz="2000" dirty="0"/>
                  <a:t>לכן עבור התוצאה המינימלית יתקיים: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e-IL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he-IL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he-IL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b="0" dirty="0">
                  <a:ea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𝐴𝑥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0E822C9F-89D0-FC76-8139-56B1BB333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230" y="2497520"/>
                <a:ext cx="7371213" cy="2947666"/>
              </a:xfrm>
              <a:prstGeom prst="rect">
                <a:avLst/>
              </a:prstGeom>
              <a:blipFill>
                <a:blip r:embed="rId3"/>
                <a:stretch>
                  <a:fillRect t="-2484" r="-206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071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C67F6373-5E02-B808-62EA-EE6061E5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Least Squares Approximation</a:t>
            </a:r>
            <a:endParaRPr lang="en-IL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18B9E3CA-1E9F-2B0D-188C-83E2440AD9BC}"/>
                  </a:ext>
                </a:extLst>
              </p:cNvPr>
              <p:cNvSpPr txBox="1"/>
              <p:nvPr/>
            </p:nvSpPr>
            <p:spPr>
              <a:xfrm>
                <a:off x="1114426" y="1570874"/>
                <a:ext cx="9353550" cy="3917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he-IL" sz="2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לכן פתרו</a:t>
                </a:r>
                <a:r>
                  <a:rPr lang="he-IL" sz="2800" dirty="0">
                    <a:latin typeface="Cambria Math" panose="02040503050406030204" pitchFamily="18" charset="0"/>
                  </a:rPr>
                  <a:t>ן </a:t>
                </a:r>
                <a:r>
                  <a:rPr lang="en-US" sz="2800" dirty="0">
                    <a:latin typeface="Cambria Math" panose="02040503050406030204" pitchFamily="18" charset="0"/>
                  </a:rPr>
                  <a:t>Least Squares</a:t>
                </a:r>
                <a:r>
                  <a:rPr lang="he-IL" sz="2800" dirty="0">
                    <a:latin typeface="Cambria Math" panose="02040503050406030204" pitchFamily="18" charset="0"/>
                  </a:rPr>
                  <a:t> למשוואה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e-IL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he-IL" sz="28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he-IL" sz="2800" dirty="0">
                    <a:latin typeface="Cambria Math" panose="02040503050406030204" pitchFamily="18" charset="0"/>
                  </a:rPr>
                  <a:t>יהיה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he-IL" sz="2800" dirty="0">
                    <a:latin typeface="Cambria Math" panose="02040503050406030204" pitchFamily="18" charset="0"/>
                  </a:rPr>
                  <a:t> שמקיים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e-IL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e-IL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e-IL" sz="3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he-IL" sz="3200" dirty="0">
                  <a:solidFill>
                    <a:schemeClr val="tx1"/>
                  </a:solidFill>
                </a:endParaRPr>
              </a:p>
              <a:p>
                <a:pPr algn="ctr"/>
                <a:endParaRPr lang="he-IL" sz="3200" dirty="0"/>
              </a:p>
              <a:p>
                <a:pPr algn="just"/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e-IL" sz="3200" dirty="0"/>
                  <a:t> ריבועית ולכן במידה והיא הפיכה:</a:t>
                </a:r>
              </a:p>
              <a:p>
                <a:pPr algn="just"/>
                <a:r>
                  <a:rPr lang="he-IL" sz="32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he-IL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32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he-IL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he-IL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he-IL" sz="32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en-IL" sz="3200" dirty="0"/>
              </a:p>
            </p:txBody>
          </p:sp>
        </mc:Choice>
        <mc:Fallback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18B9E3CA-1E9F-2B0D-188C-83E2440AD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6" y="1570874"/>
                <a:ext cx="9353550" cy="3917611"/>
              </a:xfrm>
              <a:prstGeom prst="rect">
                <a:avLst/>
              </a:prstGeom>
              <a:blipFill>
                <a:blip r:embed="rId2"/>
                <a:stretch>
                  <a:fillRect t="-1713" r="-16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935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7BA18749-EEA4-E0AB-9237-E95EDE33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Least Squares Approximation</a:t>
            </a:r>
            <a:endParaRPr lang="en-IL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מציין מיקום תוכן 2">
                <a:extLst>
                  <a:ext uri="{FF2B5EF4-FFF2-40B4-BE49-F238E27FC236}">
                    <a16:creationId xmlns:a16="http://schemas.microsoft.com/office/drawing/2014/main" id="{F7AE0852-C2EC-3C96-705D-68599382B1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203450"/>
              </a:xfrm>
            </p:spPr>
            <p:txBody>
              <a:bodyPr/>
              <a:lstStyle/>
              <a:p>
                <a:pPr marL="0" indent="0" algn="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e-IL" dirty="0"/>
                  <a:t> היא ריבועית אך לא חייבת להיות הפיכה</a:t>
                </a:r>
              </a:p>
              <a:p>
                <a:pPr marL="0" indent="0">
                  <a:buNone/>
                </a:pPr>
                <a:r>
                  <a:rPr lang="he-IL" dirty="0"/>
                  <a:t>ובמקרה כזה יכולים להיות כמה פתרונות ל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he-IL" dirty="0"/>
              </a:p>
              <a:p>
                <a:pPr marL="0" indent="0">
                  <a:buNone/>
                </a:pPr>
                <a:r>
                  <a:rPr lang="he-IL" dirty="0"/>
                  <a:t>אך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he-IL" dirty="0"/>
                  <a:t> שהכי קרוב ל </a:t>
                </a:r>
                <a:r>
                  <a:rPr lang="en-US" dirty="0"/>
                  <a:t>p</a:t>
                </a:r>
                <a:r>
                  <a:rPr lang="he-IL" dirty="0"/>
                  <a:t> ישאר יחיד</a:t>
                </a:r>
              </a:p>
              <a:p>
                <a:pPr marL="0" indent="0" algn="r">
                  <a:buNone/>
                </a:pPr>
                <a:endParaRPr lang="en-US" dirty="0"/>
              </a:p>
              <a:p>
                <a:pPr marL="0" indent="0" algn="l" rtl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מציין מיקום תוכן 2">
                <a:extLst>
                  <a:ext uri="{FF2B5EF4-FFF2-40B4-BE49-F238E27FC236}">
                    <a16:creationId xmlns:a16="http://schemas.microsoft.com/office/drawing/2014/main" id="{F7AE0852-C2EC-3C96-705D-68599382B1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203450"/>
              </a:xfrm>
              <a:blipFill>
                <a:blip r:embed="rId2"/>
                <a:stretch>
                  <a:fillRect t="-4696"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3692AD99-5E07-40F1-422D-AD2E5B0BA944}"/>
                  </a:ext>
                </a:extLst>
              </p:cNvPr>
              <p:cNvSpPr txBox="1"/>
              <p:nvPr/>
            </p:nvSpPr>
            <p:spPr>
              <a:xfrm>
                <a:off x="3914776" y="5015547"/>
                <a:ext cx="78105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e-IL" dirty="0">
                    <a:solidFill>
                      <a:srgbClr val="FF0000"/>
                    </a:solidFill>
                  </a:rPr>
                  <a:t>*</a:t>
                </a:r>
              </a:p>
              <a:p>
                <a:r>
                  <a:rPr lang="he-IL" dirty="0"/>
                  <a:t>בעיה של שיטת ה</a:t>
                </a:r>
                <a:r>
                  <a:rPr lang="en-US" sz="1800" dirty="0"/>
                  <a:t>  Least squares </a:t>
                </a:r>
                <a:endParaRPr lang="he-IL" sz="1800" dirty="0"/>
              </a:p>
              <a:p>
                <a:r>
                  <a:rPr lang="he-IL" dirty="0"/>
                  <a:t>היא שהמטריצה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e-IL" dirty="0"/>
                  <a:t> יכולה להיות גדולה מאוד או שלחשב את ההיפוך יהיה קשה וארוך</a:t>
                </a:r>
                <a:br>
                  <a:rPr lang="en-US" dirty="0"/>
                </a:br>
                <a:r>
                  <a:rPr lang="he-IL" dirty="0"/>
                  <a:t>ובמקרה של שגיאות עיגול כאשר יש מספר שואף ל-0 אך הוא לא 0 זה עלול לתת תשובה שונה במקרים בהם נעגל את המספר (במיוחד כשהדטרמיננטה קרובה להיות 0). </a:t>
                </a:r>
                <a:endParaRPr lang="en-IL" dirty="0"/>
              </a:p>
            </p:txBody>
          </p:sp>
        </mc:Choice>
        <mc:Fallback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3692AD99-5E07-40F1-422D-AD2E5B0BA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776" y="5015547"/>
                <a:ext cx="7810500" cy="1477328"/>
              </a:xfrm>
              <a:prstGeom prst="rect">
                <a:avLst/>
              </a:prstGeom>
              <a:blipFill>
                <a:blip r:embed="rId3"/>
                <a:stretch>
                  <a:fillRect l="-1327" t="-2479" r="-703" b="-537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255E3A40-2620-E3E0-ABF0-A07CDCD5FD95}"/>
                  </a:ext>
                </a:extLst>
              </p:cNvPr>
              <p:cNvSpPr txBox="1"/>
              <p:nvPr/>
            </p:nvSpPr>
            <p:spPr>
              <a:xfrm>
                <a:off x="361950" y="1825625"/>
                <a:ext cx="2333625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e-IL" sz="3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>
                          <a:latin typeface="Cambria Math" panose="02040503050406030204" pitchFamily="18" charset="0"/>
                        </a:rPr>
                        <m:t>A</m:t>
                      </m:r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e-IL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he-IL" sz="3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he-IL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255E3A40-2620-E3E0-ABF0-A07CDCD5F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" y="1825625"/>
                <a:ext cx="2333625" cy="593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91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321E-2814-6F6B-11D8-2072A756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ART</a:t>
            </a:r>
            <a:r>
              <a:rPr lang="he-IL"/>
              <a:t> - איך מייצגים בעיה טומוגרפית באופן דיסקרטי?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353902-4F70-3C98-E129-4DF7DC06A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e-IL" sz="2600"/>
                  <a:t>תחילה נגדיר את הייצוג של התמונה שלנו.</a:t>
                </a:r>
              </a:p>
              <a:p>
                <a:pPr marL="0" indent="0">
                  <a:buNone/>
                </a:pPr>
                <a:r>
                  <a:rPr lang="he-IL" sz="2600"/>
                  <a:t>נבחר לייצג את הפונקציה בצורת תמונה ריבועית, </a:t>
                </a:r>
              </a:p>
              <a:p>
                <a:pPr marL="0" indent="0">
                  <a:buNone/>
                </a:pPr>
                <a:r>
                  <a:rPr lang="he-IL" sz="2600"/>
                  <a:t>עם </a:t>
                </a:r>
                <a:r>
                  <a:rPr lang="en-US" sz="2600"/>
                  <a:t>K</a:t>
                </a:r>
                <a:r>
                  <a:rPr lang="he-IL" sz="2600"/>
                  <a:t> על </a:t>
                </a:r>
                <a:r>
                  <a:rPr lang="en-US" sz="2600"/>
                  <a:t>K</a:t>
                </a:r>
                <a:r>
                  <a:rPr lang="he-IL" sz="2600"/>
                  <a:t> פיקסלים.</a:t>
                </a:r>
              </a:p>
              <a:p>
                <a:pPr marL="0" indent="0">
                  <a:buNone/>
                </a:pPr>
                <a:endParaRPr lang="he-IL" sz="2600"/>
              </a:p>
              <a:p>
                <a:pPr marL="0" indent="0">
                  <a:buNone/>
                </a:pPr>
                <a:r>
                  <a:rPr lang="he-IL" sz="2600"/>
                  <a:t>נבחר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 sz="2600"/>
                  <a:t> להיות צבע התמונה בפיקסל (מאוחר יותר </a:t>
                </a:r>
              </a:p>
              <a:p>
                <a:pPr marL="0" indent="0">
                  <a:buNone/>
                </a:pPr>
                <a:r>
                  <a:rPr lang="he-IL" sz="2600"/>
                  <a:t>נצטרך למצוא אותו)</a:t>
                </a:r>
              </a:p>
              <a:p>
                <a:pPr marL="0" indent="0">
                  <a:buNone/>
                </a:pPr>
                <a:r>
                  <a:rPr lang="he-IL" sz="2600"/>
                  <a:t>ואת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he-IL" sz="2600"/>
                  <a:t> להיות פונקצית הבסיס של הפיקסלים. </a:t>
                </a:r>
              </a:p>
              <a:p>
                <a:pPr marL="0" indent="0">
                  <a:buNone/>
                </a:pPr>
                <a:r>
                  <a:rPr lang="he-IL" sz="2600"/>
                  <a:t>היא תוגדר באופן הבא: </a:t>
                </a:r>
                <a:endParaRPr lang="en-US" sz="26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353902-4F70-3C98-E129-4DF7DC06A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 r="-98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F942576-301A-49D4-4917-3A1C8FB5A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7" y="1825625"/>
            <a:ext cx="3518262" cy="42307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B409BFF-A838-03E2-9CAE-832E7CCF61D3}"/>
                  </a:ext>
                </a:extLst>
              </p:cNvPr>
              <p:cNvSpPr/>
              <p:nvPr/>
            </p:nvSpPr>
            <p:spPr>
              <a:xfrm>
                <a:off x="3840749" y="5398095"/>
                <a:ext cx="6117252" cy="7788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nor/>
                        </m:rPr>
                        <a:rPr lang="en-GB" sz="2000"/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dirty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b="0" i="0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b="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2000" b="0" i="1" dirty="0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dirty="0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000" b="0" i="1" dirty="0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000" b="0" i="1" dirty="0" smtClean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000" b="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𝑙𝑖𝑒𝑠</m:t>
                                </m:r>
                                <m:r>
                                  <a:rPr lang="en-US" sz="2000" b="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𝑖𝑛𝑠𝑖𝑑𝑒</m:t>
                                </m:r>
                                <m:r>
                                  <a:rPr lang="en-US" sz="2000" b="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b="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b="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2000" b="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𝑝𝑖𝑥𝑒𝑙</m:t>
                                </m:r>
                                <m:r>
                                  <a:rPr lang="en-US" sz="2000" b="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𝑛𝑢𝑚𝑏𝑒𝑟</m:t>
                                </m:r>
                                <m:r>
                                  <a:rPr lang="en-US" sz="2000" b="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b="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b="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                         </m:t>
                                </m:r>
                                <m:r>
                                  <a:rPr lang="en-US" sz="2000" b="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𝑜𝑡</m:t>
                                </m:r>
                                <m:r>
                                  <a:rPr lang="en-US" sz="2000" b="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b="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𝑒𝑟𝑤𝑖𝑠𝑒</m:t>
                                </m:r>
                                <m:r>
                                  <a:rPr lang="en-US" sz="2000" b="0" i="1" dirty="0" smtClean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B409BFF-A838-03E2-9CAE-832E7CCF6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749" y="5398095"/>
                <a:ext cx="6117252" cy="7788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501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A977-B69F-5998-9F96-19C79DD40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Moore Penrose Solution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384DB0-6B4F-C5A2-C6C2-A89A51598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78" y="1812886"/>
                <a:ext cx="11169604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e-IL" dirty="0"/>
                  <a:t>נניח וקיימים 2 פתרונות לבעיית ה-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𝐿𝑆</m:t>
                    </m:r>
                  </m:oMath>
                </a14:m>
                <a:r>
                  <a:rPr lang="he-IL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dirty="0"/>
                  <a:t> ו-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e-IL" dirty="0"/>
                  <a:t> אשר מקיימים את המשוואה הבסיסית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. אזי:</a:t>
                </a:r>
                <a:endParaRPr lang="en-US" dirty="0"/>
              </a:p>
              <a:p>
                <a:pPr marL="0" indent="0">
                  <a:buNone/>
                </a:pPr>
                <a:endParaRPr lang="en-US" sz="2800" b="0" cap="none" spc="0" dirty="0">
                  <a:ln w="0"/>
                  <a:solidFill>
                    <a:schemeClr val="tx1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he-IL" sz="2800" b="0" cap="none" spc="0" dirty="0">
                    <a:ln w="0"/>
                    <a:solidFill>
                      <a:schemeClr val="tx1"/>
                    </a:solidFill>
                    <a:effectLst/>
                  </a:rPr>
                  <a:t>כלומר, </a:t>
                </a:r>
                <a14:m>
                  <m:oMath xmlns:m="http://schemas.openxmlformats.org/officeDocument/2006/math">
                    <m:r>
                      <a:rPr lang="en-US" sz="28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he-IL" sz="28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cap="none" spc="0" smtClean="0">
                        <a:ln w="0"/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800" b="0" i="1" cap="none" spc="0" smtClean="0">
                                <a:ln w="0"/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800" b="0" i="1" cap="none" spc="0" smtClean="0">
                            <a:ln w="0"/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he-IL" dirty="0">
                    <a:ln w="0"/>
                  </a:rPr>
                  <a:t> ולכן גם </a:t>
                </a:r>
                <a14:m>
                  <m:oMath xmlns:m="http://schemas.openxmlformats.org/officeDocument/2006/math">
                    <m:r>
                      <a:rPr lang="en-US" i="1">
                        <a:ln w="0"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n w="0"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n w="0"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n w="0"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n w="0"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n w="0"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800" b="0" cap="none" spc="0" dirty="0">
                    <a:ln w="0"/>
                    <a:solidFill>
                      <a:schemeClr val="tx1"/>
                    </a:solidFill>
                    <a:effectLst/>
                  </a:rPr>
                  <a:t> למה? </a:t>
                </a:r>
              </a:p>
              <a:p>
                <a:pPr marL="0" indent="0">
                  <a:buNone/>
                </a:pPr>
                <a:endParaRPr lang="en-US" dirty="0">
                  <a:ln w="0"/>
                </a:endParaRPr>
              </a:p>
              <a:p>
                <a:pPr marL="0" indent="0">
                  <a:buNone/>
                </a:pPr>
                <a:r>
                  <a:rPr lang="he-IL" dirty="0">
                    <a:ln w="0"/>
                  </a:rPr>
                  <a:t>נניח כי </a:t>
                </a:r>
                <a14:m>
                  <m:oMath xmlns:m="http://schemas.openxmlformats.org/officeDocument/2006/math"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>
                    <a:ln w="0"/>
                  </a:rPr>
                  <a:t> אזי, </a:t>
                </a:r>
                <a14:m>
                  <m:oMath xmlns:m="http://schemas.openxmlformats.org/officeDocument/2006/math"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n w="0"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n w="0"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n w="0"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n w="0"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n w="0"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n w="0"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>
                    <a:ln w="0"/>
                  </a:rPr>
                  <a:t> ולכן </a:t>
                </a:r>
                <a14:m>
                  <m:oMath xmlns:m="http://schemas.openxmlformats.org/officeDocument/2006/math"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n w="0"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n w="0"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n w="0"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dirty="0">
                    <a:ln w="0"/>
                  </a:rPr>
                  <a:t>.</a:t>
                </a:r>
                <a:endParaRPr lang="en-US" dirty="0">
                  <a:ln w="0"/>
                </a:endParaRPr>
              </a:p>
              <a:p>
                <a:pPr marL="0" indent="0">
                  <a:buNone/>
                </a:pPr>
                <a:r>
                  <a:rPr lang="he-IL" dirty="0">
                    <a:ln w="0"/>
                  </a:rPr>
                  <a:t>ואם </a:t>
                </a:r>
                <a14:m>
                  <m:oMath xmlns:m="http://schemas.openxmlformats.org/officeDocument/2006/math"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n w="0"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n w="0"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n w="0"/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n w="0"/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n w="0"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he-IL" dirty="0">
                    <a:ln w="0"/>
                  </a:rPr>
                  <a:t> אזי,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n w="0"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n w="0"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n w="0"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n w="0"/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n w="0"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n w="0"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n w="0"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n w="0"/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n w="0"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n w="0"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n w="0"/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</m:d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n w="0"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n w="0"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n w="0"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n w="0"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n w="0"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n w="0"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b="0" dirty="0">
                    <a:ln w="0"/>
                  </a:rPr>
                  <a:t> ולכן, </a:t>
                </a:r>
                <a:br>
                  <a:rPr lang="en-US" b="0" dirty="0">
                    <a:ln w="0"/>
                  </a:rPr>
                </a:br>
                <a:r>
                  <a:rPr lang="he-IL" b="0" dirty="0">
                    <a:ln w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n w="0"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>
                  <a:ln w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384DB0-6B4F-C5A2-C6C2-A89A51598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78" y="1812886"/>
                <a:ext cx="11169604" cy="4351338"/>
              </a:xfrm>
              <a:blipFill>
                <a:blip r:embed="rId2"/>
                <a:stretch>
                  <a:fillRect t="-2381" r="-109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1612803-E2AE-66B3-BB4E-B34B8D13F4BA}"/>
                  </a:ext>
                </a:extLst>
              </p:cNvPr>
              <p:cNvSpPr/>
              <p:nvPr/>
            </p:nvSpPr>
            <p:spPr>
              <a:xfrm>
                <a:off x="467578" y="2440489"/>
                <a:ext cx="6705746" cy="91614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40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eqArr>
                          <m:r>
                            <a:rPr lang="en-US" sz="2400" b="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b="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⇒</m:t>
                          </m:r>
                          <m:sSup>
                            <m:sSupPr>
                              <m:ctrlP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𝐴𝑦</m:t>
                          </m:r>
                          <m:r>
                            <a:rPr lang="en-US" sz="2400" b="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he-IL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1612803-E2AE-66B3-BB4E-B34B8D13F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78" y="2440489"/>
                <a:ext cx="6705746" cy="9161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446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11DE2-81EC-8036-A76C-0E0754A5DF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761"/>
                <a:ext cx="10515600" cy="4873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e-IL" dirty="0"/>
                  <a:t>כעת נטען שיש פתרון </a:t>
                </a:r>
                <a:r>
                  <a:rPr lang="he-IL" b="1" dirty="0"/>
                  <a:t>יחיד</a:t>
                </a:r>
                <a:r>
                  <a:rPr lang="he-IL" dirty="0"/>
                  <a:t> למשוואה הזו, האורתוגונלי ל-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he-IL" dirty="0"/>
                  <a:t>.</a:t>
                </a:r>
              </a:p>
              <a:p>
                <a:pPr marL="0" indent="0">
                  <a:buNone/>
                </a:pPr>
                <a:r>
                  <a:rPr lang="he-IL" dirty="0"/>
                  <a:t>הרי אם ישנם 2 פתרונות האורתוגונליים ל-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he-IL" dirty="0"/>
                  <a:t> וגם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dirty="0"/>
                  <a:t>אנחנו יודעים שהם אורתוגונליים לכל ווקטור ב-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e-IL" dirty="0"/>
                  <a:t>ובפרט לעצמם, כלומר: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he-IL" dirty="0"/>
                  <a:t>נסמן את הפתרון המיוחד הזה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he-IL" dirty="0"/>
                  <a:t>, הנקרא גם ה-</a:t>
                </a:r>
                <a:r>
                  <a:rPr lang="en-US" dirty="0"/>
                  <a:t>Moore Penrose Solution</a:t>
                </a:r>
                <a:r>
                  <a:rPr lang="he-IL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he-IL" dirty="0"/>
                  <a:t>חשוב לציין, שהפתרון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he-IL" dirty="0"/>
                  <a:t> הוא הפתרון בעל הנורמה הקטנה ביותר.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dirty="0"/>
                  <a:t>כמובן אם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e-IL" dirty="0"/>
                  <a:t> הפיכה, אז הפתרון שמתקבל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he-IL" dirty="0"/>
                  <a:t>הוא כבר יחיד.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D11DE2-81EC-8036-A76C-0E0754A5D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761"/>
                <a:ext cx="10515600" cy="4873714"/>
              </a:xfrm>
              <a:blipFill>
                <a:blip r:embed="rId2"/>
                <a:stretch>
                  <a:fillRect l="-580" t="-2253" r="-1159" b="-250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F0988B53-8375-3EAC-CDFB-A9FC9BEA6930}"/>
                  </a:ext>
                </a:extLst>
              </p:cNvPr>
              <p:cNvSpPr txBox="1"/>
              <p:nvPr/>
            </p:nvSpPr>
            <p:spPr>
              <a:xfrm>
                <a:off x="6591300" y="5676900"/>
                <a:ext cx="496252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e-IL" dirty="0">
                    <a:solidFill>
                      <a:srgbClr val="FF0000"/>
                    </a:solidFill>
                  </a:rPr>
                  <a:t>*</a:t>
                </a:r>
              </a:p>
              <a:p>
                <a:pPr marL="0" indent="0">
                  <a:buNone/>
                </a:pPr>
                <a:r>
                  <a:rPr lang="he-IL" sz="1800" dirty="0"/>
                  <a:t>כי במקרה כזה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he-IL" sz="1800" b="0" i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he-IL" sz="18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e-IL" sz="18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 sz="1800" dirty="0"/>
                  <a:t>  (המטריצה שלמה)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:r>
                  <a:rPr lang="he-IL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he-IL" sz="1800" dirty="0"/>
                  <a:t> ולכן גם </a:t>
                </a:r>
                <a:r>
                  <a:rPr lang="en-US" sz="1800" dirty="0"/>
                  <a:t>A</a:t>
                </a:r>
                <a:r>
                  <a:rPr lang="he-IL" sz="1800" dirty="0"/>
                  <a:t> שלמה.</a:t>
                </a:r>
              </a:p>
              <a:p>
                <a:endParaRPr lang="en-IL" dirty="0"/>
              </a:p>
            </p:txBody>
          </p:sp>
        </mc:Choice>
        <mc:Fallback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F0988B53-8375-3EAC-CDFB-A9FC9BEA6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300" y="5676900"/>
                <a:ext cx="4962525" cy="1200329"/>
              </a:xfrm>
              <a:prstGeom prst="rect">
                <a:avLst/>
              </a:prstGeom>
              <a:blipFill>
                <a:blip r:embed="rId3"/>
                <a:stretch>
                  <a:fillRect t="-2538" r="-110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3194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5A00323D-FF89-3A8B-9A49-00AEDE4743CB}"/>
                  </a:ext>
                </a:extLst>
              </p:cNvPr>
              <p:cNvSpPr txBox="1"/>
              <p:nvPr/>
            </p:nvSpPr>
            <p:spPr>
              <a:xfrm>
                <a:off x="1233487" y="869067"/>
                <a:ext cx="9725025" cy="541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e-IL" dirty="0"/>
                  <a:t>נניח ולמשוואה </a:t>
                </a:r>
                <a:r>
                  <a:rPr lang="he-IL" dirty="0">
                    <a:effectLst/>
                  </a:rPr>
                  <a:t>שלנו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dirty="0" smtClean="0">
                            <a:ln w="0"/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n w="0"/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800" b="0" i="1" dirty="0" smtClean="0">
                            <a:ln w="0"/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dirty="0" smtClean="0">
                        <a:ln w="0"/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dirty="0" smtClean="0">
                        <a:ln w="0"/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dirty="0" smtClean="0">
                            <a:ln w="0"/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n w="0"/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800" b="0" i="1" dirty="0" smtClean="0">
                            <a:ln w="0"/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0" i="1" dirty="0" smtClean="0">
                        <a:ln w="0"/>
                        <a:effectLst/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he-IL" dirty="0">
                    <a:effectLst/>
                  </a:rPr>
                  <a:t> </a:t>
                </a:r>
                <a:r>
                  <a:rPr lang="he-IL" dirty="0"/>
                  <a:t>יש כמה פתרונות וכולם יראו מהצורה הבאה</a:t>
                </a: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he-IL" dirty="0"/>
                  <a:t>כך ש-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e-IL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he-IL" dirty="0"/>
                  <a:t>ו-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he-IL" b="0" dirty="0"/>
                  <a:t> היא פתרון </a:t>
                </a:r>
                <a:r>
                  <a:rPr lang="en-US" b="0" dirty="0"/>
                  <a:t>L</a:t>
                </a:r>
                <a:r>
                  <a:rPr lang="en-US" dirty="0"/>
                  <a:t>east squares</a:t>
                </a:r>
                <a:r>
                  <a:rPr lang="he-IL" dirty="0"/>
                  <a:t> עם הנורמה הכי מינימלית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r>
                  <a:rPr lang="he-IL" dirty="0"/>
                  <a:t>אם נציב את </a:t>
                </a:r>
                <a:r>
                  <a:rPr lang="en-US" dirty="0"/>
                  <a:t>x</a:t>
                </a:r>
                <a:r>
                  <a:rPr lang="he-IL" dirty="0"/>
                  <a:t> במשוואה נקבל</a:t>
                </a:r>
                <a:r>
                  <a:rPr lang="en-US" dirty="0"/>
                  <a:t> </a:t>
                </a:r>
                <a:r>
                  <a:rPr lang="he-IL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dirty="0">
                        <a:ln w="0"/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 dirty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he-IL" dirty="0"/>
                  <a:t>נרצה שהנורמה של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he-IL" dirty="0"/>
                  <a:t> תהיה מינימלית:</a:t>
                </a:r>
                <a:endParaRPr lang="he-IL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he-I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‖"/>
                          <m:endChr m:val="‖"/>
                          <m:ctrlPr>
                            <a:rPr lang="he-IL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he-IL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‖"/>
                          <m:endChr m:val="‖"/>
                          <m:ctrlPr>
                            <a:rPr lang="he-I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he-IL" dirty="0"/>
              </a:p>
              <a:p>
                <a:endParaRPr lang="he-IL" dirty="0"/>
              </a:p>
              <a:p>
                <a:r>
                  <a:rPr lang="he-IL" dirty="0"/>
                  <a:t>לכן אנחנו רוצים למזער את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he-IL" dirty="0"/>
                  <a:t>והדרך היחידה שלנו למזער את הנורמה היא על ידי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 משום שכל עוד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he-IL" dirty="0"/>
                  <a:t> אז הוא מגדיל לנו את הנורמה (משום ש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he-IL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e-IL" dirty="0"/>
                  <a:t> כבר מינימלית)</a:t>
                </a:r>
              </a:p>
              <a:p>
                <a:endParaRPr lang="he-IL" dirty="0"/>
              </a:p>
              <a:p>
                <a:endParaRPr lang="he-IL" dirty="0"/>
              </a:p>
              <a:p>
                <a:r>
                  <a:rPr lang="he-IL" dirty="0"/>
                  <a:t>ולכן מה שאנחנו רוצים זה שהנורמה תהיה שווה ל-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he-IL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e-IL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he-IL" dirty="0"/>
                  <a:t> מה שיתאפשר רק כש-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e-IL" dirty="0"/>
                  <a:t> משום שכך אנחנו לא מוסיפים שום ערך ל-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he-IL" dirty="0"/>
                  <a:t> כאשר מוסיפים לו את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he-IL" dirty="0"/>
              </a:p>
              <a:p>
                <a:r>
                  <a:rPr lang="he-IL" dirty="0"/>
                  <a:t>ובמידה ו-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he-IL" dirty="0"/>
                  <a:t> לא מאונך ל-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e-IL" dirty="0"/>
                  <a:t> ניתן לשנות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he-IL" dirty="0"/>
                  <a:t> טיפה לכיוון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e-IL" dirty="0"/>
                  <a:t> כך שהוא יהיה מאונך אליו וקטן יותר וכך בעצם נראה בשלילה ש-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he-IL" dirty="0"/>
                  <a:t>  חייב להיות מאונך ל-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5A00323D-FF89-3A8B-9A49-00AEDE474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487" y="869067"/>
                <a:ext cx="9725025" cy="5416868"/>
              </a:xfrm>
              <a:prstGeom prst="rect">
                <a:avLst/>
              </a:prstGeom>
              <a:blipFill>
                <a:blip r:embed="rId2"/>
                <a:stretch>
                  <a:fillRect t="-788" r="-5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2E7EF624-4FBB-F00C-47FD-9D90DEE60488}"/>
                  </a:ext>
                </a:extLst>
              </p:cNvPr>
              <p:cNvSpPr txBox="1"/>
              <p:nvPr/>
            </p:nvSpPr>
            <p:spPr>
              <a:xfrm>
                <a:off x="4668388" y="6208991"/>
                <a:ext cx="3075437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he-IL" sz="3200" dirty="0"/>
                  <a:t>לכן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he-IL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e-IL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L" sz="3200" dirty="0"/>
              </a:p>
            </p:txBody>
          </p:sp>
        </mc:Choice>
        <mc:Fallback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2E7EF624-4FBB-F00C-47FD-9D90DEE60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388" y="6208991"/>
                <a:ext cx="3075437" cy="492443"/>
              </a:xfrm>
              <a:prstGeom prst="rect">
                <a:avLst/>
              </a:prstGeom>
              <a:blipFill>
                <a:blip r:embed="rId3"/>
                <a:stretch>
                  <a:fillRect t="-30000" r="-7937" b="-4625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A95C6F88-F464-9A79-5285-115761829E7C}"/>
                  </a:ext>
                </a:extLst>
              </p:cNvPr>
              <p:cNvSpPr txBox="1"/>
              <p:nvPr/>
            </p:nvSpPr>
            <p:spPr>
              <a:xfrm>
                <a:off x="1381125" y="207347"/>
                <a:ext cx="8120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he-IL" sz="3600" b="1" dirty="0"/>
                  <a:t>נרצה להראות למה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3600" b="1" i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6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600" b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3600" b="1" i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</m:t>
                    </m:r>
                    <m:r>
                      <a:rPr lang="he-IL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he-IL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b="1" dirty="0"/>
                  <a:t> :</a:t>
                </a:r>
              </a:p>
            </p:txBody>
          </p:sp>
        </mc:Choice>
        <mc:Fallback>
          <p:sp>
            <p:nvSpPr>
              <p:cNvPr id="7" name="תיבת טקסט 6">
                <a:extLst>
                  <a:ext uri="{FF2B5EF4-FFF2-40B4-BE49-F238E27FC236}">
                    <a16:creationId xmlns:a16="http://schemas.microsoft.com/office/drawing/2014/main" id="{A95C6F88-F464-9A79-5285-115761829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25" y="207347"/>
                <a:ext cx="8120631" cy="646331"/>
              </a:xfrm>
              <a:prstGeom prst="rect">
                <a:avLst/>
              </a:prstGeom>
              <a:blipFill>
                <a:blip r:embed="rId4"/>
                <a:stretch>
                  <a:fillRect t="-16981" r="-2252" b="-3584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779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DAAE-0F2A-E34C-C00F-4DDC67ED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/>
              <a:t>אז איך הפתרון הזה נראה?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BE32BA-5BE8-58B5-275C-E19A44615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4101"/>
                <a:ext cx="10515600" cy="490877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he-IL"/>
                  <a:t>נניח ויש לנו את המטריצה והווקטור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he-IL"/>
                  <a:t> הבאים:</a:t>
                </a:r>
                <a:endParaRPr lang="en-US"/>
              </a:p>
              <a:p>
                <a:pPr marL="0" indent="0" algn="r">
                  <a:buNone/>
                </a:pPr>
                <a:r>
                  <a:rPr lang="he-IL"/>
                  <a:t>וקיבלנו שהפתרון הכללי הינו:</a:t>
                </a:r>
                <a:endParaRPr lang="en-US"/>
              </a:p>
              <a:p>
                <a:pPr marL="0" indent="0">
                  <a:buNone/>
                </a:pPr>
                <a:r>
                  <a:rPr lang="he-IL"/>
                  <a:t>רואים מיד שה-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𝑁𝑢𝑙𝑙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𝑠𝑝𝑎𝑐𝑒</m:t>
                    </m:r>
                  </m:oMath>
                </a14:m>
                <a:r>
                  <a:rPr lang="he-IL"/>
                  <a:t> של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e-IL"/>
                  <a:t> הינו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he-IL"/>
                  <a:t>. לכן, הפתרון הפרטי יינתן לנו ע"י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/>
                  <a:t> עם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e-IL"/>
                  <a:t> אשר ממזער את המערכת.</a:t>
                </a:r>
              </a:p>
              <a:p>
                <a:pPr marL="0" indent="0">
                  <a:buNone/>
                </a:pPr>
                <a:endParaRPr lang="he-IL"/>
              </a:p>
              <a:p>
                <a:pPr marL="0" indent="0">
                  <a:buNone/>
                </a:pPr>
                <a:r>
                  <a:rPr lang="he-IL"/>
                  <a:t>(כמובן אנחנו יכולים לחשב את זה ידנית, פיתוח של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𝐴𝑝</m:t>
                    </m:r>
                  </m:oMath>
                </a14:m>
                <a:r>
                  <a:rPr lang="he-IL"/>
                  <a:t> יוביל אותנו למערכת המשוואות: </a:t>
                </a:r>
                <a:endParaRPr lang="en-US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  <m:e>
                          <m:eqArr>
                            <m:eqArrPr>
                              <m:ctrlPr>
                                <a:rPr lang="en-GB" sz="26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GB" sz="26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br>
                  <a:rPr lang="en-US" sz="2600" b="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60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ru-RU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e-IL" sz="26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/>
              </a:p>
              <a:p>
                <a:pPr marL="0" indent="0" algn="l" rtl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he-IL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BE32BA-5BE8-58B5-275C-E19A44615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4101"/>
                <a:ext cx="10515600" cy="4908774"/>
              </a:xfrm>
              <a:blipFill>
                <a:blip r:embed="rId2"/>
                <a:stretch>
                  <a:fillRect l="-870" t="-3230"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B8CC9D-9461-6A4B-B79B-D897F4599121}"/>
                  </a:ext>
                </a:extLst>
              </p:cNvPr>
              <p:cNvSpPr/>
              <p:nvPr/>
            </p:nvSpPr>
            <p:spPr>
              <a:xfrm>
                <a:off x="735811" y="1099898"/>
                <a:ext cx="4268091" cy="145296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cap="none" spc="0" dirty="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cap="none" spc="0" dirty="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cap="none" spc="0" dirty="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cap="none" spc="0" dirty="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cap="none" spc="0" dirty="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cap="none" spc="0" dirty="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cap="none" spc="0" dirty="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cap="none" spc="0" dirty="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cap="none" spc="0" dirty="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cap="none" spc="0" dirty="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cap="none" spc="0" dirty="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cap="none" spc="0" dirty="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0B8CC9D-9461-6A4B-B79B-D897F45991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811" y="1099898"/>
                <a:ext cx="4268091" cy="1452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C812CF-6E53-5B45-D188-3F31A0AF701E}"/>
                  </a:ext>
                </a:extLst>
              </p:cNvPr>
              <p:cNvSpPr/>
              <p:nvPr/>
            </p:nvSpPr>
            <p:spPr>
              <a:xfrm>
                <a:off x="5163772" y="1989134"/>
                <a:ext cx="2173544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C812CF-6E53-5B45-D188-3F31A0AF7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772" y="1989134"/>
                <a:ext cx="2173544" cy="461665"/>
              </a:xfrm>
              <a:prstGeom prst="rect">
                <a:avLst/>
              </a:prstGeom>
              <a:blipFill>
                <a:blip r:embed="rId4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1682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29530-FD67-AA26-B645-6E59CBEB39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0456"/>
                <a:ext cx="10515600" cy="590650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/>
                  <a:t>כעת עלינו למזער את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b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</m:t>
                          </m:r>
                        </m:e>
                      </m:ra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/>
              </a:p>
              <a:p>
                <a:pPr marL="0" indent="0" algn="r">
                  <a:buNone/>
                </a:pPr>
                <a:r>
                  <a:rPr lang="he-IL"/>
                  <a:t>כלומר הפתרון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he-IL"/>
                  <a:t> יהיה:</a:t>
                </a:r>
              </a:p>
              <a:p>
                <a:pPr marL="0" lv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ru-RU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ru-RU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6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6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6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he-IL" sz="2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2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sz="26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6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600">
                  <a:solidFill>
                    <a:prstClr val="black"/>
                  </a:solidFill>
                </a:endParaRPr>
              </a:p>
              <a:p>
                <a:pPr marL="0" indent="0" algn="ctr">
                  <a:buNone/>
                </a:pPr>
                <a:endParaRPr lang="en-GB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29530-FD67-AA26-B645-6E59CBEB39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0456"/>
                <a:ext cx="10515600" cy="5906507"/>
              </a:xfrm>
              <a:blipFill>
                <a:blip r:embed="rId2"/>
                <a:stretch>
                  <a:fillRect t="-1445"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054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833822-DFB7-72B8-18FE-692EA98C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>
              <a:spcBef>
                <a:spcPts val="975"/>
              </a:spcBef>
            </a:pPr>
            <a:r>
              <a:rPr lang="en-US" b="1" i="0" dirty="0">
                <a:effectLst/>
                <a:latin typeface="Source Sans 3"/>
              </a:rPr>
              <a:t>Singular Value Decomposition (SVD)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CDD9673-5B85-1462-5583-D7B1224B5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e-IL"/>
                  <a:t>דרך נוספת לפתור את משוואת ה-</a:t>
                </a:r>
                <a:r>
                  <a:rPr lang="en-US"/>
                  <a:t>LS</a:t>
                </a:r>
                <a:r>
                  <a:rPr lang="he-IL"/>
                  <a:t> היא באמצעות פירוק </a:t>
                </a:r>
                <a:r>
                  <a:rPr lang="en-US"/>
                  <a:t>SVD</a:t>
                </a:r>
                <a:r>
                  <a:rPr lang="he-IL"/>
                  <a:t>.</a:t>
                </a:r>
              </a:p>
              <a:p>
                <a:pPr marL="0" indent="0">
                  <a:buNone/>
                </a:pPr>
                <a:r>
                  <a:rPr lang="he-IL"/>
                  <a:t>מהצבה במשוואתינו, נקבל: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m:rPr>
                        <m:nor/>
                      </m:rPr>
                      <a:rPr lang="en-US" i="1"/>
                      <m:t>U</m:t>
                    </m:r>
                    <m:r>
                      <m:rPr>
                        <m:nor/>
                      </m:rPr>
                      <a:rPr lang="el-GR"/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he-IL" b="0"/>
              </a:p>
              <a:p>
                <a:pPr marL="0" indent="0">
                  <a:buNone/>
                </a:pPr>
                <a:r>
                  <a:rPr lang="he-IL"/>
                  <a:t>בהנחה ו –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mtClean="0"/>
                      <m:t>Σ</m:t>
                    </m:r>
                  </m:oMath>
                </a14:m>
                <a:r>
                  <a:rPr lang="he-IL"/>
                  <a:t> הפיכה (נדבר עוד מעט על מה אם לא)</a:t>
                </a:r>
                <a:r>
                  <a:rPr lang="en-US"/>
                  <a:t> </a:t>
                </a:r>
                <a:r>
                  <a:rPr lang="he-IL"/>
                  <a:t>נקבל כי הפתרון הוא: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  <a:p>
                <a:pPr marL="0" indent="0" algn="l" rtl="0">
                  <a:buNone/>
                </a:pPr>
                <a:endParaRPr lang="he-IL"/>
              </a:p>
              <a:p>
                <a:pPr marL="0" indent="0" algn="r">
                  <a:buNone/>
                </a:pPr>
                <a:r>
                  <a:rPr lang="he-IL"/>
                  <a:t>כאשר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he-IL"/>
                  <a:t> תראה כך:</a:t>
                </a:r>
                <a:r>
                  <a:rPr lang="en-US"/>
                  <a:t> </a:t>
                </a:r>
                <a:r>
                  <a:rPr lang="he-IL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𝑑𝑖𝑎𝑔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he-IL"/>
                  <a:t> כמובן שכרגע אנחנו מניחים שהיא הפיכה ו-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5CDD9673-5B85-1462-5583-D7B1224B5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2801"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677BFC-BBA7-718F-6B7B-056CB4C835A7}"/>
                  </a:ext>
                </a:extLst>
              </p:cNvPr>
              <p:cNvSpPr/>
              <p:nvPr/>
            </p:nvSpPr>
            <p:spPr>
              <a:xfrm>
                <a:off x="10064840" y="3429000"/>
                <a:ext cx="1629178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GB" sz="2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677BFC-BBA7-718F-6B7B-056CB4C83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840" y="3429000"/>
                <a:ext cx="1629178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340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3C2-4099-16F0-EFBD-A7EF24723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/>
              <a:t>ומה אם היא לא?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F5EBD-AE72-CB7E-FFE0-8E8E9B5B1B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/>
                  <a:t>במקרה ש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e-IL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e-IL"/>
                  <a:t> לא הפיכה, נגדיר את המטריצה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he-IL"/>
                  <a:t> בגודל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/>
                  <a:t>x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he-IL"/>
                  <a:t> באופן הבא:</a:t>
                </a:r>
              </a:p>
              <a:p>
                <a:pPr marL="0" indent="0">
                  <a:buNone/>
                </a:pPr>
                <a:endParaRPr lang="he-IL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ru-RU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ln w="0"/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dirty="0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dirty="0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2400" b="0" i="1" dirty="0" smtClean="0">
                                          <a:ln w="0"/>
                                          <a:effectLst>
                                            <a:outerShdw blurRad="38100" dist="19050" dir="2700000" algn="tl" rotWithShape="0">
                                              <a:schemeClr val="dk1">
                                                <a:alpha val="40000"/>
                                              </a:schemeClr>
                                            </a:outerShdw>
                                          </a:effectLst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GB" sz="2400"/>
                                <m:t>∧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𝑜𝑡</m:t>
                              </m:r>
                              <m: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𝑒𝑟𝑤𝑖𝑠𝑒</m:t>
                              </m:r>
                              <m:r>
                                <a:rPr lang="en-US" sz="2400" b="0" i="1" dirty="0" smtClean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b="0"/>
              </a:p>
              <a:p>
                <a:pPr marL="0" indent="0" algn="r">
                  <a:buNone/>
                </a:pPr>
                <a:endParaRPr lang="he-IL"/>
              </a:p>
              <a:p>
                <a:pPr marL="0" indent="0" algn="r">
                  <a:buNone/>
                </a:pPr>
                <a:r>
                  <a:rPr lang="he-IL"/>
                  <a:t>כלומר אנחנו נעביר את הערכים כמו שהם מהמטריצה ההפוכה, וכאשר נפגוש איבר שערכו 0 נשאיר אותו כך.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F5EBD-AE72-CB7E-FFE0-8E8E9B5B1B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55" t="-2801"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0151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650103-287E-AC2B-7659-F15CF1E184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8563"/>
                <a:ext cx="10515600" cy="5758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/>
                  <a:t>חשוב לציין ש-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he-IL"/>
                  <a:t> וכך גם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he-IL"/>
                  <a:t> יביאו לנו מטריצה בגודל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x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he-IL"/>
                  <a:t> עם מטריצת יחידה בגודל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/>
                  <a:t>x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he-IL"/>
                  <a:t> (כאשר </a:t>
                </a:r>
                <a:r>
                  <a:rPr lang="en-US"/>
                  <a:t>r</a:t>
                </a:r>
                <a:r>
                  <a:rPr lang="he-IL"/>
                  <a:t> הוא כמות הערכים העצמאיים) בפינה השמאלית העליונה שלה.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 algn="l" rtl="0">
                  <a:buNone/>
                </a:pPr>
                <a:endParaRPr lang="en-US" b="0" i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b="0" i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b="0" i="0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he-IL"/>
              </a:p>
              <a:p>
                <a:pPr marL="0" indent="0">
                  <a:buNone/>
                </a:pPr>
                <a:r>
                  <a:rPr lang="he-IL"/>
                  <a:t> </a:t>
                </a: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650103-287E-AC2B-7659-F15CF1E184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8563"/>
                <a:ext cx="10515600" cy="5758400"/>
              </a:xfrm>
              <a:blipFill>
                <a:blip r:embed="rId2"/>
                <a:stretch>
                  <a:fillRect l="-174" t="-2225"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DB3D05-CABD-70E1-D450-193F362C89D0}"/>
                  </a:ext>
                </a:extLst>
              </p:cNvPr>
              <p:cNvSpPr/>
              <p:nvPr/>
            </p:nvSpPr>
            <p:spPr>
              <a:xfrm>
                <a:off x="1175902" y="1393169"/>
                <a:ext cx="2461892" cy="1471941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7DB3D05-CABD-70E1-D450-193F362C8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902" y="1393169"/>
                <a:ext cx="2461892" cy="1471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4174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CFC1-1C83-7B98-8E06-22A00236C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/>
              <a:t>אלגוריתם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7BABC6-2C3B-16B5-5005-E8242D410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/>
                  <a:t>איך נבצע </a:t>
                </a:r>
                <a:r>
                  <a:rPr lang="en-US"/>
                  <a:t>SVD</a:t>
                </a:r>
                <a:r>
                  <a:rPr lang="he-IL"/>
                  <a:t>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e-IL"/>
                  <a:t>נחשב את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e-IL"/>
                  <a:t> ואת הערכים העצמאיים שלה.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e-IL"/>
                  <a:t>נמצא את הווקטורים העצמאיים של המטריצה, הם יהיו השורות של המטריצה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b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e-IL"/>
                  <a:t>ניעזר בנוסחא: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he-IL"/>
              </a:p>
              <a:p>
                <a:pPr marL="514350" indent="-514350">
                  <a:buFont typeface="+mj-lt"/>
                  <a:buAutoNum type="arabicPeriod"/>
                </a:pPr>
                <a:endParaRPr lang="en-GB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7BABC6-2C3B-16B5-5005-E8242D410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1" r="-121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3571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4EAD-10A7-3AC1-B67A-AB10F334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/>
              <a:t>איך זה עוזר?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2993D-6679-D449-22A0-66D8730C9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he-IL"/>
                  <a:t>אנחנו יכולים להגדיר את ה </a:t>
                </a:r>
                <a:r>
                  <a:rPr lang="en-US"/>
                  <a:t>pseudo inverse</a:t>
                </a:r>
                <a:r>
                  <a:rPr lang="he-IL"/>
                  <a:t> של המטריצה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e-IL"/>
                  <a:t> ע"י המשוואה הבאה: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0"/>
              </a:p>
              <a:p>
                <a:pPr marL="0" indent="0" algn="r">
                  <a:buNone/>
                </a:pPr>
                <a:endParaRPr lang="he-IL"/>
              </a:p>
              <a:p>
                <a:pPr marL="0" indent="0" algn="r">
                  <a:buNone/>
                </a:pPr>
                <a:r>
                  <a:rPr lang="he-IL"/>
                  <a:t>ולכן הפתרון של משוואת ה-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𝐿𝑆</m:t>
                    </m:r>
                  </m:oMath>
                </a14:m>
                <a:r>
                  <a:rPr lang="he-IL"/>
                  <a:t> תובא לנו ע"י:</a:t>
                </a:r>
              </a:p>
              <a:p>
                <a:pPr marL="0" indent="0" algn="r">
                  <a:buNone/>
                </a:pPr>
                <a:endParaRPr lang="he-IL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/>
              </a:p>
              <a:p>
                <a:pPr marL="0" indent="0" algn="r">
                  <a:buNone/>
                </a:pPr>
                <a:r>
                  <a:rPr lang="he-IL" b="0"/>
                  <a:t>הע</a:t>
                </a:r>
                <a:r>
                  <a:rPr lang="he-IL"/>
                  <a:t>רה:</a:t>
                </a:r>
                <a:r>
                  <a:rPr lang="en-US"/>
                  <a:t> 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he-IL" b="0"/>
                  <a:t> </a:t>
                </a:r>
                <a:r>
                  <a:rPr lang="he-IL"/>
                  <a:t>הוא קומבינציה לינארית של העמודות ב-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e-IL"/>
                  <a:t> אשר מתאימות לערכים העצמאיים הלא אפסיים של </a:t>
                </a:r>
                <a:r>
                  <a:rPr lang="en-US"/>
                  <a:t>A</a:t>
                </a:r>
                <a:r>
                  <a:rPr lang="he-IL"/>
                  <a:t>. כלומר, המרחב הנפרש ע"י אותם עמודות של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he-IL"/>
                  <a:t> הינו אותוגונלי ל-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𝑁𝑢𝑙𝑙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𝑆𝑝𝑎𝑐𝑒</m:t>
                    </m:r>
                  </m:oMath>
                </a14:m>
                <a:r>
                  <a:rPr lang="he-IL"/>
                  <a:t> של </a:t>
                </a:r>
                <a:r>
                  <a:rPr lang="en-US"/>
                  <a:t>A</a:t>
                </a:r>
                <a:r>
                  <a:rPr lang="he-IL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F2993D-6679-D449-22A0-66D8730C9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521" r="-986" b="-238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2226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07A53-6FE1-E6F0-C29E-502BEAFF4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8284-B580-8DDB-597F-2D1F2FB1F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/>
              <a:t>כתיבה דיסקרטית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5E271-0312-041D-D409-045C4BBB32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e-IL" sz="2600"/>
                  <a:t>כלומר במקום הפונקציה המקורית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600"/>
                  <a:t> שמייצגת את התמונה:</a:t>
                </a:r>
              </a:p>
              <a:p>
                <a:pPr marL="0" indent="0">
                  <a:buNone/>
                </a:pPr>
                <a:r>
                  <a:rPr lang="he-IL" sz="2600"/>
                  <a:t>נגדיר לה גרסא דסקרטית, </a:t>
                </a:r>
              </a:p>
              <a:p>
                <a:pPr marL="0" indent="0">
                  <a:buNone/>
                </a:pPr>
                <a:r>
                  <a:rPr lang="he-IL" sz="2600"/>
                  <a:t>אשר מייצגת את התמונה הבאה בדרך הזו:</a:t>
                </a:r>
              </a:p>
              <a:p>
                <a:pPr marL="0" indent="0">
                  <a:buNone/>
                </a:pPr>
                <a:endParaRPr lang="he-IL" sz="2600"/>
              </a:p>
              <a:p>
                <a:pPr marL="0" indent="0">
                  <a:buNone/>
                </a:pPr>
                <a:endParaRPr lang="en-US" sz="2600"/>
              </a:p>
              <a:p>
                <a:pPr marL="0" indent="0">
                  <a:buNone/>
                </a:pPr>
                <a:r>
                  <a:rPr lang="he-IL" sz="2600"/>
                  <a:t>כעת כדי לקבל סינוגרמה, נפעיל </a:t>
                </a:r>
                <a:r>
                  <a:rPr lang="en-US" sz="2600"/>
                  <a:t>Radon Transform</a:t>
                </a:r>
                <a:r>
                  <a:rPr lang="he-IL" sz="2600"/>
                  <a:t> על 2 הצדדים.</a:t>
                </a:r>
              </a:p>
              <a:p>
                <a:pPr marL="0" indent="0">
                  <a:buNone/>
                </a:pPr>
                <a:endParaRPr lang="en-US" sz="26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5E271-0312-041D-D409-045C4BBB3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 r="-98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04570A1-C0F3-195F-C72F-E0B05BA57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84" y="3467056"/>
            <a:ext cx="2072401" cy="2492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859408-8508-033D-40E1-26047480C4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84" y="977944"/>
            <a:ext cx="1945806" cy="2413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5A17BA6-A0DC-92AD-A20E-FD3FB772715C}"/>
                  </a:ext>
                </a:extLst>
              </p:cNvPr>
              <p:cNvSpPr/>
              <p:nvPr/>
            </p:nvSpPr>
            <p:spPr>
              <a:xfrm>
                <a:off x="3526376" y="3088290"/>
                <a:ext cx="3336234" cy="118237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400" b="0" i="0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400" b="0" i="0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400" b="0" i="0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4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US" sz="24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5A17BA6-A0DC-92AD-A20E-FD3FB7727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376" y="3088290"/>
                <a:ext cx="3336234" cy="1182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B503048-0A3A-35EA-33EA-BC21983FE15C}"/>
                  </a:ext>
                </a:extLst>
              </p:cNvPr>
              <p:cNvSpPr/>
              <p:nvPr/>
            </p:nvSpPr>
            <p:spPr>
              <a:xfrm>
                <a:off x="2910601" y="5209724"/>
                <a:ext cx="6916958" cy="106952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l" rtl="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ℛ</m:t>
                      </m:r>
                      <m:acc>
                        <m:accPr>
                          <m:chr m:val="̃"/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ℛ</m:t>
                      </m:r>
                      <m:nary>
                        <m:naryPr>
                          <m:chr m:val="∑"/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sup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ℛ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)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GB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ℛ</m:t>
                          </m:r>
                          <m:sSub>
                            <m:sSubPr>
                              <m:ctrlPr>
                                <a:rPr lang="en-GB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GB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B503048-0A3A-35EA-33EA-BC21983FE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601" y="5209724"/>
                <a:ext cx="6916958" cy="10695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758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A6E4C-16DE-9A53-8BA3-E15ABB9AFB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9397"/>
                <a:ext cx="10515600" cy="5687566"/>
              </a:xfrm>
            </p:spPr>
            <p:txBody>
              <a:bodyPr/>
              <a:lstStyle/>
              <a:p>
                <a:pPr marL="0" indent="0" algn="r">
                  <a:buNone/>
                </a:pPr>
                <a:r>
                  <a:rPr lang="he-IL"/>
                  <a:t>הוכחה:</a:t>
                </a:r>
              </a:p>
              <a:p>
                <a:pPr marL="0" indent="0" algn="r">
                  <a:buNone/>
                </a:pPr>
                <a:r>
                  <a:rPr lang="he-IL"/>
                  <a:t>ידוע לנו שהתוצאה הרגילה מתקבלת מתוך המשוואה הכללית: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/>
              </a:p>
              <a:p>
                <a:pPr marL="0" indent="0" algn="l" rtl="0">
                  <a:buNone/>
                </a:pPr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𝐴𝑉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:endParaRPr lang="en-US" b="0" i="1">
                  <a:latin typeface="Cambria Math" panose="02040503050406030204" pitchFamily="18" charset="0"/>
                </a:endParaRP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="0"/>
              </a:p>
              <a:p>
                <a:pPr marL="0" indent="0" algn="l" rtl="0">
                  <a:buNone/>
                </a:pPr>
                <a:endParaRPr lang="en-GB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DA6E4C-16DE-9A53-8BA3-E15ABB9AFB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9397"/>
                <a:ext cx="10515600" cy="5687566"/>
              </a:xfrm>
              <a:blipFill>
                <a:blip r:embed="rId2"/>
                <a:stretch>
                  <a:fillRect l="-290" t="-1822"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B4DD1C0-9649-DB9E-D235-AFE87D1FF698}"/>
                  </a:ext>
                </a:extLst>
              </p:cNvPr>
              <p:cNvSpPr/>
              <p:nvPr/>
            </p:nvSpPr>
            <p:spPr>
              <a:xfrm>
                <a:off x="7883538" y="1672857"/>
                <a:ext cx="3315716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b="0" cap="none" spc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B4DD1C0-9649-DB9E-D235-AFE87D1FF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538" y="1672857"/>
                <a:ext cx="3315716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2C93D5-8BB0-EE73-1125-A3A59017E900}"/>
              </a:ext>
            </a:extLst>
          </p:cNvPr>
          <p:cNvCxnSpPr>
            <a:cxnSpLocks/>
          </p:cNvCxnSpPr>
          <p:nvPr/>
        </p:nvCxnSpPr>
        <p:spPr>
          <a:xfrm>
            <a:off x="3561008" y="2292439"/>
            <a:ext cx="0" cy="534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561B3A-12BA-1CF9-2C55-06840C7D83BC}"/>
                  </a:ext>
                </a:extLst>
              </p:cNvPr>
              <p:cNvSpPr/>
              <p:nvPr/>
            </p:nvSpPr>
            <p:spPr>
              <a:xfrm>
                <a:off x="739992" y="5403532"/>
                <a:ext cx="8955337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cap="none" spc="0" smtClean="0">
                              <a:ln w="0"/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cap="none" spc="0" smtClean="0">
                              <a:ln w="0"/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cap="none" spc="0" smtClean="0">
                              <a:ln w="0"/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cap="none" spc="0" smtClean="0">
                          <a:ln w="0"/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</a:rPr>
                        <m:t>𝐴𝑉</m:t>
                      </m:r>
                      <m:r>
                        <a:rPr lang="en-US" sz="2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sSup>
                                <m:sSupPr>
                                  <m:ctrlPr>
                                    <a:rPr lang="en-US" sz="24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2400" b="0" i="1" cap="none" spc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m:rPr>
                              <m:sty m:val="p"/>
                            </m:rPr>
                            <a:rPr lang="en-US" sz="2400" b="0" i="0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sz="24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cap="none" spc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2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US" sz="2400" b="0" i="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 b="0" i="0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cap="none" spc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n w="0"/>
                          <a:effectLst/>
                          <a:latin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sz="2400" i="1">
                              <a:ln w="0"/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n w="0"/>
                              <a:effectLst/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400" i="1">
                              <a:ln w="0"/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400">
                          <a:ln w="0"/>
                          <a:effectLst/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2400" b="0" cap="none" spc="0">
                  <a:ln w="0"/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E561B3A-12BA-1CF9-2C55-06840C7D83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992" y="5403532"/>
                <a:ext cx="895533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AB2DE24-6819-0954-3F71-14906122AF79}"/>
                  </a:ext>
                </a:extLst>
              </p:cNvPr>
              <p:cNvSpPr/>
              <p:nvPr/>
            </p:nvSpPr>
            <p:spPr>
              <a:xfrm>
                <a:off x="7031328" y="3649706"/>
                <a:ext cx="4530151" cy="101207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 dirty="0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dirty="0">
                                <a:solidFill>
                                  <a:schemeClr val="accent3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600" b="0" i="1" dirty="0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dirty="0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600" b="0" i="1" dirty="0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 dirty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600" i="1" dirty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dirty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dirty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600" i="1" dirty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600" i="1" dirty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600" i="1" dirty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dirty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dirty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b="0" i="1" dirty="0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dirty="0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600" b="0" i="1" dirty="0" smtClean="0">
                                      <a:solidFill>
                                        <a:schemeClr val="accent3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i="1" dirty="0">
                                  <a:solidFill>
                                    <a:schemeClr val="accent3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6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AB2DE24-6819-0954-3F71-14906122A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328" y="3649706"/>
                <a:ext cx="4530151" cy="10120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4204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388700-6218-1F2E-D682-C86657B8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868"/>
            <a:ext cx="10515600" cy="787400"/>
          </a:xfrm>
        </p:spPr>
        <p:txBody>
          <a:bodyPr/>
          <a:lstStyle/>
          <a:p>
            <a:r>
              <a:rPr lang="he-IL" b="1" u="sng" dirty="0"/>
              <a:t>דוגמה (חישוב </a:t>
            </a:r>
            <a:r>
              <a:rPr lang="en-US" b="1" u="sng" dirty="0"/>
              <a:t>Least Squares Approximation</a:t>
            </a:r>
            <a:r>
              <a:rPr lang="he-IL" b="1" u="sng" dirty="0"/>
              <a:t>)</a:t>
            </a:r>
            <a:endParaRPr lang="en-IL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9BA5C186-9FD4-C427-38EC-83DEB694DD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" y="1152526"/>
                <a:ext cx="11320462" cy="3289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cap="none" spc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cap="none" spc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cap="none" spc="0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e-IL" sz="2400" b="0" i="1" cap="none" spc="0" dirty="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he-IL" sz="2400" b="0" i="1" cap="none" spc="0" dirty="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e-IL" sz="2400" b="0" i="1" cap="none" spc="0" dirty="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e-IL" sz="2400" b="0" i="1" cap="none" spc="0" dirty="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e-IL" sz="2400" b="0" i="1" cap="none" spc="0" dirty="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e-IL" sz="2400" b="0" i="1" cap="none" spc="0" dirty="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e-IL" sz="2400" b="0" i="1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e-IL" sz="2400" b="0" i="1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he-IL" sz="2400" b="0" i="1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he-IL" sz="2400" b="0" i="1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  <m:r>
                        <a:rPr lang="en-US" sz="2400" b="0" i="1" cap="none" spc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cap="none" spc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cap="none" spc="0" dirty="0" smtClean="0">
                          <a:ln w="0"/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e-IL" sz="2400" b="0" i="1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e-IL" sz="2400" b="0" i="1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he-IL" sz="2400" b="0" i="1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e-IL" sz="2400" b="0" i="1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he-IL" sz="2400" dirty="0"/>
              </a:p>
              <a:p>
                <a:pPr marL="0" indent="0">
                  <a:buNone/>
                </a:pPr>
                <a:endParaRPr lang="he-IL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 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dirty="0" smtClean="0">
                              <a:ln w="0"/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dirty="0">
                                  <a:ln w="0"/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dirty="0">
                                      <a:ln w="0"/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he-IL" sz="2400" i="0" dirty="0">
                                        <a:ln w="0"/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he-IL" sz="2400" i="0" dirty="0">
                                        <a:ln w="0"/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he-IL" sz="2400" i="0" dirty="0">
                                        <a:ln w="0"/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he-IL" sz="2400" i="0" dirty="0">
                                        <a:ln w="0"/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he-IL" sz="2400" i="0" dirty="0">
                                        <a:ln w="0"/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e-IL" sz="2400" i="0" dirty="0">
                                        <a:ln w="0"/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he-IL" sz="2400" i="0" dirty="0">
                                  <a:ln w="0"/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e-IL" sz="2400" i="0" dirty="0">
                                  <a:ln w="0"/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he-IL" sz="2400" i="0" dirty="0">
                                  <a:ln w="0"/>
                                  <a:effectLst/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he-IL" sz="2400" i="0" dirty="0">
                                  <a:ln w="0"/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  <m:r>
                        <a:rPr lang="en-US" sz="2400" b="0" i="0" dirty="0" smtClean="0">
                          <a:ln w="0"/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dirty="0" smtClean="0">
                              <a:ln w="0"/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dirty="0" smtClean="0">
                                  <a:ln w="0"/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brk m:alnAt="7"/>
                                  </m:rPr>
                                  <a:rPr lang="he-IL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brk m:alnAt="7"/>
                                  </m:rPr>
                                  <a:rPr lang="he-IL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he-IL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he-IL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0" dirty="0" smtClean="0">
                          <a:ln w="0"/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dirty="0" smtClean="0">
                              <a:ln w="0"/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dirty="0" smtClean="0">
                                  <a:ln w="0"/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400" b="0" i="0" dirty="0" smtClean="0">
                                    <a:ln w="0"/>
                                    <a:effectLst/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sz="2400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9BA5C186-9FD4-C427-38EC-83DEB694DD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" y="1152526"/>
                <a:ext cx="11320462" cy="3289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0552C059-79C8-C024-8766-26D5B83FC882}"/>
                  </a:ext>
                </a:extLst>
              </p:cNvPr>
              <p:cNvSpPr txBox="1"/>
              <p:nvPr/>
            </p:nvSpPr>
            <p:spPr>
              <a:xfrm>
                <a:off x="523875" y="4619625"/>
                <a:ext cx="11753850" cy="7141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e-IL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L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he-IL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𝑏𝑐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e-IL" sz="240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m:rPr>
                                    <m:lit/>
                                  </m:rPr>
                                  <a:rPr lang="he-IL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he-IL" sz="24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0552C059-79C8-C024-8766-26D5B83FC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5" y="4619625"/>
                <a:ext cx="11753850" cy="7141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1169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F8EE7DF2-E4CF-7805-9A10-DFC0CB1D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868"/>
            <a:ext cx="10515600" cy="787400"/>
          </a:xfrm>
        </p:spPr>
        <p:txBody>
          <a:bodyPr/>
          <a:lstStyle/>
          <a:p>
            <a:r>
              <a:rPr lang="he-IL" b="1" u="sng" dirty="0"/>
              <a:t>דוגמה (חישוב </a:t>
            </a:r>
            <a:r>
              <a:rPr lang="en-US" b="1" u="sng" dirty="0"/>
              <a:t>Least Squares Approximation</a:t>
            </a:r>
            <a:r>
              <a:rPr lang="he-IL" b="1" u="sng" dirty="0"/>
              <a:t>)</a:t>
            </a:r>
            <a:endParaRPr lang="en-IL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F8B0D630-B38E-408D-92BB-355EC870CBE0}"/>
                  </a:ext>
                </a:extLst>
              </p:cNvPr>
              <p:cNvSpPr txBox="1"/>
              <p:nvPr/>
            </p:nvSpPr>
            <p:spPr>
              <a:xfrm>
                <a:off x="2871785" y="1301234"/>
                <a:ext cx="609600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e-IL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he-IL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he-IL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sSup>
                      <m:sSupPr>
                        <m:ctrlPr>
                          <a:rPr lang="he-IL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he-IL" sz="18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he-IL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he-IL" sz="18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תיבת טקסט 5">
                <a:extLst>
                  <a:ext uri="{FF2B5EF4-FFF2-40B4-BE49-F238E27FC236}">
                    <a16:creationId xmlns:a16="http://schemas.microsoft.com/office/drawing/2014/main" id="{F8B0D630-B38E-408D-92BB-355EC870C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785" y="1301234"/>
                <a:ext cx="6096000" cy="1015663"/>
              </a:xfrm>
              <a:prstGeom prst="rect">
                <a:avLst/>
              </a:prstGeom>
              <a:blipFill>
                <a:blip r:embed="rId2"/>
                <a:stretch>
                  <a:fillRect t="-419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2DB98461-55E7-78B4-FAA6-67D65785B436}"/>
                  </a:ext>
                </a:extLst>
              </p:cNvPr>
              <p:cNvSpPr txBox="1"/>
              <p:nvPr/>
            </p:nvSpPr>
            <p:spPr>
              <a:xfrm>
                <a:off x="-76202" y="2257172"/>
                <a:ext cx="11649075" cy="1065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r>
                        <a:rPr lang="he-IL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e-IL" sz="240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m:rPr>
                                    <m:lit/>
                                  </m:rPr>
                                  <a:rPr lang="he-IL" sz="2400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he-IL" sz="24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e-IL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he-IL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e-IL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he-IL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e-IL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he-IL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he-IL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e-IL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he-IL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dirty="0" smtClean="0">
                              <a:ln w="0"/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e-IL" sz="2400" dirty="0">
                                  <a:ln w="0"/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e-IL" sz="2400" i="0" dirty="0">
                                  <a:ln w="0"/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he-IL" sz="2400" i="0" dirty="0">
                                  <a:ln w="0"/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e-IL" sz="2400" i="0" dirty="0">
                                  <a:ln w="0"/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9" name="תיבת טקסט 8">
                <a:extLst>
                  <a:ext uri="{FF2B5EF4-FFF2-40B4-BE49-F238E27FC236}">
                    <a16:creationId xmlns:a16="http://schemas.microsoft.com/office/drawing/2014/main" id="{2DB98461-55E7-78B4-FAA6-67D65785B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2" y="2257172"/>
                <a:ext cx="11649075" cy="1065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A9BDE3F0-1742-3AA8-D1AD-DDF4DD00B5EB}"/>
                  </a:ext>
                </a:extLst>
              </p:cNvPr>
              <p:cNvSpPr txBox="1"/>
              <p:nvPr/>
            </p:nvSpPr>
            <p:spPr>
              <a:xfrm>
                <a:off x="95247" y="3918370"/>
                <a:ext cx="11649075" cy="600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e-IL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he-IL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he-IL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he-IL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e-IL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e-IL" sz="1800" i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m:rPr>
                                    <m:lit/>
                                  </m:rPr>
                                  <a:rPr lang="he-IL" sz="1800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he-IL" sz="1800" b="0" i="0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e-IL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he-I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he-IL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he-I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e-IL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he-I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brk m:alnAt="7"/>
                                  </m:rP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brk m:alnAt="7"/>
                                  </m:rP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r>
                        <a:rPr lang="he-IL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e-IL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he-IL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he-IL" sz="1800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1" name="תיבת טקסט 10">
                <a:extLst>
                  <a:ext uri="{FF2B5EF4-FFF2-40B4-BE49-F238E27FC236}">
                    <a16:creationId xmlns:a16="http://schemas.microsoft.com/office/drawing/2014/main" id="{A9BDE3F0-1742-3AA8-D1AD-DDF4DD00B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47" y="3918370"/>
                <a:ext cx="11649075" cy="6009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463B8430-AE8D-5700-80F6-F1246A82208D}"/>
                  </a:ext>
                </a:extLst>
              </p:cNvPr>
              <p:cNvSpPr txBox="1"/>
              <p:nvPr/>
            </p:nvSpPr>
            <p:spPr>
              <a:xfrm>
                <a:off x="1400172" y="5115274"/>
                <a:ext cx="8696325" cy="10980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effectLst/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acc>
                      <m:r>
                        <a:rPr lang="he-IL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e-IL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he-IL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he-IL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he-IL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he-IL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he-IL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he-IL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he-IL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he-IL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he-IL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he-IL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he-IL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he-IL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he-IL" sz="2400" i="1"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n w="0"/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e-IL" sz="2400" i="1" dirty="0">
                                  <a:ln w="0"/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e-IL" sz="2400" dirty="0">
                                  <a:ln w="0"/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he-IL" sz="2400" dirty="0">
                                  <a:ln w="0"/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he-IL" sz="2400" dirty="0">
                                  <a:ln w="0"/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  <m:r>
                        <a:rPr lang="he-IL" sz="2400" i="1" dirty="0">
                          <a:ln w="0"/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e-IL" sz="2400" i="1" dirty="0">
                              <a:ln w="0"/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e-IL" sz="2400" i="1" dirty="0">
                                  <a:ln w="0"/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e-IL" sz="2400" i="1" dirty="0">
                                  <a:ln w="0"/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he-IL" sz="2400" i="1" dirty="0">
                                  <a:ln w="0"/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e-IL" sz="2400" i="1" dirty="0">
                                  <a:ln w="0"/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he-IL" sz="2400" i="1" dirty="0">
                                  <a:ln w="0"/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e-IL" sz="2400" i="1" dirty="0">
                                  <a:ln w="0"/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he-IL" sz="2400" i="1" dirty="0">
                                  <a:ln w="0"/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e-IL" sz="2400" i="1" dirty="0">
                                  <a:ln w="0"/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he-IL" sz="2400" i="1" dirty="0">
                                  <a:ln w="0"/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e-IL" sz="2400" i="1" dirty="0">
                                  <a:ln w="0"/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he-IL" sz="2400" i="1" dirty="0">
                                  <a:ln w="0"/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he-IL" sz="2400" i="1" dirty="0">
                                  <a:ln w="0"/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he-IL" sz="2400" i="1">
                                  <a:effectLst/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he-IL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he-IL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e-IL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he-IL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den>
                              </m:f>
                              <m:r>
                                <a:rPr lang="he-IL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e-IL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he-IL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he-IL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e-IL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he-IL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den>
                              </m:f>
                              <m:r>
                                <a:rPr lang="he-IL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e-IL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he-IL" sz="24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he-IL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he-IL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he-IL" sz="2400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r>
                        <a:rPr lang="he-IL" sz="2400" i="1" dirty="0">
                          <a:ln w="0"/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he-IL" sz="2400" i="1" dirty="0">
                              <a:ln w="0"/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he-IL" sz="2400" i="1" dirty="0">
                                  <a:ln w="0"/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he-IL" sz="2400" i="1" dirty="0">
                                  <a:ln w="0"/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he-IL" sz="2400" i="1" dirty="0">
                                  <a:ln w="0"/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13" name="תיבת טקסט 12">
                <a:extLst>
                  <a:ext uri="{FF2B5EF4-FFF2-40B4-BE49-F238E27FC236}">
                    <a16:creationId xmlns:a16="http://schemas.microsoft.com/office/drawing/2014/main" id="{463B8430-AE8D-5700-80F6-F1246A822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172" y="5115274"/>
                <a:ext cx="8696325" cy="10980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691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9CAE-7AB5-2A45-1711-8B4199CE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/>
              <a:t>הפעלה על זוויות מוגבלות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2CC5595-4B7E-9F0B-00B2-F0DE4FF0BA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/>
                  <a:t>כידוע לנו, </a:t>
                </a:r>
                <a:r>
                  <a:rPr lang="en-US"/>
                  <a:t>RT</a:t>
                </a:r>
                <a:r>
                  <a:rPr lang="he-IL"/>
                  <a:t> הוא האינטגרל על כל הקווים שחוצים את התמונה.</a:t>
                </a:r>
              </a:p>
              <a:p>
                <a:pPr marL="0" indent="0">
                  <a:buNone/>
                </a:pPr>
                <a:r>
                  <a:rPr lang="he-IL"/>
                  <a:t>בעולם האמיתי, לא יהיה לנו כמות אינסופית של מידע כזה, אלא מספר מוגבל של תצלומים.</a:t>
                </a:r>
              </a:p>
              <a:p>
                <a:pPr marL="0" indent="0">
                  <a:buNone/>
                </a:pPr>
                <a:r>
                  <a:rPr lang="he-IL"/>
                  <a:t>נגדיר שאנחנו מצלמים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he-IL"/>
                  <a:t> תמונות. הזוגות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e-IL"/>
              </a:p>
              <a:p>
                <a:pPr marL="0" indent="0">
                  <a:buNone/>
                </a:pPr>
                <a:r>
                  <a:rPr lang="he-IL"/>
                  <a:t>ייצגו לנו את הזווית והנורמל של כל צילום.</a:t>
                </a:r>
              </a:p>
              <a:p>
                <a:pPr marL="0" indent="0">
                  <a:buNone/>
                </a:pPr>
                <a:r>
                  <a:rPr lang="he-IL"/>
                  <a:t>הפעלה של המשוואה על כל זווית תביא לנו:</a:t>
                </a:r>
                <a:endParaRPr lang="en-US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2CC5595-4B7E-9F0B-00B2-F0DE4FF0BA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5" t="-2801"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6195F31E-CEDE-12D0-4C4B-A726F255E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4" y="2976110"/>
            <a:ext cx="3093425" cy="3719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046CB-40FA-DF7F-F62A-FB2A2332A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04109">
            <a:off x="177402" y="2916527"/>
            <a:ext cx="3093425" cy="36432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029329-B818-B180-1F70-776CCBED7D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782315">
            <a:off x="25815" y="2848138"/>
            <a:ext cx="2975507" cy="37105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C52D8F7-44DB-E944-5BDC-F573ECFB412C}"/>
                  </a:ext>
                </a:extLst>
              </p:cNvPr>
              <p:cNvSpPr/>
              <p:nvPr/>
            </p:nvSpPr>
            <p:spPr>
              <a:xfrm>
                <a:off x="4220990" y="4843431"/>
                <a:ext cx="6613966" cy="11823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i="1" smtClean="0">
                          <a:latin typeface="Cambria Math" panose="02040503050406030204" pitchFamily="18" charset="0"/>
                        </a:rPr>
                        <m:t>ℛ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GB" sz="24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GB" sz="24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ℛ</m:t>
                          </m:r>
                          <m:sSub>
                            <m:sSubPr>
                              <m:ctrlPr>
                                <a:rPr lang="en-GB" sz="24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kern="100" smtClean="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b="0" i="1" kern="100" smtClean="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b="0" i="1" kern="100" smtClean="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kern="10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kern="100" smtClean="0"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C52D8F7-44DB-E944-5BDC-F573ECFB41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990" y="4843431"/>
                <a:ext cx="6613966" cy="11823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04578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50807-7209-72DB-5680-4BFDC1E8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/>
              <a:t>פישוט</a:t>
            </a:r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41CC1-D11F-C1CA-5D8F-C5B6EDE1E6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/>
                  <a:t>כעת נגדיר מספר משתנים על מנת לפשט את המשוואה.</a:t>
                </a: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he-IL"/>
                  <a:t>נציין בנוסף שבגלל שהערך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e-IL"/>
                  <a:t> הוא 1 בתוך הפיקסל, ו- 0 מחוץ, הפעלה של </a:t>
                </a:r>
                <a:r>
                  <a:rPr lang="en-US"/>
                  <a:t>RF</a:t>
                </a:r>
                <a:r>
                  <a:rPr lang="he-IL"/>
                  <a:t> עליו תביא לנו את אורך החיתוך.</a:t>
                </a:r>
              </a:p>
              <a:p>
                <a:pPr marL="0" indent="0">
                  <a:buNone/>
                </a:pPr>
                <a:r>
                  <a:rPr lang="he-IL"/>
                  <a:t>הצבה של המשתנים תוביל אותנו לנוסחא הבאה:</a:t>
                </a:r>
              </a:p>
              <a:p>
                <a:pPr marL="0" indent="0">
                  <a:buNone/>
                </a:pPr>
                <a:endParaRPr lang="en-GB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D41CC1-D11F-C1CA-5D8F-C5B6EDE1E6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1"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5031BC-D9B7-AF50-1645-523AA17FF914}"/>
                  </a:ext>
                </a:extLst>
              </p:cNvPr>
              <p:cNvSpPr/>
              <p:nvPr/>
            </p:nvSpPr>
            <p:spPr>
              <a:xfrm>
                <a:off x="973318" y="2529454"/>
                <a:ext cx="2131673" cy="51783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cap="none" spc="0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cap="none" spc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400"/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ℛ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95031BC-D9B7-AF50-1645-523AA17FF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18" y="2529454"/>
                <a:ext cx="2131673" cy="517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4F01D8-E014-A21F-89D0-432D29F5CE3D}"/>
                  </a:ext>
                </a:extLst>
              </p:cNvPr>
              <p:cNvSpPr/>
              <p:nvPr/>
            </p:nvSpPr>
            <p:spPr>
              <a:xfrm>
                <a:off x="973318" y="3113914"/>
                <a:ext cx="2411109" cy="51783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en-US" sz="24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ℛ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94F01D8-E014-A21F-89D0-432D29F5C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18" y="3113914"/>
                <a:ext cx="2411109" cy="517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7B353E-A498-0A2F-3069-B0D5F2962A17}"/>
                  </a:ext>
                </a:extLst>
              </p:cNvPr>
              <p:cNvSpPr/>
              <p:nvPr/>
            </p:nvSpPr>
            <p:spPr>
              <a:xfrm>
                <a:off x="707638" y="5037861"/>
                <a:ext cx="3033673" cy="145501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0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0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sz="30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30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30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30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GB" sz="30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30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30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GB" sz="30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30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0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30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30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30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0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47B353E-A498-0A2F-3069-B0D5F2962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38" y="5037861"/>
                <a:ext cx="3033673" cy="14550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49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4154D-25CD-FBFF-4FD3-F9180DB74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5DBD-B0E3-0D2D-9D0E-99F2D7C8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e-IL" sz="5000"/>
              <a:t>תצוגה בצורה מטריציונית</a:t>
            </a:r>
            <a:endParaRPr lang="en-GB" sz="5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3982C-4131-DE59-5CB9-98AE680E50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943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e-IL" sz="2400"/>
                  <a:t>הייצוג המטריציוני של אותה הנוסחא תתבצע באופן הבא:  </a:t>
                </a:r>
              </a:p>
              <a:p>
                <a:pPr marL="0" indent="0">
                  <a:buNone/>
                </a:pPr>
                <a:r>
                  <a:rPr lang="he-IL" sz="2400"/>
                  <a:t>נגדיר את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he-IL" sz="2400"/>
                  <a:t> להיות השורה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he-IL" sz="2400"/>
                  <a:t> של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e-IL" sz="2400"/>
                  <a:t> באופן הבא:</a:t>
                </a:r>
              </a:p>
              <a:p>
                <a:pPr marL="0" indent="0">
                  <a:buNone/>
                </a:pPr>
                <a:endParaRPr lang="he-IL" sz="2400"/>
              </a:p>
              <a:p>
                <a:pPr marL="0" indent="0">
                  <a:buNone/>
                </a:pPr>
                <a:endParaRPr lang="he-IL" sz="2400"/>
              </a:p>
              <a:p>
                <a:pPr marL="0" indent="0">
                  <a:buNone/>
                </a:pPr>
                <a:endParaRPr lang="he-IL" sz="2400"/>
              </a:p>
              <a:p>
                <a:pPr marL="0" indent="0">
                  <a:buNone/>
                </a:pPr>
                <a:r>
                  <a:rPr lang="he-IL" sz="2400"/>
                  <a:t>ואת                   להיות הווקטור השומר את כל התמרות הרדון על כל הזוויות</a:t>
                </a:r>
              </a:p>
              <a:p>
                <a:pPr marL="0" indent="0">
                  <a:buNone/>
                </a:pPr>
                <a:endParaRPr lang="he-IL" sz="2400"/>
              </a:p>
              <a:p>
                <a:pPr marL="0" indent="0">
                  <a:buNone/>
                </a:pPr>
                <a:r>
                  <a:rPr lang="he-IL" sz="2400"/>
                  <a:t>(בעיקרון, הסינוגרמה שלנו)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F3982C-4131-DE59-5CB9-98AE680E5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943"/>
                <a:ext cx="10515600" cy="4351338"/>
              </a:xfrm>
              <a:blipFill>
                <a:blip r:embed="rId2"/>
                <a:stretch>
                  <a:fillRect t="-1823" r="-87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D114404-13AF-57CA-FD40-467B7C567C7A}"/>
                  </a:ext>
                </a:extLst>
              </p:cNvPr>
              <p:cNvSpPr/>
              <p:nvPr/>
            </p:nvSpPr>
            <p:spPr>
              <a:xfrm>
                <a:off x="3161799" y="5235122"/>
                <a:ext cx="5355826" cy="11823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cap="none" spc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cap="none" spc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𝑘</m:t>
                          </m:r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GB" sz="24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sup>
                        <m:e>
                          <m:sSub>
                            <m:sSubPr>
                              <m:ctrlPr>
                                <a:rPr lang="en-GB" sz="24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4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4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D114404-13AF-57CA-FD40-467B7C567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799" y="5235122"/>
                <a:ext cx="5355826" cy="1182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4430EFF-0446-978C-7AC8-AE09C719FD00}"/>
                  </a:ext>
                </a:extLst>
              </p:cNvPr>
              <p:cNvSpPr/>
              <p:nvPr/>
            </p:nvSpPr>
            <p:spPr>
              <a:xfrm>
                <a:off x="9115506" y="3631443"/>
                <a:ext cx="1723401" cy="147200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he-IL" sz="2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cap="none" spc="0" dirty="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cap="none" spc="0" dirty="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cap="none" spc="0" dirty="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cap="none" spc="0" dirty="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cap="none" spc="0" dirty="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cap="none" spc="0" dirty="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cap="none" spc="0" dirty="0" smtClean="0">
                                    <a:ln w="0"/>
                                    <a:solidFill>
                                      <a:schemeClr val="tx1"/>
                                    </a:solidFill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cap="none" spc="0" dirty="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cap="none" spc="0" dirty="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cap="none" spc="0" dirty="0" smtClean="0">
                                        <a:ln w="0"/>
                                        <a:solidFill>
                                          <a:schemeClr val="tx1"/>
                                        </a:solidFill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en-US" sz="2400" b="0" cap="none" spc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</a:br>
                <a:endParaRPr lang="en-US" sz="2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4430EFF-0446-978C-7AC8-AE09C719F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506" y="3631443"/>
                <a:ext cx="1723401" cy="1472006"/>
              </a:xfrm>
              <a:prstGeom prst="rect">
                <a:avLst/>
              </a:prstGeom>
              <a:blipFill>
                <a:blip r:embed="rId4"/>
                <a:stretch>
                  <a:fillRect b="-8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4278F8-302E-7F4B-4492-80D39B590CB3}"/>
                  </a:ext>
                </a:extLst>
              </p:cNvPr>
              <p:cNvSpPr/>
              <p:nvPr/>
            </p:nvSpPr>
            <p:spPr>
              <a:xfrm>
                <a:off x="1743973" y="2283592"/>
                <a:ext cx="2453684" cy="53463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cap="none" spc="0" dirty="0" smtClean="0">
                              <a:ln w="0"/>
                              <a:solidFill>
                                <a:schemeClr val="tx1"/>
                              </a:solidFill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en-US" sz="2400" b="0" i="1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cap="none" spc="0" dirty="0" smtClean="0">
                                  <a:ln w="0"/>
                                  <a:solidFill>
                                    <a:schemeClr val="tx1"/>
                                  </a:solidFill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p>
                                <m:sSupPr>
                                  <m:ctrlPr>
                                    <a:rPr lang="en-US" sz="2400" b="0" i="1" cap="none" spc="0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cap="none" spc="0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2400" b="0" i="1" cap="none" spc="0" dirty="0" smtClean="0">
                                      <a:ln w="0"/>
                                      <a:solidFill>
                                        <a:schemeClr val="tx1"/>
                                      </a:solidFill>
                                      <a:effectLst>
                                        <a:outerShdw blurRad="38100" dist="19050" dir="2700000" algn="tl" rotWithShape="0">
                                          <a:schemeClr val="dk1">
                                            <a:alpha val="40000"/>
                                          </a:scheme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cap="none" spc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B4278F8-302E-7F4B-4492-80D39B590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973" y="2283592"/>
                <a:ext cx="2453684" cy="534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8CB5A77-10AA-D363-C0F7-32097E591998}"/>
                  </a:ext>
                </a:extLst>
              </p:cNvPr>
              <p:cNvSpPr/>
              <p:nvPr/>
            </p:nvSpPr>
            <p:spPr>
              <a:xfrm>
                <a:off x="1801927" y="2791560"/>
                <a:ext cx="3727046" cy="11380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A</m:t>
                      </m:r>
                      <m:r>
                        <m:rPr>
                          <m:nor/>
                        </m:rPr>
                        <a:rPr lang="en-US" sz="24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 smtClean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dirty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n-US" sz="24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dirty="0">
                              <a:ln w="0"/>
                              <a:effectLst>
                                <a:outerShdw blurRad="38100" dist="19050" dir="2700000" algn="tl" rotWithShape="0">
                                  <a:schemeClr val="dk1">
                                    <a:alpha val="40000"/>
                                  </a:scheme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dirty="0">
                                  <a:ln w="0"/>
                                  <a:effectLst>
                                    <a:outerShdw blurRad="38100" dist="19050" dir="2700000" algn="tl" rotWithShape="0">
                                      <a:schemeClr val="dk1">
                                        <a:alpha val="40000"/>
                                      </a:scheme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 dirty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 dirty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 dirty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dirty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sSup>
                                      <m:sSupPr>
                                        <m:ctrlPr>
                                          <a:rPr lang="en-US" sz="2400" i="1" dirty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 dirty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p>
                                        <m:r>
                                          <a:rPr lang="en-US" sz="2400" i="1" dirty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 dirty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dirty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 dirty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r>
                                      <a:rPr lang="en-US" sz="2400" i="1" dirty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dirty="0">
                                    <a:ln w="0"/>
                                    <a:effectLst>
                                      <a:outerShdw blurRad="38100" dist="19050" dir="2700000" algn="tl" rotWithShape="0">
                                        <a:schemeClr val="dk1">
                                          <a:alpha val="40000"/>
                                        </a:schemeClr>
                                      </a:outerShdw>
                                    </a:effectLst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dirty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dirty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400" i="1" dirty="0">
                                        <a:ln w="0"/>
                                        <a:effectLst>
                                          <a:outerShdw blurRad="38100" dist="19050" dir="2700000" algn="tl" rotWithShape="0">
                                            <a:schemeClr val="dk1">
                                              <a:alpha val="40000"/>
                                            </a:schemeClr>
                                          </a:outerShdw>
                                        </a:effectLst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sSup>
                                      <m:sSupPr>
                                        <m:ctrlPr>
                                          <a:rPr lang="en-US" sz="2400" i="1" dirty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 dirty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p>
                                        <m:r>
                                          <a:rPr lang="en-US" sz="2400" i="1" dirty="0">
                                            <a:ln w="0"/>
                                            <a:effectLst>
                                              <a:outerShdw blurRad="38100" dist="19050" dir="2700000" algn="tl" rotWithShape="0">
                                                <a:schemeClr val="dk1">
                                                  <a:alpha val="40000"/>
                                                </a:schemeClr>
                                              </a:outerShdw>
                                            </a:effectLst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8CB5A77-10AA-D363-C0F7-32097E5919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927" y="2791560"/>
                <a:ext cx="3727046" cy="11380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53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CFA0E4-B30B-D512-169A-7025CDC8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Least Squares Approximation</a:t>
            </a:r>
            <a:endParaRPr lang="en-IL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727801E-CFAE-ACFD-A93B-BE1B347B5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he-IL" sz="3600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dirty="0"/>
                  <a:t>עבור משוואה זו לא בהכרח קיים פתרון,</a:t>
                </a:r>
              </a:p>
              <a:p>
                <a:pPr marL="0" indent="0">
                  <a:buNone/>
                </a:pPr>
                <a:r>
                  <a:rPr lang="he-IL" dirty="0"/>
                  <a:t>לכן</a:t>
                </a:r>
              </a:p>
              <a:p>
                <a:pPr marL="0" indent="0">
                  <a:buNone/>
                </a:pPr>
                <a:r>
                  <a:rPr lang="he-IL" dirty="0"/>
                  <a:t>נרצה למצוא וקטור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m:rPr>
                        <m:nor/>
                      </m:rPr>
                      <a:rPr lang="en-IL"/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he-I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e-IL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he-IL" dirty="0"/>
                  <a:t>כך ש</a:t>
                </a:r>
                <a:r>
                  <a:rPr lang="en-US" dirty="0"/>
                  <a:t>-</a:t>
                </a:r>
                <a:r>
                  <a:rPr lang="he-IL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he-IL" dirty="0"/>
                  <a:t> יהיה כמה שיותר קרוב ל- </a:t>
                </a:r>
                <a:r>
                  <a:rPr lang="en-US" dirty="0"/>
                  <a:t>p</a:t>
                </a:r>
                <a:r>
                  <a:rPr lang="he-IL" dirty="0"/>
                  <a:t> </a:t>
                </a:r>
              </a:p>
              <a:p>
                <a:pPr marL="0" indent="0">
                  <a:buNone/>
                </a:pPr>
                <a:r>
                  <a:rPr lang="he-IL" dirty="0"/>
                  <a:t>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m:rPr>
                        <m:nor/>
                      </m:rPr>
                      <a:rPr lang="en-IL" smtClean="0"/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he-IL" dirty="0"/>
                  <a:t>)</a:t>
                </a:r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D727801E-CFAE-ACFD-A93B-BE1B347B5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157FE2BD-B511-C9D1-2B4A-9322DB7035D5}"/>
                  </a:ext>
                </a:extLst>
              </p:cNvPr>
              <p:cNvSpPr txBox="1"/>
              <p:nvPr/>
            </p:nvSpPr>
            <p:spPr>
              <a:xfrm flipH="1">
                <a:off x="108638" y="1477209"/>
                <a:ext cx="1189653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IL" smtClean="0"/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IL" smtClean="0"/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157FE2BD-B511-C9D1-2B4A-9322DB703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8638" y="1477209"/>
                <a:ext cx="1189653" cy="830997"/>
              </a:xfrm>
              <a:prstGeom prst="rect">
                <a:avLst/>
              </a:prstGeom>
              <a:blipFill>
                <a:blip r:embed="rId3"/>
                <a:stretch>
                  <a:fillRect b="-292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6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כותרת 1">
            <a:extLst>
              <a:ext uri="{FF2B5EF4-FFF2-40B4-BE49-F238E27FC236}">
                <a16:creationId xmlns:a16="http://schemas.microsoft.com/office/drawing/2014/main" id="{FD669B93-B208-D337-A19D-C7B76502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Least Squares Approximation</a:t>
            </a:r>
            <a:endParaRPr lang="en-IL" sz="8800" b="1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8D71AAE3-4465-CD8D-3133-CD71E6B476AB}"/>
                  </a:ext>
                </a:extLst>
              </p:cNvPr>
              <p:cNvSpPr txBox="1"/>
              <p:nvPr/>
            </p:nvSpPr>
            <p:spPr>
              <a:xfrm flipH="1">
                <a:off x="108638" y="1477209"/>
                <a:ext cx="1189653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IL" smtClean="0"/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L" smtClean="0"/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m:rPr>
                          <m:nor/>
                        </m:rPr>
                        <a:rPr lang="en-IL" smtClean="0"/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/>
              </a:p>
            </p:txBody>
          </p:sp>
        </mc:Choice>
        <mc:Fallback>
          <p:sp>
            <p:nvSpPr>
              <p:cNvPr id="5" name="תיבת טקסט 4">
                <a:extLst>
                  <a:ext uri="{FF2B5EF4-FFF2-40B4-BE49-F238E27FC236}">
                    <a16:creationId xmlns:a16="http://schemas.microsoft.com/office/drawing/2014/main" id="{8D71AAE3-4465-CD8D-3133-CD71E6B47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8638" y="1477209"/>
                <a:ext cx="1189653" cy="1107996"/>
              </a:xfrm>
              <a:prstGeom prst="rect">
                <a:avLst/>
              </a:prstGeom>
              <a:blipFill>
                <a:blip r:embed="rId2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מציין מיקום תוכן 2">
                <a:extLst>
                  <a:ext uri="{FF2B5EF4-FFF2-40B4-BE49-F238E27FC236}">
                    <a16:creationId xmlns:a16="http://schemas.microsoft.com/office/drawing/2014/main" id="{9B20CC51-2EB6-A592-4A67-4B0010FD48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02771"/>
                <a:ext cx="10515600" cy="369010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dirty="0"/>
                  <a:t>הכי פשוט יהיה להכפיל ב-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he-IL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he-IL" dirty="0"/>
              </a:p>
              <a:p>
                <a:pPr marL="0" indent="0">
                  <a:buNone/>
                </a:pPr>
                <a:r>
                  <a:rPr lang="he-IL" sz="2000" dirty="0"/>
                  <a:t>אך האם זה הדרך הכי טובה?</a:t>
                </a:r>
              </a:p>
              <a:p>
                <a:pPr marL="0" indent="0">
                  <a:buNone/>
                </a:pPr>
                <a:r>
                  <a:rPr lang="he-IL" sz="2000" dirty="0"/>
                  <a:t>לא משום שיכול להיות שמטריצה </a:t>
                </a:r>
                <a:r>
                  <a:rPr lang="en-US" sz="2000" dirty="0"/>
                  <a:t>A</a:t>
                </a:r>
                <a:r>
                  <a:rPr lang="he-IL" sz="2000" dirty="0"/>
                  <a:t> היא לא בהכרח ריבועית </a:t>
                </a:r>
              </a:p>
              <a:p>
                <a:pPr marL="0" indent="0">
                  <a:buNone/>
                </a:pPr>
                <a:r>
                  <a:rPr lang="he-IL" sz="2000" dirty="0"/>
                  <a:t>ולכן אם היא לא בהכרח הפיכה</a:t>
                </a:r>
              </a:p>
            </p:txBody>
          </p:sp>
        </mc:Choice>
        <mc:Fallback>
          <p:sp>
            <p:nvSpPr>
              <p:cNvPr id="6" name="מציין מיקום תוכן 2">
                <a:extLst>
                  <a:ext uri="{FF2B5EF4-FFF2-40B4-BE49-F238E27FC236}">
                    <a16:creationId xmlns:a16="http://schemas.microsoft.com/office/drawing/2014/main" id="{9B20CC51-2EB6-A592-4A67-4B0010FD4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02771"/>
                <a:ext cx="10515600" cy="3690103"/>
              </a:xfrm>
              <a:blipFill>
                <a:blip r:embed="rId3"/>
                <a:stretch>
                  <a:fillRect t="-2975"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lovepik_401949782 גרפיקה_תמונה חינם טייגר קטן וחמוד, ספק, סימן שאלה, חבילת  הביטוי פנים">
            <a:extLst>
              <a:ext uri="{FF2B5EF4-FFF2-40B4-BE49-F238E27FC236}">
                <a16:creationId xmlns:a16="http://schemas.microsoft.com/office/drawing/2014/main" id="{3CDA3921-FA9B-981F-3F40-E9132C12C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049" y="5071236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8F7C3635-3762-00B2-8E8E-420C006F2CBC}"/>
                  </a:ext>
                </a:extLst>
              </p:cNvPr>
              <p:cNvSpPr txBox="1"/>
              <p:nvPr/>
            </p:nvSpPr>
            <p:spPr>
              <a:xfrm>
                <a:off x="4505894" y="1615708"/>
                <a:ext cx="3180212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he-IL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he-IL" sz="3600"/>
              </a:p>
              <a:p>
                <a:endParaRPr lang="en-IL"/>
              </a:p>
            </p:txBody>
          </p:sp>
        </mc:Choice>
        <mc:Fallback>
          <p:sp>
            <p:nvSpPr>
              <p:cNvPr id="10" name="תיבת טקסט 9">
                <a:extLst>
                  <a:ext uri="{FF2B5EF4-FFF2-40B4-BE49-F238E27FC236}">
                    <a16:creationId xmlns:a16="http://schemas.microsoft.com/office/drawing/2014/main" id="{8F7C3635-3762-00B2-8E8E-420C006F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894" y="1615708"/>
                <a:ext cx="3180212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11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432E1B0-994F-7626-7140-776800FFCF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dirty="0"/>
                  <a:t>לכן נרצה</a:t>
                </a:r>
                <a:r>
                  <a:rPr lang="en-US" dirty="0"/>
                  <a:t> </a:t>
                </a:r>
                <a:r>
                  <a:rPr lang="he-IL" dirty="0"/>
                  <a:t>שהוקטור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he-IL" dirty="0"/>
                  <a:t> יהיה כמה שיותר קרוב לוקטור-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he-IL" dirty="0"/>
              </a:p>
              <a:p>
                <a:pPr marL="0" indent="0">
                  <a:buNone/>
                </a:pPr>
                <a:r>
                  <a:rPr lang="he-IL" dirty="0"/>
                  <a:t>מתוך כל הוקטורים שבטווח של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he-I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e>
                      </m:func>
                    </m:oMath>
                  </m:oMathPara>
                </a14:m>
                <a:endParaRPr lang="en-IL" dirty="0"/>
              </a:p>
            </p:txBody>
          </p:sp>
        </mc:Choice>
        <mc:Fallback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432E1B0-994F-7626-7140-776800FFCF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1" r="-11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כותרת 1">
            <a:extLst>
              <a:ext uri="{FF2B5EF4-FFF2-40B4-BE49-F238E27FC236}">
                <a16:creationId xmlns:a16="http://schemas.microsoft.com/office/drawing/2014/main" id="{CBBA11C3-2CE6-9EE6-7E06-0830A4E5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3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Least Squares Approximation</a:t>
            </a:r>
            <a:endParaRPr lang="en-IL" sz="88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326684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6317</TotalTime>
  <Words>2411</Words>
  <Application>Microsoft Office PowerPoint</Application>
  <PresentationFormat>מסך רחב</PresentationFormat>
  <Paragraphs>305</Paragraphs>
  <Slides>32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32</vt:i4>
      </vt:variant>
    </vt:vector>
  </HeadingPairs>
  <TitlesOfParts>
    <vt:vector size="39" baseType="lpstr">
      <vt:lpstr>Aptos</vt:lpstr>
      <vt:lpstr>Aptos Display</vt:lpstr>
      <vt:lpstr>Arial</vt:lpstr>
      <vt:lpstr>Cambria Math</vt:lpstr>
      <vt:lpstr>Source Sans 3</vt:lpstr>
      <vt:lpstr>Wingdings</vt:lpstr>
      <vt:lpstr>ערכת נושא Office</vt:lpstr>
      <vt:lpstr>מצגת של PowerPoint‏</vt:lpstr>
      <vt:lpstr>ART - איך מייצגים בעיה טומוגרפית באופן דיסקרטי?</vt:lpstr>
      <vt:lpstr>כתיבה דיסקרטית</vt:lpstr>
      <vt:lpstr>הפעלה על זוויות מוגבלות</vt:lpstr>
      <vt:lpstr>פישוט</vt:lpstr>
      <vt:lpstr>תצוגה בצורה מטריציונית</vt:lpstr>
      <vt:lpstr>Least Squares Approximation</vt:lpstr>
      <vt:lpstr>Least Squares Approximation</vt:lpstr>
      <vt:lpstr>Least Squares Approximation</vt:lpstr>
      <vt:lpstr>מצגת של PowerPoint‏</vt:lpstr>
      <vt:lpstr>הוכחה: אם y⊥Im(A)  אז y"∈" N(A^T)</vt:lpstr>
      <vt:lpstr>הוכחה: אם y⊥Im(A)  אז y"∈" N(A^T)</vt:lpstr>
      <vt:lpstr>הוכחה: אם y⊥Im(A)  אז y"∈" N(A^T)</vt:lpstr>
      <vt:lpstr>מצגת של PowerPoint‏</vt:lpstr>
      <vt:lpstr>מצגת של PowerPoint‏</vt:lpstr>
      <vt:lpstr>דרך נוספת לחישוב(כמו שעשינו באופטימיזציה)</vt:lpstr>
      <vt:lpstr>דרך נוספת לחישוב</vt:lpstr>
      <vt:lpstr>Least Squares Approximation</vt:lpstr>
      <vt:lpstr>Least Squares Approximation</vt:lpstr>
      <vt:lpstr>Moore Penrose Solution</vt:lpstr>
      <vt:lpstr>מצגת של PowerPoint‏</vt:lpstr>
      <vt:lpstr>מצגת של PowerPoint‏</vt:lpstr>
      <vt:lpstr>אז איך הפתרון הזה נראה?</vt:lpstr>
      <vt:lpstr>מצגת של PowerPoint‏</vt:lpstr>
      <vt:lpstr>Singular Value Decomposition (SVD)</vt:lpstr>
      <vt:lpstr>ומה אם היא לא?</vt:lpstr>
      <vt:lpstr>מצגת של PowerPoint‏</vt:lpstr>
      <vt:lpstr>אלגוריתם</vt:lpstr>
      <vt:lpstr>איך זה עוזר?</vt:lpstr>
      <vt:lpstr>מצגת של PowerPoint‏</vt:lpstr>
      <vt:lpstr>דוגמה (חישוב Least Squares Approximation)</vt:lpstr>
      <vt:lpstr>דוגמה (חישוב Least Squares Approximation)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מתן גינזבורג</dc:creator>
  <cp:lastModifiedBy>מתן גינזבורג</cp:lastModifiedBy>
  <cp:revision>26</cp:revision>
  <dcterms:created xsi:type="dcterms:W3CDTF">2025-01-25T13:04:45Z</dcterms:created>
  <dcterms:modified xsi:type="dcterms:W3CDTF">2025-01-29T22:25:19Z</dcterms:modified>
</cp:coreProperties>
</file>