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B_114FFC40.xml" ContentType="application/vnd.ms-powerpoint.comments+xml"/>
  <Override PartName="/ppt/comments/modernComment_102_D8FC353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259" r:id="rId3"/>
    <p:sldId id="261" r:id="rId4"/>
    <p:sldId id="283" r:id="rId5"/>
    <p:sldId id="267" r:id="rId6"/>
    <p:sldId id="265" r:id="rId7"/>
    <p:sldId id="293" r:id="rId8"/>
    <p:sldId id="263" r:id="rId9"/>
    <p:sldId id="264" r:id="rId10"/>
    <p:sldId id="258" r:id="rId11"/>
    <p:sldId id="269" r:id="rId12"/>
    <p:sldId id="284" r:id="rId13"/>
    <p:sldId id="270" r:id="rId14"/>
    <p:sldId id="271" r:id="rId15"/>
    <p:sldId id="272" r:id="rId16"/>
    <p:sldId id="274" r:id="rId17"/>
    <p:sldId id="275" r:id="rId18"/>
    <p:sldId id="262" r:id="rId19"/>
    <p:sldId id="285" r:id="rId20"/>
    <p:sldId id="276" r:id="rId21"/>
    <p:sldId id="278" r:id="rId22"/>
    <p:sldId id="279" r:id="rId23"/>
    <p:sldId id="280" r:id="rId24"/>
    <p:sldId id="291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783B5A-5E6A-1B33-CFED-18FB7E4B3433}" name="Daniel Lyumet" initials="DL" userId="4259a6769d80f33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FF808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omments/modernComment_102_D8FC35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8DC907-D8E1-4B7F-A3E4-B5980E2727E5}" authorId="{05783B5A-5E6A-1B33-CFED-18FB7E4B3433}" created="2024-09-27T10:47:28.6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0407358" sldId="258"/>
      <ac:spMk id="3" creationId="{F2AB1B14-3A62-9548-3BE0-D5A7BA38BCC0}"/>
      <ac:txMk cp="0">
        <ac:context len="243" hash="2099032540"/>
      </ac:txMk>
    </ac:txMkLst>
    <p188:pos x="7798542" y="970971"/>
    <p188:txBody>
      <a:bodyPr/>
      <a:lstStyle/>
      <a:p>
        <a:r>
          <a:rPr lang="en-GB"/>
          <a:t>Check if that's supposed to be a or z there.</a:t>
        </a:r>
      </a:p>
    </p188:txBody>
  </p188:cm>
</p188:cmLst>
</file>

<file path=ppt/comments/modernComment_10B_114FFC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9E018F-E6C9-410D-BF9E-0924977CAA59}" authorId="{05783B5A-5E6A-1B33-CFED-18FB7E4B3433}" created="2024-09-27T13:03:13.3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0454592" sldId="267"/>
      <ac:spMk id="6" creationId="{EDADB0F4-AB63-6F3E-D02D-7B1825CC8864}"/>
      <ac:txMk cp="0">
        <ac:context len="153" hash="2368005403"/>
      </ac:txMk>
    </ac:txMkLst>
    <p188:pos x="8599498" y="200322"/>
    <p188:txBody>
      <a:bodyPr/>
      <a:lstStyle/>
      <a:p>
        <a:r>
          <a:rPr lang="en-GB"/>
          <a:t>לבדוק איך לפרמט את זה הכי טוב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1DA8541-EED7-46D4-8251-852C654DFB7A}" type="datetimeFigureOut">
              <a:rPr lang="en-IL" smtClean="0"/>
              <a:t>29/09/2024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7503771-5D3A-4CD4-8B66-F32BFC94CE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218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98E9-71E5-4D1F-4D32-642A9D050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30C3-972D-3BC0-C4D2-1BE9A7465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8DB2-F155-1EA8-B0C1-B9543B25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2008-F0B9-FED4-692D-784F725D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D725-1110-605E-24A9-7EC5B8C2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5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1D41-144B-33DC-28B2-34386FF1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E5D7E-6818-6B29-450C-FC884EFA0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4916-E9F6-6653-DB3E-B57CD31D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5472-F7D7-A143-7E5E-01180DD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6339-CD96-EA2F-EADD-A753C954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0A1F0-032B-D845-00FD-6B71B3A0E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29FDA-3BA1-B10E-5B85-DBB72E2E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2293-431D-FB6A-E160-55A8F7CA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29F5-6516-C09A-6426-40469875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C839-C258-60D3-6CF9-4E252E01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5F4A-44E5-E24B-BFCD-FBE0A9A4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D376-0065-A4E8-9B13-0C58D94B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C988-5998-D4D0-2F42-C2ED5314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DEC3-69E1-3FD7-E0D3-0DC48380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3A53-E547-B462-A569-1429062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25FF-516B-1336-E795-B320108B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F6C10-67E9-1F0D-E4E0-A9851BB8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5240-B6B7-1C1B-129B-EC70C010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2D2C-8434-42A3-040E-4344102B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DABA-2BD3-FA65-B8D3-1EC1538A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4082-D9D1-2D70-DB52-4B8D9D5F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4B95-93B0-9C38-1FDC-BC8D6F57F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6634C-83A7-F80E-BD98-29E91076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7AC9-6FA9-D004-192E-707A18F1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F722C-D548-BA09-F592-528E30A9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D8EB-5648-2244-5D93-E1987F5A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35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2E41-29DA-F815-1BB0-C9C46B1B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3BCE4-A677-B9B5-5E0F-0555AB00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A0A9-AB22-3DC4-5E43-BA1C2F47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85067-A19B-6A9A-A068-900A9B1D6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A320C-6004-650C-F2E0-80D58CBBA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5106B-111E-E989-C02C-48B95FA3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3E507-1275-604C-EE9F-CBFD1022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FFF5F-2ACA-3829-28EE-3A0B8DCD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1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B8C-655B-FE18-7D5B-D6A4129C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D6C79-40AB-4ADF-F7EC-28903CC2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D6C33-ED41-189C-0922-7FCA40A0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7566-80D2-4AAC-0109-1DBFAA00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9526-253B-775F-EC8E-AA131B9F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91C2B-84D3-55B6-05F9-AA5F0CCA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BBA4-6501-6529-E08F-FDFEE343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B003-CDD5-D3B3-D8D4-2E2FE768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1CB5-C4DB-9756-42F6-875C5C9B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7834-0917-413E-3792-ADFE780E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ED6D-5BCC-E065-65E8-501F644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50DC8-7859-4FD6-7104-9F0B91EB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EB37-A291-299E-2394-AB9F712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7B9-C617-751D-A126-C1A9CFB5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3DBE1-E692-8610-FF2B-C73F29156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C262-E38B-05C4-B67E-64DDED34C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604C-3E83-F8E4-C8B4-45D72CE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ABA3-0500-6261-A238-4F5159CF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39AB-19AF-CE87-A2C4-DE3F4BE4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41FB3-F978-E95F-E778-CCA7DD2D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9241-787A-B372-3188-85556825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F063-1269-70B6-42F7-7B21F5DB3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C5CB7-50D7-4199-A13F-C9386890F93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E54A-9F3B-F0E5-067C-8EBBF29D2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EA42-D7B4-6940-323B-7D1CD590F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704A6-D913-447D-9624-672066F78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2_D8FC353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8%D7%A9%D7%AA_%D7%A2%D7%A6%D7%91%D7%99%D7%AA_%D7%9E%D7%9C%D7%90%D7%9B%D7%95%D7%AA%D7%99%D7%AA" TargetMode="External"/><Relationship Id="rId3" Type="http://schemas.openxmlformats.org/officeDocument/2006/relationships/hyperlink" Target="https://youtube.com/playlist?list=PLZHQObOWTQDNU6R1_67000Dx_ZCJB-3pi&amp;si=WikoKfRhUTUjdR3K" TargetMode="External"/><Relationship Id="rId7" Type="http://schemas.openxmlformats.org/officeDocument/2006/relationships/hyperlink" Target="https://en.wikipedia.org/wiki/Backpropagation" TargetMode="External"/><Relationship Id="rId2" Type="http://schemas.openxmlformats.org/officeDocument/2006/relationships/hyperlink" Target="https://youtu.be/sIX_9n-1UbM?si=5f4fg3Pimf3Cevd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what-is/neural-network/#:~:text=A%20neural%20network%20is%20a,that%20resembles%20the%20human%20brain." TargetMode="External"/><Relationship Id="rId5" Type="http://schemas.openxmlformats.org/officeDocument/2006/relationships/hyperlink" Target="https://www.kaggle.com/code/wwsalmon/simple-mnist-nn-from-scratch-numpy-no-tf-keras" TargetMode="External"/><Relationship Id="rId10" Type="http://schemas.openxmlformats.org/officeDocument/2006/relationships/hyperlink" Target="https://www.datacamp.com/tutorial/introduction-to-activation-functions-in-neural-networks" TargetMode="External"/><Relationship Id="rId4" Type="http://schemas.openxmlformats.org/officeDocument/2006/relationships/hyperlink" Target="https://towardsdatascience.com/understanding-backpropagation-abcc509ca9d0" TargetMode="External"/><Relationship Id="rId9" Type="http://schemas.openxmlformats.org/officeDocument/2006/relationships/hyperlink" Target="https://towardsdatascience.com/activation-functions-neural-networks-1cbd9f8d91d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microsoft.com/office/2018/10/relationships/comments" Target="../comments/modernComment_10B_114FFC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DE2B2A3-F59B-A914-BEED-8C57E75AD06D}"/>
              </a:ext>
            </a:extLst>
          </p:cNvPr>
          <p:cNvSpPr txBox="1"/>
          <p:nvPr/>
        </p:nvSpPr>
        <p:spPr>
          <a:xfrm>
            <a:off x="533400" y="1096797"/>
            <a:ext cx="8543925" cy="10830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Heebo" pitchFamily="2" charset="-79"/>
                <a:ea typeface="+mj-ea"/>
                <a:cs typeface="Heebo" pitchFamily="2" charset="-79"/>
              </a:rPr>
              <a:t>Backpropagation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A707-3D93-6DC4-960B-875130E3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725" y="2864357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en-US" sz="2400"/>
              <a:t>מציגים</a:t>
            </a:r>
            <a:r>
              <a:rPr lang="he-IL" sz="2400"/>
              <a:t>:</a:t>
            </a:r>
            <a:r>
              <a:rPr lang="en-US" sz="2400"/>
              <a:t> </a:t>
            </a:r>
          </a:p>
          <a:p>
            <a:pPr marL="0" indent="0" algn="r" rtl="1">
              <a:buNone/>
            </a:pPr>
            <a:r>
              <a:rPr lang="en-US" sz="2400"/>
              <a:t>דניאל לומט</a:t>
            </a:r>
          </a:p>
          <a:p>
            <a:pPr marL="0" indent="0" algn="r" rtl="1">
              <a:buNone/>
            </a:pPr>
            <a:r>
              <a:rPr lang="en-US" sz="2400"/>
              <a:t>מתן גינזבורג</a:t>
            </a:r>
          </a:p>
        </p:txBody>
      </p:sp>
      <p:pic>
        <p:nvPicPr>
          <p:cNvPr id="1032" name="Picture 8" descr="Backpropagation algorithm in Machine Learning - AITUDE">
            <a:extLst>
              <a:ext uri="{FF2B5EF4-FFF2-40B4-BE49-F238E27FC236}">
                <a16:creationId xmlns:a16="http://schemas.microsoft.com/office/drawing/2014/main" id="{19272819-4360-C3DE-4FFE-1C58EF35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78" y="2685289"/>
            <a:ext cx="5862385" cy="39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Difference Between Backpropagation and Stochastic Gradient Descent - Naukri  Code 360">
            <a:extLst>
              <a:ext uri="{FF2B5EF4-FFF2-40B4-BE49-F238E27FC236}">
                <a16:creationId xmlns:a16="http://schemas.microsoft.com/office/drawing/2014/main" id="{50284493-3362-BD9E-57ED-CC34DF8E6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9825" y="3276599"/>
            <a:ext cx="38385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867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9747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1800"/>
                  <a:t>לאחר המעבר הראשון וחישוב על ערכי 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 sz="1800"/>
                  <a:t>, נרצה למצוא את השגיאה בין ה-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sz="1800"/>
                  <a:t> והפרדיקצייה שלנו.</a:t>
                </a:r>
              </a:p>
              <a:p>
                <a:pPr marL="0" indent="0" algn="r" rtl="1">
                  <a:buNone/>
                </a:pPr>
                <a:r>
                  <a:rPr lang="he-IL" sz="1800"/>
                  <a:t>נעשה זאת באמצעות הפונקציה הבאה: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/>
              </a:p>
              <a:p>
                <a:pPr marL="0" indent="0" algn="r" rtl="1">
                  <a:buNone/>
                </a:pPr>
                <a:r>
                  <a:rPr lang="he-IL" sz="1800"/>
                  <a:t>ונשאף למזער אותה. 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800"/>
              </a:p>
              <a:p>
                <a:pPr marL="0" indent="0" algn="r" rtl="1">
                  <a:buNone/>
                </a:pPr>
                <a:endParaRPr lang="he-IL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9747"/>
              </a:xfrm>
              <a:blipFill>
                <a:blip r:embed="rId3"/>
                <a:stretch>
                  <a:fillRect t="-125" r="-4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D57FB2-7519-1E75-4542-9382B036760C}"/>
                  </a:ext>
                </a:extLst>
              </p:cNvPr>
              <p:cNvSpPr txBox="1"/>
              <p:nvPr/>
            </p:nvSpPr>
            <p:spPr>
              <a:xfrm>
                <a:off x="838201" y="4135887"/>
                <a:ext cx="3721526" cy="2298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r" rtl="1">
                  <a:buNone/>
                </a:pPr>
                <a:r>
                  <a:rPr lang="he-IL" sz="1600"/>
                  <a:t>בדוגמא שלנו, אם נכניס לרשת את האות </a:t>
                </a:r>
                <a:r>
                  <a:rPr lang="en-US" sz="1600"/>
                  <a:t>C</a:t>
                </a:r>
                <a:r>
                  <a:rPr lang="he-IL" sz="1600"/>
                  <a:t>, נשאף לקבל את 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 sz="1600"/>
                  <a:t> הבא:</a:t>
                </a:r>
                <a:endParaRPr lang="en-US" sz="160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D57FB2-7519-1E75-4542-9382B036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35887"/>
                <a:ext cx="3721526" cy="2298963"/>
              </a:xfrm>
              <a:prstGeom prst="rect">
                <a:avLst/>
              </a:prstGeom>
              <a:blipFill>
                <a:blip r:embed="rId4"/>
                <a:stretch>
                  <a:fillRect t="-1058" r="-8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407358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400"/>
                  <a:t>כדי לפתור את בעית המינימיזציה הזו נשתמש באלגוריתם ה-</a:t>
                </a:r>
                <a:r>
                  <a:rPr lang="en-US" sz="2400"/>
                  <a:t>Gradient</a:t>
                </a:r>
                <a:r>
                  <a:rPr lang="he-IL" sz="2400"/>
                  <a:t> </a:t>
                </a:r>
                <a:r>
                  <a:rPr lang="en-US" sz="2400"/>
                  <a:t>Descent</a:t>
                </a:r>
                <a:r>
                  <a:rPr lang="he-IL" sz="2400"/>
                  <a:t>, או באחת הווריאציות הרבות שלו.</a:t>
                </a:r>
                <a:endParaRPr lang="en-US" sz="2400"/>
              </a:p>
              <a:p>
                <a:pPr marL="0" indent="0" algn="r" rtl="1">
                  <a:buNone/>
                </a:pPr>
                <a:r>
                  <a:rPr lang="he-IL" sz="2400"/>
                  <a:t>בשביל זה נצטרך למצוא את הנגזרות החלקיות עבור 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he-IL" sz="2400"/>
                  <a:t>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sz="2400"/>
                  <a:t>.</a:t>
                </a:r>
              </a:p>
              <a:p>
                <a:pPr marL="0" indent="0" algn="r" rtl="1">
                  <a:buNone/>
                </a:pPr>
                <a:r>
                  <a:rPr lang="he-IL" sz="2400"/>
                  <a:t>נסמן ב-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 sz="2400"/>
                  <a:t>, משקולת היוצאת מנוירון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2400" b="0"/>
                  <a:t> בשכבה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400"/>
                  <a:t>, ומגיעה לנוירון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sz="2400"/>
                  <a:t> בשכבה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sz="2400"/>
                  <a:t>.</a:t>
                </a:r>
              </a:p>
              <a:p>
                <a:pPr marL="0" indent="0" algn="r" rtl="1">
                  <a:buNone/>
                </a:pPr>
                <a:r>
                  <a:rPr lang="he-IL" sz="2400" b="0"/>
                  <a:t>נסמן </a:t>
                </a:r>
                <a:r>
                  <a:rPr lang="he-IL" sz="2400"/>
                  <a:t>ב-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 sz="2400"/>
                  <a:t> את הביאס</a:t>
                </a:r>
                <a:r>
                  <a:rPr lang="en-US" sz="2400"/>
                  <a:t> </a:t>
                </a:r>
                <a:r>
                  <a:rPr lang="he-IL" sz="2400"/>
                  <a:t>שמגיע לנוירון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sz="2400"/>
                  <a:t> בשכבה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sz="2400" b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8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913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AE92C4-590F-986F-3162-7DABC789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6225"/>
            <a:ext cx="5549900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 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FA1C90-5E74-D0D8-6B94-6E18A83E461F}"/>
                  </a:ext>
                </a:extLst>
              </p:cNvPr>
              <p:cNvSpPr txBox="1"/>
              <p:nvPr/>
            </p:nvSpPr>
            <p:spPr>
              <a:xfrm>
                <a:off x="7732510" y="2178604"/>
                <a:ext cx="3307796" cy="1899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/>
                  <a:t>נרצה למצוא את הנגזרות החלקיות של השגיאה לפי המשקלים והביאסים: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/>
              </a:p>
              <a:p>
                <a:pPr algn="r" rtl="1"/>
                <a:endParaRPr lang="he-IL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FA1C90-5E74-D0D8-6B94-6E18A83E4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510" y="2178604"/>
                <a:ext cx="3307796" cy="1899431"/>
              </a:xfrm>
              <a:prstGeom prst="rect">
                <a:avLst/>
              </a:prstGeom>
              <a:blipFill>
                <a:blip r:embed="rId2"/>
                <a:stretch>
                  <a:fillRect t="-1603" r="-14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227E946D-E0B0-AD3D-AC95-45884DEE3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" y="-98425"/>
            <a:ext cx="6956425" cy="69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507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 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976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/>
                  <a:t>נתבונן בקשר של הנוירונים במשקולות ובנוירונים של השכבות האחרונות</a:t>
                </a:r>
                <a:endParaRPr lang="en-US"/>
              </a:p>
              <a:p>
                <a:pPr marL="0" indent="0" algn="r" rtl="1">
                  <a:buNone/>
                </a:pPr>
                <a:endParaRPr lang="he-IL" b="0"/>
              </a:p>
              <a:p>
                <a:pPr marL="0" indent="0" algn="r" rtl="1">
                  <a:buNone/>
                </a:pPr>
                <a:r>
                  <a:rPr lang="he-IL"/>
                  <a:t>מפה נוכל בקלות לראות את הקשר:</a:t>
                </a:r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he-IL" b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976" y="1690688"/>
                <a:ext cx="10515600" cy="4351338"/>
              </a:xfrm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48978-F71D-8AA8-7217-14221AC47578}"/>
                  </a:ext>
                </a:extLst>
              </p:cNvPr>
              <p:cNvSpPr txBox="1"/>
              <p:nvPr/>
            </p:nvSpPr>
            <p:spPr>
              <a:xfrm>
                <a:off x="10252749" y="5599785"/>
                <a:ext cx="1824537" cy="115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1400">
                    <a:solidFill>
                      <a:srgbClr val="FF0000"/>
                    </a:solidFill>
                  </a:rPr>
                  <a:t>* </a:t>
                </a:r>
                <a:r>
                  <a:rPr lang="he-IL" sz="1400"/>
                  <a:t>ההגדרה ש: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he-IL" sz="1400"/>
              </a:p>
              <a:p>
                <a:pPr algn="r" rtl="1"/>
                <a:r>
                  <a:rPr lang="he-IL" sz="1400"/>
                  <a:t>תהיה שימושית בהמשך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48978-F71D-8AA8-7217-14221AC4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9" y="5599785"/>
                <a:ext cx="1824537" cy="1154355"/>
              </a:xfrm>
              <a:prstGeom prst="rect">
                <a:avLst/>
              </a:prstGeom>
              <a:blipFill>
                <a:blip r:embed="rId3"/>
                <a:stretch>
                  <a:fillRect t="-1058" r="-1003" b="-47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C662833-159C-32A9-DBE7-BB7A4409D0E6}"/>
              </a:ext>
            </a:extLst>
          </p:cNvPr>
          <p:cNvCxnSpPr>
            <a:cxnSpLocks/>
          </p:cNvCxnSpPr>
          <p:nvPr/>
        </p:nvCxnSpPr>
        <p:spPr>
          <a:xfrm flipH="1">
            <a:off x="2084832" y="5599785"/>
            <a:ext cx="338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832C42F-5404-8F9A-0368-B5E7674EED07}"/>
              </a:ext>
            </a:extLst>
          </p:cNvPr>
          <p:cNvCxnSpPr>
            <a:cxnSpLocks/>
          </p:cNvCxnSpPr>
          <p:nvPr/>
        </p:nvCxnSpPr>
        <p:spPr>
          <a:xfrm flipH="1">
            <a:off x="1377854" y="5612586"/>
            <a:ext cx="3383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09AEB04-F910-7DD2-3559-3E33076A59B5}"/>
              </a:ext>
            </a:extLst>
          </p:cNvPr>
          <p:cNvCxnSpPr>
            <a:cxnSpLocks/>
          </p:cNvCxnSpPr>
          <p:nvPr/>
        </p:nvCxnSpPr>
        <p:spPr>
          <a:xfrm flipH="1">
            <a:off x="737616" y="5612586"/>
            <a:ext cx="338328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7BC78085-B6A2-DF46-5DDD-CEBF72EB53BB}"/>
              </a:ext>
            </a:extLst>
          </p:cNvPr>
          <p:cNvCxnSpPr>
            <a:cxnSpLocks/>
          </p:cNvCxnSpPr>
          <p:nvPr/>
        </p:nvCxnSpPr>
        <p:spPr>
          <a:xfrm>
            <a:off x="7010400" y="5128705"/>
            <a:ext cx="384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C2508A29-FE7A-0A56-C6C6-3D9DAA8D023B}"/>
              </a:ext>
            </a:extLst>
          </p:cNvPr>
          <p:cNvCxnSpPr>
            <a:cxnSpLocks/>
          </p:cNvCxnSpPr>
          <p:nvPr/>
        </p:nvCxnSpPr>
        <p:spPr>
          <a:xfrm>
            <a:off x="8141208" y="5128705"/>
            <a:ext cx="38404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65AB20C9-9785-8E23-E070-C830B16A9E9E}"/>
              </a:ext>
            </a:extLst>
          </p:cNvPr>
          <p:cNvCxnSpPr>
            <a:cxnSpLocks/>
          </p:cNvCxnSpPr>
          <p:nvPr/>
        </p:nvCxnSpPr>
        <p:spPr>
          <a:xfrm>
            <a:off x="9128760" y="5128705"/>
            <a:ext cx="384048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8619A58-6B51-3575-B2E8-553B4CA64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796" y="3809207"/>
            <a:ext cx="3094037" cy="30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/>
                  <a:t>נפתח את כל הביטויים בנפרד: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he-I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pPr marL="0" indent="0" algn="r" rtl="1">
                  <a:buNone/>
                </a:pPr>
                <a:endParaRPr lang="en-US"/>
              </a:p>
              <a:p>
                <a:pPr marL="0" indent="0" algn="r" rtl="1">
                  <a:buNone/>
                </a:pPr>
                <a:endParaRPr lang="en-US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49501-ED9D-CD24-CC5B-EBF7053D8993}"/>
                  </a:ext>
                </a:extLst>
              </p:cNvPr>
              <p:cNvSpPr txBox="1"/>
              <p:nvPr/>
            </p:nvSpPr>
            <p:spPr>
              <a:xfrm>
                <a:off x="5476969" y="2515110"/>
                <a:ext cx="6138959" cy="99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/>
                  <a:t>   </a:t>
                </a:r>
                <a:r>
                  <a:rPr lang="en-US"/>
                  <a:t> </a:t>
                </a:r>
                <a:r>
                  <a:rPr lang="he-IL">
                    <a:solidFill>
                      <a:srgbClr val="FF0000"/>
                    </a:solidFill>
                  </a:rPr>
                  <a:t>*</a:t>
                </a:r>
                <a:r>
                  <a:rPr lang="he-IL"/>
                  <a:t> נזכר כי:</a:t>
                </a:r>
                <a:br>
                  <a:rPr lang="en-US" sz="1500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5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he-IL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he-IL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5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49501-ED9D-CD24-CC5B-EBF7053D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69" y="2515110"/>
                <a:ext cx="6138959" cy="999633"/>
              </a:xfrm>
              <a:prstGeom prst="rect">
                <a:avLst/>
              </a:prstGeom>
              <a:blipFill>
                <a:blip r:embed="rId3"/>
                <a:stretch>
                  <a:fillRect t="-4268" r="-7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67333B-951D-3822-FE2C-9E1E20DA717A}"/>
                  </a:ext>
                </a:extLst>
              </p:cNvPr>
              <p:cNvSpPr txBox="1"/>
              <p:nvPr/>
            </p:nvSpPr>
            <p:spPr>
              <a:xfrm>
                <a:off x="6397814" y="3649680"/>
                <a:ext cx="5019994" cy="190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/>
                  <a:t> </a:t>
                </a:r>
                <a:r>
                  <a:rPr lang="he-IL">
                    <a:solidFill>
                      <a:srgbClr val="FF0000"/>
                    </a:solidFill>
                  </a:rPr>
                  <a:t>*</a:t>
                </a:r>
                <a:r>
                  <a:rPr lang="he-IL"/>
                  <a:t> נזכר כי:</a:t>
                </a:r>
                <a:endParaRPr lang="en-US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500"/>
              </a:p>
              <a:p>
                <a:pPr algn="r" rtl="1">
                  <a:spcAft>
                    <a:spcPts val="1000"/>
                  </a:spcAft>
                </a:pPr>
                <a:r>
                  <a:rPr lang="en-US" sz="1500"/>
                  <a:t>    </a:t>
                </a:r>
                <a:r>
                  <a:rPr lang="he-IL"/>
                  <a:t>וש-</a:t>
                </a:r>
                <a:br>
                  <a:rPr lang="en-US" sz="1500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500"/>
              </a:p>
              <a:p>
                <a:pPr algn="r" rtl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he-IL" sz="150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67333B-951D-3822-FE2C-9E1E20DA7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14" y="3649680"/>
                <a:ext cx="5019994" cy="1904047"/>
              </a:xfrm>
              <a:prstGeom prst="rect">
                <a:avLst/>
              </a:prstGeom>
              <a:blipFill>
                <a:blip r:embed="rId4"/>
                <a:stretch>
                  <a:fillRect t="-22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2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6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507352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r" rtl="1">
                  <a:buNone/>
                </a:pPr>
                <a:r>
                  <a:rPr lang="he-IL" b="0"/>
                  <a:t>עכשיו אם נרכיב את כל הביטויים יחד נקבל ש:</a:t>
                </a:r>
                <a:endParaRPr lang="en-US" b="0"/>
              </a:p>
              <a:p>
                <a:pPr marL="0" indent="0" algn="r" rtl="1">
                  <a:buNone/>
                </a:pPr>
                <a:endParaRPr lang="he-IL" b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he-IL" b="0"/>
                  <a:t>בשביל הפשטות נגדיר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/>
                  <a:t> כך ש:</a:t>
                </a:r>
              </a:p>
              <a:p>
                <a:pPr marL="0" indent="0" rtl="1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he-IL"/>
                  <a:t>                              </a:t>
                </a:r>
              </a:p>
              <a:p>
                <a:pPr marL="0" indent="0" algn="r" rtl="1">
                  <a:buNone/>
                </a:pPr>
                <a:r>
                  <a:rPr lang="he-IL"/>
                  <a:t>                                   ולכן:</a:t>
                </a:r>
              </a:p>
              <a:p>
                <a:pPr marL="0" indent="0" algn="r" rtl="1">
                  <a:buNone/>
                </a:pPr>
                <a:r>
                  <a:rPr lang="he-IL"/>
                  <a:t> 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he-I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5073529"/>
              </a:xfrm>
              <a:blipFill>
                <a:blip r:embed="rId2"/>
                <a:stretch>
                  <a:fillRect t="-3361" r="-9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D90C8-CF7F-15EA-8ACC-1879DF21E117}"/>
                  </a:ext>
                </a:extLst>
              </p:cNvPr>
              <p:cNvSpPr txBox="1"/>
              <p:nvPr/>
            </p:nvSpPr>
            <p:spPr>
              <a:xfrm>
                <a:off x="9095417" y="2244017"/>
                <a:ext cx="2258383" cy="63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e-IL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1500"/>
                  <a:t> </a:t>
                </a:r>
                <a:r>
                  <a:rPr lang="en-GB" sz="1500">
                    <a:solidFill>
                      <a:srgbClr val="FF0000"/>
                    </a:solidFill>
                  </a:rPr>
                  <a:t>*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D90C8-CF7F-15EA-8ACC-1879DF21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417" y="2244017"/>
                <a:ext cx="2258383" cy="634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5A10A9C6-BD0C-E31E-88BC-1F714CF7564F}"/>
              </a:ext>
            </a:extLst>
          </p:cNvPr>
          <p:cNvCxnSpPr/>
          <p:nvPr/>
        </p:nvCxnSpPr>
        <p:spPr>
          <a:xfrm>
            <a:off x="838200" y="6819329"/>
            <a:ext cx="28194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FACA6371-D773-90A7-D24A-A66A891091CC}"/>
              </a:ext>
            </a:extLst>
          </p:cNvPr>
          <p:cNvCxnSpPr>
            <a:cxnSpLocks/>
          </p:cNvCxnSpPr>
          <p:nvPr/>
        </p:nvCxnSpPr>
        <p:spPr>
          <a:xfrm>
            <a:off x="9810750" y="2878041"/>
            <a:ext cx="2900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FA3617E-6A65-A6D3-8159-A1271B6FF37F}"/>
              </a:ext>
            </a:extLst>
          </p:cNvPr>
          <p:cNvCxnSpPr>
            <a:cxnSpLocks/>
          </p:cNvCxnSpPr>
          <p:nvPr/>
        </p:nvCxnSpPr>
        <p:spPr>
          <a:xfrm>
            <a:off x="10289381" y="2878486"/>
            <a:ext cx="2976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E2688D1-3647-88A8-5A18-8675EFCDA06A}"/>
              </a:ext>
            </a:extLst>
          </p:cNvPr>
          <p:cNvCxnSpPr>
            <a:cxnSpLocks/>
          </p:cNvCxnSpPr>
          <p:nvPr/>
        </p:nvCxnSpPr>
        <p:spPr>
          <a:xfrm>
            <a:off x="10784681" y="2878486"/>
            <a:ext cx="2667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2E677564-A4BD-FBA9-25F4-EA07E553BBB6}"/>
              </a:ext>
            </a:extLst>
          </p:cNvPr>
          <p:cNvCxnSpPr>
            <a:cxnSpLocks/>
          </p:cNvCxnSpPr>
          <p:nvPr/>
        </p:nvCxnSpPr>
        <p:spPr>
          <a:xfrm>
            <a:off x="941070" y="3510979"/>
            <a:ext cx="64389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2B36CE8C-9A34-A031-AD88-43C0FB6C8AF9}"/>
              </a:ext>
            </a:extLst>
          </p:cNvPr>
          <p:cNvCxnSpPr>
            <a:cxnSpLocks/>
          </p:cNvCxnSpPr>
          <p:nvPr/>
        </p:nvCxnSpPr>
        <p:spPr>
          <a:xfrm flipH="1">
            <a:off x="11277600" y="5839496"/>
            <a:ext cx="4145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30DEB729-38CF-FBB4-C656-1AF523E86CBA}"/>
              </a:ext>
            </a:extLst>
          </p:cNvPr>
          <p:cNvCxnSpPr>
            <a:cxnSpLocks/>
          </p:cNvCxnSpPr>
          <p:nvPr/>
        </p:nvCxnSpPr>
        <p:spPr>
          <a:xfrm flipH="1">
            <a:off x="10784681" y="5839496"/>
            <a:ext cx="3383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D1EBA5A-78B7-432A-4DDD-A9ABAE7E9495}"/>
              </a:ext>
            </a:extLst>
          </p:cNvPr>
          <p:cNvCxnSpPr>
            <a:cxnSpLocks/>
          </p:cNvCxnSpPr>
          <p:nvPr/>
        </p:nvCxnSpPr>
        <p:spPr>
          <a:xfrm flipH="1">
            <a:off x="10403107" y="5839496"/>
            <a:ext cx="338328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6863FA19-CA18-5A1B-BBDB-73A2DF535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750" y="4255294"/>
            <a:ext cx="2628105" cy="26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1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41BC-E7CD-5DE2-90F9-7FFE72D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>
                <a:cs typeface="+mn-cs"/>
              </a:rPr>
              <a:t>הוכחת ה</a:t>
            </a:r>
            <a:r>
              <a:rPr lang="en-US" sz="4000">
                <a:cs typeface="+mn-cs"/>
              </a:rPr>
              <a:t>backpropagation </a:t>
            </a:r>
            <a:r>
              <a:rPr lang="he-IL" sz="4000">
                <a:cs typeface="+mn-cs"/>
              </a:rPr>
              <a:t> עבור השכבה האחרונה</a:t>
            </a:r>
            <a:endParaRPr lang="en-GB" sz="400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b="0"/>
                  <a:t>כעת נעבור את אותו התהליך עב</a:t>
                </a:r>
                <a:r>
                  <a:rPr lang="he-IL"/>
                  <a:t>ור הנגזרת החלקית לפי הביאס:</a:t>
                </a:r>
                <a:endParaRPr lang="en-US" b="0"/>
              </a:p>
              <a:p>
                <a:pPr marL="0" indent="0" algn="r" rtl="1">
                  <a:buNone/>
                </a:pPr>
                <a:r>
                  <a:rPr lang="he-IL" b="0"/>
                  <a:t> </a:t>
                </a:r>
                <a:endParaRPr lang="en-US" b="0"/>
              </a:p>
              <a:p>
                <a:pPr marL="0" indent="0" algn="r" rtl="1">
                  <a:buNone/>
                </a:pPr>
                <a:endParaRPr lang="he-IL" b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he-I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1B14-3A62-9548-3BE0-D5A7BA38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t="-2582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D90C8-CF7F-15EA-8ACC-1879DF21E117}"/>
                  </a:ext>
                </a:extLst>
              </p:cNvPr>
              <p:cNvSpPr txBox="1"/>
              <p:nvPr/>
            </p:nvSpPr>
            <p:spPr>
              <a:xfrm>
                <a:off x="9371065" y="2207195"/>
                <a:ext cx="1982735" cy="569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e-I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he-I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1500">
                    <a:solidFill>
                      <a:srgbClr val="FF0000"/>
                    </a:solidFill>
                  </a:rPr>
                  <a:t> *</a:t>
                </a:r>
                <a:endParaRPr lang="he-IL" sz="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D90C8-CF7F-15EA-8ACC-1879DF21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65" y="2207195"/>
                <a:ext cx="1982735" cy="569067"/>
              </a:xfrm>
              <a:prstGeom prst="rect">
                <a:avLst/>
              </a:prstGeom>
              <a:blipFill>
                <a:blip r:embed="rId3"/>
                <a:stretch>
                  <a:fillRect r="-920" b="-2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556D0-A3E7-1178-FE68-B3A8ABBD9ADD}"/>
                  </a:ext>
                </a:extLst>
              </p:cNvPr>
              <p:cNvSpPr txBox="1"/>
              <p:nvPr/>
            </p:nvSpPr>
            <p:spPr>
              <a:xfrm>
                <a:off x="8425979" y="2770322"/>
                <a:ext cx="2927820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1500">
                    <a:solidFill>
                      <a:srgbClr val="FF0000"/>
                    </a:solidFill>
                  </a:rPr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he-IL" sz="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556D0-A3E7-1178-FE68-B3A8ABBD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79" y="2770322"/>
                <a:ext cx="2927820" cy="437749"/>
              </a:xfrm>
              <a:prstGeom prst="rect">
                <a:avLst/>
              </a:prstGeom>
              <a:blipFill>
                <a:blip r:embed="rId4"/>
                <a:stretch>
                  <a:fillRect t="-68056" r="-833" b="-1152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8FCE1BE-C920-00AB-D1D6-C3B102231445}"/>
              </a:ext>
            </a:extLst>
          </p:cNvPr>
          <p:cNvCxnSpPr/>
          <p:nvPr/>
        </p:nvCxnSpPr>
        <p:spPr>
          <a:xfrm>
            <a:off x="2124075" y="4362450"/>
            <a:ext cx="16383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552DA007-7642-7A6C-4690-8CFA453E0550}"/>
              </a:ext>
            </a:extLst>
          </p:cNvPr>
          <p:cNvCxnSpPr>
            <a:cxnSpLocks/>
          </p:cNvCxnSpPr>
          <p:nvPr/>
        </p:nvCxnSpPr>
        <p:spPr>
          <a:xfrm>
            <a:off x="5467350" y="4057650"/>
            <a:ext cx="2476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9661BB8B-4E00-CB03-A263-F77DC83A1724}"/>
              </a:ext>
            </a:extLst>
          </p:cNvPr>
          <p:cNvCxnSpPr>
            <a:cxnSpLocks/>
          </p:cNvCxnSpPr>
          <p:nvPr/>
        </p:nvCxnSpPr>
        <p:spPr>
          <a:xfrm>
            <a:off x="10172700" y="2657475"/>
            <a:ext cx="1714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6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AA79-711B-28A3-BB1D-93BACC9C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שימוש ב</a:t>
            </a:r>
            <a:r>
              <a:rPr lang="en-US"/>
              <a:t>Gradient Descent 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/>
                  <a:t>אוקי, עכשיו כשחישבנו את הנגזרות החלקיות עבור השכבה האחרונה, נעדכן את המשקולות ואת ה-ביאס לפי האלגוריתם של </a:t>
                </a:r>
                <a:r>
                  <a:rPr lang="en-US"/>
                  <a:t>GD</a:t>
                </a:r>
                <a:r>
                  <a:rPr lang="he-IL"/>
                  <a:t> כך:</a:t>
                </a:r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rtl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b="0"/>
              </a:p>
              <a:p>
                <a:pPr marL="0" indent="0" rtl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/>
              </a:p>
              <a:p>
                <a:pPr marL="0" indent="0" rtl="1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38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63D7F3-33FE-A5E9-0CCA-118C6B3ED6CE}"/>
                  </a:ext>
                </a:extLst>
              </p:cNvPr>
              <p:cNvSpPr txBox="1"/>
              <p:nvPr/>
            </p:nvSpPr>
            <p:spPr>
              <a:xfrm>
                <a:off x="8444391" y="3868292"/>
                <a:ext cx="24818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>
                    <a:solidFill>
                      <a:srgbClr val="FF0000"/>
                    </a:solidFill>
                  </a:rPr>
                  <a:t>*</a:t>
                </a:r>
                <a:r>
                  <a:rPr lang="he-IL"/>
                  <a:t> ההיפר פרמטר </a:t>
                </a:r>
                <a14:m>
                  <m:oMath xmlns:m="http://schemas.openxmlformats.org/officeDocument/2006/math">
                    <m:r>
                      <a:rPr lang="he-IL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/>
                  <a:t>מסמן     </a:t>
                </a:r>
              </a:p>
              <a:p>
                <a:pPr algn="r" rtl="1"/>
                <a:r>
                  <a:rPr lang="he-IL"/>
                  <a:t>  את קצב הלמידה שלנו.</a:t>
                </a:r>
                <a:endParaRPr lang="en-GB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63D7F3-33FE-A5E9-0CCA-118C6B3E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91" y="3868292"/>
                <a:ext cx="2481831" cy="646331"/>
              </a:xfrm>
              <a:prstGeom prst="rect">
                <a:avLst/>
              </a:prstGeom>
              <a:blipFill>
                <a:blip r:embed="rId3"/>
                <a:stretch>
                  <a:fillRect l="-6634" t="-5660" r="-2211" b="-132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2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6BEC1C8-0ADE-9934-5FEF-A75C4C0B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18" y="-1148147"/>
            <a:ext cx="9620698" cy="96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737937-66A1-374B-F19F-2C56782F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557784"/>
            <a:ext cx="10515600" cy="1124712"/>
          </a:xfrm>
        </p:spPr>
        <p:txBody>
          <a:bodyPr>
            <a:normAutofit/>
          </a:bodyPr>
          <a:lstStyle/>
          <a:p>
            <a:pPr algn="ctr" rtl="1">
              <a:spcBef>
                <a:spcPts val="0"/>
              </a:spcBef>
              <a:spcAft>
                <a:spcPts val="0"/>
              </a:spcAft>
            </a:pPr>
            <a:r>
              <a:rPr lang="he-IL" sz="4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רשת נוירונים </a:t>
            </a:r>
            <a:r>
              <a:rPr lang="en-US" sz="4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 Network)</a:t>
            </a:r>
            <a:r>
              <a:rPr lang="he-IL" sz="4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IL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69E3B2-35A8-4019-BA97-C212238EC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000216"/>
            <a:ext cx="5905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FD6E54A-03D9-DE51-49CC-6BABFA741483}"/>
              </a:ext>
            </a:extLst>
          </p:cNvPr>
          <p:cNvSpPr txBox="1"/>
          <p:nvPr/>
        </p:nvSpPr>
        <p:spPr>
          <a:xfrm>
            <a:off x="877824" y="1929384"/>
            <a:ext cx="103936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רשת נוירונים היא מודל מתמטי שפותח בהשראת תהליכים מוחיים או קוגניטיביים המתרחשים ברשת עצבים טבעית</a:t>
            </a:r>
            <a:r>
              <a:rPr lang="he-IL">
                <a:latin typeface="Arial" panose="020B0604020202020204" pitchFamily="34" charset="0"/>
              </a:rPr>
              <a:t>.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רשת נוירונים היא מודל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he-IL" b="0" i="0" u="none" strike="noStrike">
                <a:effectLst/>
                <a:latin typeface="Arial" panose="020B0604020202020204" pitchFamily="34" charset="0"/>
              </a:rPr>
              <a:t>של למידה עמוקה המדמה את חשיבת בני האדם (מדמה את המוח) 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לדוגמה לזהות מספר או חתול בתמונה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המודל </a:t>
            </a:r>
            <a:r>
              <a:rPr lang="he-IL">
                <a:latin typeface="Arial" panose="020B0604020202020204" pitchFamily="34" charset="0"/>
              </a:rPr>
              <a:t>לרוב יהיה </a:t>
            </a:r>
            <a:r>
              <a:rPr lang="he-IL" b="0" i="0" u="none" strike="noStrike">
                <a:effectLst/>
                <a:latin typeface="Arial" panose="020B0604020202020204" pitchFamily="34" charset="0"/>
              </a:rPr>
              <a:t>מורכב מ-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n</a:t>
            </a:r>
            <a:r>
              <a:rPr lang="he-IL" b="0" i="0" u="none" strike="noStrike">
                <a:effectLst/>
                <a:latin typeface="Arial" panose="020B0604020202020204" pitchFamily="34" charset="0"/>
              </a:rPr>
              <a:t> שכבות בסדר הבא: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שכבה 1 - הקלט 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שכבה 2 עד 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n-1</a:t>
            </a:r>
            <a:r>
              <a:rPr lang="he-IL" b="0" i="0" u="none" strike="noStrike">
                <a:effectLst/>
                <a:latin typeface="Arial" panose="020B0604020202020204" pitchFamily="34" charset="0"/>
              </a:rPr>
              <a:t> - שכבות נסתר</a:t>
            </a:r>
            <a:r>
              <a:rPr lang="he-IL">
                <a:latin typeface="Arial" panose="020B0604020202020204" pitchFamily="34" charset="0"/>
              </a:rPr>
              <a:t>ו</a:t>
            </a:r>
            <a:r>
              <a:rPr lang="he-IL" b="0" i="0" u="none" strike="noStrike">
                <a:effectLst/>
                <a:latin typeface="Arial" panose="020B0604020202020204" pitchFamily="34" charset="0"/>
              </a:rPr>
              <a:t>ת הקובעות את התהליך 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b="0" i="0" u="none" strike="noStrike">
                <a:effectLst/>
                <a:latin typeface="Arial" panose="020B0604020202020204" pitchFamily="34" charset="0"/>
              </a:rPr>
              <a:t>שכבה </a:t>
            </a:r>
            <a:r>
              <a:rPr lang="en-US">
                <a:latin typeface="Arial" panose="020B0604020202020204" pitchFamily="34" charset="0"/>
              </a:rPr>
              <a:t>n</a:t>
            </a:r>
            <a:r>
              <a:rPr lang="he-IL" b="0" i="0" u="none" strike="noStrike">
                <a:effectLst/>
                <a:latin typeface="Arial" panose="020B0604020202020204" pitchFamily="34" charset="0"/>
              </a:rPr>
              <a:t> - תוצאה סופית, הפלט</a:t>
            </a:r>
            <a:endParaRPr lang="he-IL" b="0">
              <a:effectLst/>
            </a:endParaRPr>
          </a:p>
          <a:p>
            <a:br>
              <a:rPr lang="he-IL"/>
            </a:b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939715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AA79-711B-28A3-BB1D-93BACC9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3" y="365125"/>
            <a:ext cx="11476027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000"/>
              <a:t>אלגוריתם ה-</a:t>
            </a:r>
            <a:r>
              <a:rPr lang="en-US" sz="4000"/>
              <a:t>backpropagation</a:t>
            </a:r>
            <a:r>
              <a:rPr lang="he-IL" sz="4000"/>
              <a:t>, מעבר לשכבות הקודמות</a:t>
            </a:r>
            <a:endParaRPr lang="en-GB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6570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spcAft>
                    <a:spcPts val="1000"/>
                  </a:spcAft>
                  <a:buNone/>
                </a:pPr>
                <a:r>
                  <a:rPr lang="he-IL"/>
                  <a:t>מהדיאגרמה אנחנו יכולים להגיע בכלל השרשרת הבא של הגרדיאנט:</a:t>
                </a:r>
              </a:p>
              <a:p>
                <a:pPr marL="0" indent="0" algn="r" rtl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e-IL" b="0" i="1">
                  <a:latin typeface="Cambria Math" panose="02040503050406030204" pitchFamily="18" charset="0"/>
                </a:endParaRPr>
              </a:p>
              <a:p>
                <a:pPr marL="0" indent="0" algn="l">
                  <a:spcAft>
                    <a:spcPts val="1000"/>
                  </a:spcAft>
                  <a:buNone/>
                </a:pPr>
                <a:endParaRPr lang="he-IL" b="0"/>
              </a:p>
              <a:p>
                <a:pPr marL="0" indent="0" algn="l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he-IL"/>
              </a:p>
              <a:p>
                <a:pPr marL="0" indent="0" algn="l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b="0"/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65700"/>
              </a:xfrm>
              <a:blipFill>
                <a:blip r:embed="rId2"/>
                <a:stretch>
                  <a:fillRect t="-2086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12AB7-B955-49CC-919C-3DFC090B04DE}"/>
                  </a:ext>
                </a:extLst>
              </p:cNvPr>
              <p:cNvSpPr txBox="1"/>
              <p:nvPr/>
            </p:nvSpPr>
            <p:spPr>
              <a:xfrm>
                <a:off x="8960406" y="2322821"/>
                <a:ext cx="2393394" cy="99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1500">
                    <a:solidFill>
                      <a:srgbClr val="FF0000"/>
                    </a:solidFill>
                  </a:rPr>
                  <a:t> *</a:t>
                </a:r>
                <a:r>
                  <a:rPr lang="he-IL" sz="1500"/>
                  <a:t>נזכיר כי הגדרנו את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e-IL" sz="15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1500"/>
                  <a:t> </a:t>
                </a:r>
                <a:r>
                  <a:rPr lang="he-IL" sz="1500"/>
                  <a:t> כך: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e-IL" sz="15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GB" sz="15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12AB7-B955-49CC-919C-3DFC090B0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2322821"/>
                <a:ext cx="2393394" cy="991938"/>
              </a:xfrm>
              <a:prstGeom prst="rect">
                <a:avLst/>
              </a:prstGeom>
              <a:blipFill>
                <a:blip r:embed="rId3"/>
                <a:stretch>
                  <a:fillRect r="-10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976E4C-713E-F254-C723-9F2AC5B81244}"/>
                  </a:ext>
                </a:extLst>
              </p:cNvPr>
              <p:cNvSpPr txBox="1"/>
              <p:nvPr/>
            </p:nvSpPr>
            <p:spPr>
              <a:xfrm>
                <a:off x="7849111" y="3327391"/>
                <a:ext cx="3504689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1500">
                    <a:solidFill>
                      <a:srgbClr val="FF0000"/>
                    </a:solidFill>
                  </a:rPr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he-IL" sz="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976E4C-713E-F254-C723-9F2AC5B8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11" y="3327391"/>
                <a:ext cx="3504689" cy="437749"/>
              </a:xfrm>
              <a:prstGeom prst="rect">
                <a:avLst/>
              </a:prstGeom>
              <a:blipFill>
                <a:blip r:embed="rId4"/>
                <a:stretch>
                  <a:fillRect t="-68056" r="-696" b="-1152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2">
            <a:extLst>
              <a:ext uri="{FF2B5EF4-FFF2-40B4-BE49-F238E27FC236}">
                <a16:creationId xmlns:a16="http://schemas.microsoft.com/office/drawing/2014/main" id="{98DE9EA7-C134-BB6E-51B3-751947067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4656" y="3944763"/>
            <a:ext cx="3506453" cy="3506453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6C17680F-269C-A8FD-BD06-C6EE5B833E26}"/>
              </a:ext>
            </a:extLst>
          </p:cNvPr>
          <p:cNvSpPr/>
          <p:nvPr/>
        </p:nvSpPr>
        <p:spPr>
          <a:xfrm>
            <a:off x="8855869" y="5800725"/>
            <a:ext cx="340519" cy="22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2698803-C4A5-934E-BCB2-A958DFA6EA8F}"/>
              </a:ext>
            </a:extLst>
          </p:cNvPr>
          <p:cNvCxnSpPr>
            <a:cxnSpLocks/>
          </p:cNvCxnSpPr>
          <p:nvPr/>
        </p:nvCxnSpPr>
        <p:spPr>
          <a:xfrm>
            <a:off x="2780538" y="3659956"/>
            <a:ext cx="3531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25C2F276-FABA-BE4E-E04A-BE228027D7E3}"/>
              </a:ext>
            </a:extLst>
          </p:cNvPr>
          <p:cNvCxnSpPr>
            <a:cxnSpLocks/>
          </p:cNvCxnSpPr>
          <p:nvPr/>
        </p:nvCxnSpPr>
        <p:spPr>
          <a:xfrm>
            <a:off x="4275963" y="3659956"/>
            <a:ext cx="35318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3B78F8D-7758-1CA2-04B8-234B68BBB224}"/>
              </a:ext>
            </a:extLst>
          </p:cNvPr>
          <p:cNvCxnSpPr>
            <a:cxnSpLocks/>
          </p:cNvCxnSpPr>
          <p:nvPr/>
        </p:nvCxnSpPr>
        <p:spPr>
          <a:xfrm flipH="1">
            <a:off x="8855869" y="5870448"/>
            <a:ext cx="20050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B32DC954-CA7F-DF8F-D1CD-53AD42B6F048}"/>
              </a:ext>
            </a:extLst>
          </p:cNvPr>
          <p:cNvCxnSpPr>
            <a:cxnSpLocks/>
          </p:cNvCxnSpPr>
          <p:nvPr/>
        </p:nvCxnSpPr>
        <p:spPr>
          <a:xfrm flipH="1">
            <a:off x="8303419" y="5870448"/>
            <a:ext cx="4119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24B2BE0D-D839-420C-DA4C-4CE5BD294C38}"/>
              </a:ext>
            </a:extLst>
          </p:cNvPr>
          <p:cNvCxnSpPr/>
          <p:nvPr/>
        </p:nvCxnSpPr>
        <p:spPr>
          <a:xfrm>
            <a:off x="8855869" y="6024556"/>
            <a:ext cx="10406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6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AA79-711B-28A3-BB1D-93BACC9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3" y="365125"/>
            <a:ext cx="11476027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000"/>
              <a:t>אלגוריתם ה-</a:t>
            </a:r>
            <a:r>
              <a:rPr lang="en-US" sz="4000"/>
              <a:t>backpropagation</a:t>
            </a:r>
            <a:r>
              <a:rPr lang="he-IL" sz="4000"/>
              <a:t>, מעבר לשכבות הקודמות</a:t>
            </a:r>
            <a:endParaRPr lang="en-GB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/>
                  <a:t>אם נפתח את הנוסחה נגיע לכך ש:</a:t>
                </a:r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endParaRPr lang="he-IL" b="0" i="1">
                  <a:latin typeface="Cambria Math" panose="02040503050406030204" pitchFamily="18" charset="0"/>
                </a:endParaRPr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endParaRPr lang="he-IL" i="1">
                  <a:latin typeface="Cambria Math" panose="02040503050406030204" pitchFamily="18" charset="0"/>
                </a:endParaRPr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endParaRPr lang="he-IL" i="1">
                  <a:latin typeface="Cambria Math" panose="02040503050406030204" pitchFamily="18" charset="0"/>
                </a:endParaRPr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endParaRPr lang="he-IL" b="0" i="1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l">
                  <a:spcAft>
                    <a:spcPts val="1000"/>
                  </a:spcAft>
                  <a:buNone/>
                </a:pPr>
                <a:endParaRPr lang="en-US" b="0"/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12AB7-B955-49CC-919C-3DFC090B04DE}"/>
                  </a:ext>
                </a:extLst>
              </p:cNvPr>
              <p:cNvSpPr txBox="1"/>
              <p:nvPr/>
            </p:nvSpPr>
            <p:spPr>
              <a:xfrm>
                <a:off x="8396580" y="2322821"/>
                <a:ext cx="2957220" cy="10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>
                    <a:solidFill>
                      <a:srgbClr val="FF0000"/>
                    </a:solidFill>
                  </a:rPr>
                  <a:t>*</a:t>
                </a:r>
                <a:r>
                  <a:rPr lang="he-IL">
                    <a:solidFill>
                      <a:srgbClr val="FF0000"/>
                    </a:solidFill>
                  </a:rPr>
                  <a:t> </a:t>
                </a:r>
                <a:r>
                  <a:rPr lang="he-IL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he-IL"/>
              </a:p>
              <a:p>
                <a:pPr algn="r" rtl="1"/>
                <a:endParaRPr lang="he-IL" sz="17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12AB7-B955-49CC-919C-3DFC090B0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580" y="2322821"/>
                <a:ext cx="2957220" cy="1001621"/>
              </a:xfrm>
              <a:prstGeom prst="rect">
                <a:avLst/>
              </a:prstGeom>
              <a:blipFill>
                <a:blip r:embed="rId3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1E0397-8101-AF5B-04FA-D007E9E2EA11}"/>
                  </a:ext>
                </a:extLst>
              </p:cNvPr>
              <p:cNvSpPr txBox="1"/>
              <p:nvPr/>
            </p:nvSpPr>
            <p:spPr>
              <a:xfrm>
                <a:off x="7843478" y="3494424"/>
                <a:ext cx="351032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>
                    <a:solidFill>
                      <a:srgbClr val="FF0000"/>
                    </a:solidFill>
                  </a:rPr>
                  <a:t>*</a:t>
                </a:r>
                <a:r>
                  <a:rPr lang="he-IL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GB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1E0397-8101-AF5B-04FA-D007E9E2E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78" y="3494424"/>
                <a:ext cx="3510321" cy="506870"/>
              </a:xfrm>
              <a:prstGeom prst="rect">
                <a:avLst/>
              </a:prstGeom>
              <a:blipFill>
                <a:blip r:embed="rId4"/>
                <a:stretch>
                  <a:fillRect t="-73494" r="-1739" b="-1228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DDE09-C230-A3D0-DEB9-3D3C7956F910}"/>
                  </a:ext>
                </a:extLst>
              </p:cNvPr>
              <p:cNvSpPr txBox="1"/>
              <p:nvPr/>
            </p:nvSpPr>
            <p:spPr>
              <a:xfrm>
                <a:off x="7843478" y="2963042"/>
                <a:ext cx="3510321" cy="62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>
                    <a:solidFill>
                      <a:srgbClr val="FF0000"/>
                    </a:solidFill>
                  </a:rPr>
                  <a:t>*</a:t>
                </a:r>
                <a:r>
                  <a:rPr lang="he-IL">
                    <a:solidFill>
                      <a:srgbClr val="FF000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he-IL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DDE09-C230-A3D0-DEB9-3D3C7956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78" y="2963042"/>
                <a:ext cx="3510321" cy="625749"/>
              </a:xfrm>
              <a:prstGeom prst="rect">
                <a:avLst/>
              </a:prstGeom>
              <a:blipFill>
                <a:blip r:embed="rId5"/>
                <a:stretch>
                  <a:fillRect r="-1739" b="-38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2">
            <a:extLst>
              <a:ext uri="{FF2B5EF4-FFF2-40B4-BE49-F238E27FC236}">
                <a16:creationId xmlns:a16="http://schemas.microsoft.com/office/drawing/2014/main" id="{B41BA640-2B75-EB94-A979-AD1C7C64D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1015588"/>
            <a:ext cx="4041648" cy="4041648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E5C8FA1-4FC5-374A-4F92-7428A5D52352}"/>
              </a:ext>
            </a:extLst>
          </p:cNvPr>
          <p:cNvCxnSpPr>
            <a:cxnSpLocks/>
          </p:cNvCxnSpPr>
          <p:nvPr/>
        </p:nvCxnSpPr>
        <p:spPr>
          <a:xfrm flipH="1">
            <a:off x="2011680" y="3154680"/>
            <a:ext cx="62179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3D262AB-51AA-299A-E702-B5727C47D630}"/>
              </a:ext>
            </a:extLst>
          </p:cNvPr>
          <p:cNvCxnSpPr>
            <a:cxnSpLocks/>
          </p:cNvCxnSpPr>
          <p:nvPr/>
        </p:nvCxnSpPr>
        <p:spPr>
          <a:xfrm flipH="1">
            <a:off x="1463040" y="3154680"/>
            <a:ext cx="475488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0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AA79-711B-28A3-BB1D-93BACC9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3" y="365125"/>
            <a:ext cx="11476027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000"/>
              <a:t>אלגוריתם ה-</a:t>
            </a:r>
            <a:r>
              <a:rPr lang="en-US" sz="4000"/>
              <a:t>backpropagation</a:t>
            </a:r>
            <a:r>
              <a:rPr lang="he-IL" sz="4000"/>
              <a:t>, מעבר לשכבות הקודמות</a:t>
            </a:r>
            <a:endParaRPr lang="en-GB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/>
                  <a:t>נציב את הביטוי הסופי ונקבל: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4EA72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he-IL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3BFE6-7ACD-51CC-1F1A-C0C78F5E8DC9}"/>
                  </a:ext>
                </a:extLst>
              </p:cNvPr>
              <p:cNvSpPr txBox="1"/>
              <p:nvPr/>
            </p:nvSpPr>
            <p:spPr>
              <a:xfrm>
                <a:off x="9001105" y="5076277"/>
                <a:ext cx="2352695" cy="62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1600">
                    <a:solidFill>
                      <a:srgbClr val="FF0000"/>
                    </a:solidFill>
                  </a:rPr>
                  <a:t>*</a:t>
                </a:r>
                <a:r>
                  <a:rPr lang="he-IL" sz="16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GB" sz="1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3BFE6-7ACD-51CC-1F1A-C0C78F5E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05" y="5076277"/>
                <a:ext cx="2352695" cy="621004"/>
              </a:xfrm>
              <a:prstGeom prst="rect">
                <a:avLst/>
              </a:prstGeom>
              <a:blipFill>
                <a:blip r:embed="rId3"/>
                <a:stretch>
                  <a:fillRect r="-15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1131DB37-46FF-3FFE-DA60-463AD643C499}"/>
                  </a:ext>
                </a:extLst>
              </p:cNvPr>
              <p:cNvSpPr txBox="1"/>
              <p:nvPr/>
            </p:nvSpPr>
            <p:spPr>
              <a:xfrm>
                <a:off x="7254240" y="4311359"/>
                <a:ext cx="4491810" cy="62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e-IL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he-I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IL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1131DB37-46FF-3FFE-DA60-463AD643C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40" y="4311359"/>
                <a:ext cx="4491810" cy="629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7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AA79-711B-28A3-BB1D-93BACC9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3" y="365125"/>
            <a:ext cx="11476027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000"/>
              <a:t>אלגוריתם ה-</a:t>
            </a:r>
            <a:r>
              <a:rPr lang="en-US" sz="4000"/>
              <a:t>backpropagation</a:t>
            </a:r>
            <a:r>
              <a:rPr lang="he-IL" sz="4000"/>
              <a:t>, הכללה</a:t>
            </a:r>
            <a:endParaRPr lang="en-GB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/>
                  <a:t>כלומר, נבנה אלגוריתם איטרטיבי שעובר מהשכבה האחרונה עד לראשונה,</a:t>
                </a:r>
              </a:p>
              <a:p>
                <a:pPr marL="0" indent="0" algn="r" rtl="1">
                  <a:buNone/>
                </a:pPr>
                <a:r>
                  <a:rPr lang="he-IL"/>
                  <a:t>בכל שכבה הוא יחשב את ה 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/>
                  <a:t>עבור כל נוירון, ויעדכן את המשקולות והביאסים בהתאם.</a:t>
                </a:r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algn="r" rtl="1">
                  <a:buNone/>
                </a:pPr>
                <a:r>
                  <a:rPr lang="he-IL"/>
                  <a:t>אלגוריתם כללי עבור חישוב ה-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/>
                  <a:t> </a:t>
                </a:r>
                <a:r>
                  <a:rPr lang="he-IL"/>
                  <a:t> מהשכבה האחת לפני אחרונה:</a:t>
                </a:r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AE50AE3-C064-259E-163E-D0B8FA892C80}"/>
                  </a:ext>
                </a:extLst>
              </p:cNvPr>
              <p:cNvSpPr txBox="1"/>
              <p:nvPr/>
            </p:nvSpPr>
            <p:spPr>
              <a:xfrm>
                <a:off x="7132320" y="5996909"/>
                <a:ext cx="4491810" cy="62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e-IL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he-IL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IL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AE50AE3-C064-259E-163E-D0B8FA89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5996909"/>
                <a:ext cx="4491810" cy="629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6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AA79-711B-28A3-BB1D-93BACC9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3" y="365125"/>
            <a:ext cx="11476027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000"/>
              <a:t>אלגוריתם ה-</a:t>
            </a:r>
            <a:r>
              <a:rPr lang="en-US" sz="4000"/>
              <a:t>backpropagation</a:t>
            </a:r>
            <a:r>
              <a:rPr lang="he-IL" sz="4000"/>
              <a:t>, הכללה</a:t>
            </a:r>
            <a:endParaRPr lang="en-GB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/>
                  <a:t>עבור כל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/>
                  <a:t> כזה נחשב את התרומה 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/>
                  <a:t> ו-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/>
                  <a:t> כך:</a:t>
                </a:r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algn="r" rtl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b="0"/>
              </a:p>
              <a:p>
                <a:pPr marL="0" indent="0" algn="r" rtl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b="0"/>
              </a:p>
              <a:p>
                <a:pPr marL="0" indent="0" algn="r" rtl="1">
                  <a:spcAft>
                    <a:spcPts val="1000"/>
                  </a:spcAft>
                  <a:buNone/>
                </a:pPr>
                <a:r>
                  <a:rPr lang="he-IL"/>
                  <a:t>ונעבור לשכבה הבאה עד שנגיע להתחלה.</a:t>
                </a:r>
                <a:endParaRPr lang="en-US"/>
              </a:p>
              <a:p>
                <a:pPr marL="0" indent="0" algn="r" rtl="1">
                  <a:buNone/>
                </a:pPr>
                <a:endParaRPr lang="he-IL"/>
              </a:p>
              <a:p>
                <a:pPr marL="0" indent="0" algn="r" rtl="1">
                  <a:buNone/>
                </a:pPr>
                <a:endParaRPr lang="he-IL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C2CDF-6965-2C97-86A3-E34E630B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96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663B1A-5ADC-2040-154A-FB609AB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err="1"/>
              <a:t>ביביליוגרפיה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A32B6-0C24-2E34-CBD9-9C29A5EB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/>
              <a:t>סירטוני יוטיוב מצוינים: </a:t>
            </a:r>
            <a:endParaRPr lang="he-IL"/>
          </a:p>
          <a:p>
            <a:pPr algn="r" rtl="1"/>
            <a:endParaRPr lang="he-IL" sz="1400">
              <a:hlinkClick r:id="rId2"/>
            </a:endParaRPr>
          </a:p>
          <a:p>
            <a:pPr algn="r" rtl="1"/>
            <a:r>
              <a:rPr lang="en-US" sz="1400">
                <a:hlinkClick r:id="rId2"/>
              </a:rPr>
              <a:t>https://youtu.be/sIX_9n-1UbM?si=5f4fg3Pimf3Cevdx</a:t>
            </a:r>
            <a:endParaRPr lang="he-IL" sz="1400"/>
          </a:p>
          <a:p>
            <a:pPr algn="r" rtl="1"/>
            <a:r>
              <a:rPr lang="en-US" sz="1200">
                <a:hlinkClick r:id="rId3"/>
              </a:rPr>
              <a:t>https://youtube.com/playlist?list=PLZHQObOWTQDNU6R1_67000Dx_ZCJB-3pi&amp;si=WikoKfRhUTUjdR3K</a:t>
            </a:r>
            <a:endParaRPr lang="he-IL" sz="1200"/>
          </a:p>
          <a:p>
            <a:pPr algn="r" rtl="1"/>
            <a:r>
              <a:rPr lang="en-GB" sz="1400">
                <a:hlinkClick r:id="rId4"/>
              </a:rPr>
              <a:t>https://towardsdatascience.com/understanding-backpropagation-abcc509ca9d0</a:t>
            </a:r>
            <a:r>
              <a:rPr lang="he-IL" sz="1400"/>
              <a:t> </a:t>
            </a:r>
          </a:p>
          <a:p>
            <a:pPr algn="r" rtl="1"/>
            <a:r>
              <a:rPr lang="en-US" sz="1400">
                <a:hlinkClick r:id="rId5"/>
              </a:rPr>
              <a:t>https://www.kaggle.com/code/wwsalmon/simple-mnist-nn-from-scratch-numpy-no-tf-keras</a:t>
            </a:r>
            <a:endParaRPr lang="he-IL" sz="1400">
              <a:hlinkClick r:id="rId5"/>
            </a:endParaRPr>
          </a:p>
          <a:p>
            <a:pPr algn="r" rtl="1"/>
            <a:r>
              <a:rPr lang="en-GB" sz="1400">
                <a:hlinkClick r:id="rId5"/>
              </a:rPr>
              <a:t>https://medium.com/featurepreneur/the-mathematics-of-backpropagation-4b114fd64a63</a:t>
            </a:r>
            <a:endParaRPr lang="he-IL" sz="1400">
              <a:hlinkClick r:id="rId5"/>
            </a:endParaRPr>
          </a:p>
          <a:p>
            <a:pPr algn="r" rtl="1"/>
            <a:endParaRPr lang="he-IL" sz="1400"/>
          </a:p>
          <a:p>
            <a:pPr marL="0" indent="0" algn="r" rtl="1">
              <a:buNone/>
            </a:pPr>
            <a:r>
              <a:rPr lang="he-IL" sz="1400"/>
              <a:t>----------</a:t>
            </a:r>
            <a:endParaRPr lang="he-IL" sz="1400">
              <a:hlinkClick r:id="rId5"/>
            </a:endParaRPr>
          </a:p>
          <a:p>
            <a:pPr algn="r" rtl="1">
              <a:buFontTx/>
              <a:buChar char="-"/>
            </a:pPr>
            <a:r>
              <a:rPr lang="en-US" sz="1200">
                <a:hlinkClick r:id="rId6"/>
              </a:rPr>
              <a:t>https://aws.amazon.com/what-is/neural-network.</a:t>
            </a:r>
            <a:endParaRPr lang="en-US" sz="1200"/>
          </a:p>
          <a:p>
            <a:pPr algn="r" rtl="1">
              <a:buFontTx/>
              <a:buChar char="-"/>
            </a:pPr>
            <a:r>
              <a:rPr lang="en-US" sz="1200">
                <a:hlinkClick r:id="rId7"/>
              </a:rPr>
              <a:t>https://en.wikipedia.org/wiki/Backpropagation</a:t>
            </a:r>
            <a:endParaRPr lang="en-US" sz="1200"/>
          </a:p>
          <a:p>
            <a:pPr algn="r" rtl="1">
              <a:buFontTx/>
              <a:buChar char="-"/>
            </a:pPr>
            <a:r>
              <a:rPr lang="en-US" sz="800">
                <a:hlinkClick r:id="rId8"/>
              </a:rPr>
              <a:t>https://he.wikipedia.org/wiki/%D7%A8%D7%A9%D7%AA_%D7%A2%D7%A6%D7%91%D7%99%D7%AA_%D7%9E%D7%9C%D7%90%D7%9B%D7%95%D7%AA%D7%99%D7%AA</a:t>
            </a:r>
            <a:endParaRPr lang="en-US" sz="800"/>
          </a:p>
          <a:p>
            <a:pPr algn="r" rtl="1">
              <a:buFontTx/>
              <a:buChar char="-"/>
            </a:pPr>
            <a:r>
              <a:rPr lang="en-US" sz="1200">
                <a:hlinkClick r:id="rId9"/>
              </a:rPr>
              <a:t>https://towardsdatascience.com/activation-functions-neural-networks-1cbd9f8d91d6</a:t>
            </a:r>
            <a:endParaRPr lang="en-US" sz="1200"/>
          </a:p>
          <a:p>
            <a:pPr algn="r" rtl="1">
              <a:buFontTx/>
              <a:buChar char="-"/>
            </a:pPr>
            <a:r>
              <a:rPr lang="en-US" sz="1200">
                <a:hlinkClick r:id="rId10"/>
              </a:rPr>
              <a:t>https://www.datacamp.com/tutorial/introduction-to-activation-functions-in-neural-networks</a:t>
            </a:r>
            <a:endParaRPr lang="he-IL" sz="1200"/>
          </a:p>
        </p:txBody>
      </p:sp>
    </p:spTree>
    <p:extLst>
      <p:ext uri="{BB962C8B-B14F-4D97-AF65-F5344CB8AC3E}">
        <p14:creationId xmlns:p14="http://schemas.microsoft.com/office/powerpoint/2010/main" val="3259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9A400-B94F-AE54-ED73-FDA71E74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>
              <a:spcBef>
                <a:spcPts val="0"/>
              </a:spcBef>
              <a:spcAft>
                <a:spcPts val="0"/>
              </a:spcAft>
            </a:pPr>
            <a:r>
              <a:rPr lang="he-IL" sz="4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רשתות נוירונים 2# </a:t>
            </a:r>
            <a:endParaRPr lang="en-IL" sz="40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9BA60C-1FA3-089A-04E4-0A393EFC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825625"/>
            <a:ext cx="10722864" cy="4351338"/>
          </a:xfrm>
        </p:spPr>
        <p:txBody>
          <a:bodyPr>
            <a:normAutofit/>
          </a:bodyPr>
          <a:lstStyle/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b="0" i="0" u="none" strike="noStrike">
                <a:effectLst/>
                <a:latin typeface="Arial" panose="020B0604020202020204" pitchFamily="34" charset="0"/>
              </a:rPr>
              <a:t>לכל קשר בין נוירון משכבה מסוימת לנוירון מהשכבה הבאה קיים משקל(</a:t>
            </a: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w</a:t>
            </a:r>
            <a:r>
              <a:rPr lang="he-IL" sz="1800" b="0" i="0" u="none" strike="noStrike">
                <a:effectLst/>
                <a:latin typeface="Arial" panose="020B0604020202020204" pitchFamily="34" charset="0"/>
              </a:rPr>
              <a:t>) וביאס(</a:t>
            </a: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b</a:t>
            </a:r>
            <a:r>
              <a:rPr lang="he-IL" sz="1800" b="0" i="0" u="none" strike="noStrike">
                <a:effectLst/>
                <a:latin typeface="Arial" panose="020B0604020202020204" pitchFamily="34" charset="0"/>
              </a:rPr>
              <a:t>) </a:t>
            </a: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b="0" i="0" u="none" strike="noStrike">
                <a:effectLst/>
                <a:latin typeface="Arial" panose="020B0604020202020204" pitchFamily="34" charset="0"/>
              </a:rPr>
              <a:t>שקובעים </a:t>
            </a:r>
            <a:r>
              <a:rPr lang="he-IL" sz="1800">
                <a:latin typeface="Arial" panose="020B0604020202020204" pitchFamily="34" charset="0"/>
              </a:rPr>
              <a:t>את ההשפעה של הנוירון (כמה המידע שהוא מכיל חשוב)</a:t>
            </a: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lang="he-IL" b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0A09FC-0A61-E1B3-0A35-473EAED7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" y="3016123"/>
            <a:ext cx="5649468" cy="37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4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8DC426-C175-D204-687A-49B2C97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איך נבחר את המשקלים והביאס?</a:t>
            </a: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446DD17-5849-8D7B-CFC5-58E46F4B2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000"/>
                  <a:t>נצטרך לאתחל אותם בצורה כלשהי לכן ניתן:</a:t>
                </a:r>
              </a:p>
              <a:p>
                <a:pPr marL="0" indent="0" algn="r" rtl="1">
                  <a:buNone/>
                </a:pPr>
                <a:r>
                  <a:rPr lang="he-IL" sz="2000"/>
                  <a:t>-לבחור באופן אקראי </a:t>
                </a:r>
              </a:p>
              <a:p>
                <a:pPr marL="0" indent="0" algn="r" rtl="1">
                  <a:buNone/>
                </a:pPr>
                <a:r>
                  <a:rPr lang="he-IL" sz="2000"/>
                  <a:t>-לבחור לפי פונקציה קבועה מסויימת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r>
                  <a:rPr lang="he-IL" sz="2000"/>
                  <a:t>)</a:t>
                </a:r>
              </a:p>
              <a:p>
                <a:pPr marL="0" indent="0" algn="r" rtl="1">
                  <a:buNone/>
                </a:pPr>
                <a:r>
                  <a:rPr lang="he-IL" sz="2000"/>
                  <a:t>-ערכים אקראיים לפי התפלגות כלשהי (אחידה או נורמלית) </a:t>
                </a:r>
              </a:p>
              <a:p>
                <a:pPr marL="0" indent="0" algn="r" rtl="1">
                  <a:buNone/>
                </a:pPr>
                <a:endParaRPr lang="he-IL" sz="1200" b="1" i="0">
                  <a:effectLst/>
                  <a:latin typeface="-apple-system"/>
                </a:endParaRPr>
              </a:p>
              <a:p>
                <a:pPr marL="0" indent="0" algn="r" rtl="1">
                  <a:buNone/>
                </a:pPr>
                <a:endParaRPr lang="en-US" sz="1200" b="1">
                  <a:latin typeface="-apple-system"/>
                </a:endParaRPr>
              </a:p>
              <a:p>
                <a:pPr marL="0" indent="0" algn="r" rtl="1">
                  <a:buNone/>
                </a:pPr>
                <a:endParaRPr lang="he-IL" sz="1200" b="1">
                  <a:latin typeface="-apple-system"/>
                </a:endParaRPr>
              </a:p>
              <a:p>
                <a:pPr marL="0" indent="0" algn="r" rtl="1">
                  <a:buNone/>
                </a:pPr>
                <a:r>
                  <a:rPr lang="he-IL" sz="2000" b="1"/>
                  <a:t>והדרך שבה נתאים את המשקלים והבייאסים תהיה בעזרת </a:t>
                </a:r>
                <a:r>
                  <a:rPr lang="en-US" sz="2000" b="1"/>
                  <a:t>Backpropagation</a:t>
                </a:r>
                <a:endParaRPr lang="he-IL" sz="2000" b="1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446DD17-5849-8D7B-CFC5-58E46F4B2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 r="-5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4930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FB040A-1069-EB07-0002-2380CE9D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281915"/>
            <a:ext cx="10515600" cy="798243"/>
          </a:xfrm>
        </p:spPr>
        <p:txBody>
          <a:bodyPr>
            <a:normAutofit/>
          </a:bodyPr>
          <a:lstStyle/>
          <a:p>
            <a:pPr algn="r" rtl="1"/>
            <a:r>
              <a:rPr lang="he-IL" sz="3600"/>
              <a:t>איך נבחר את ערך הנוירון ?</a:t>
            </a:r>
            <a:endParaRPr lang="en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DA617B-6604-0A1C-1A66-8CF71C88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73" y="1080158"/>
            <a:ext cx="10884408" cy="475805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>
                <a:solidFill>
                  <a:schemeClr val="tx1">
                    <a:lumMod val="95000"/>
                    <a:lumOff val="5000"/>
                  </a:schemeClr>
                </a:solidFill>
              </a:rPr>
              <a:t>כדי לנרמל את ערך הנוירון נשתמש בפונקציית עזר שנקראת פונקציית ההפעלה (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activation function</a:t>
            </a:r>
            <a:r>
              <a:rPr lang="he-IL" sz="200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 algn="r" rtl="1">
              <a:buNone/>
            </a:pPr>
            <a:r>
              <a:rPr lang="he-IL" sz="2000">
                <a:solidFill>
                  <a:schemeClr val="tx1">
                    <a:lumMod val="95000"/>
                    <a:lumOff val="5000"/>
                  </a:schemeClr>
                </a:solidFill>
              </a:rPr>
              <a:t>יש כמה אפשרויות:</a:t>
            </a:r>
          </a:p>
          <a:p>
            <a:pPr marL="0" indent="0" algn="r" rtl="1">
              <a:buNone/>
            </a:pPr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r" rtl="1">
              <a:buNone/>
            </a:pPr>
            <a:endParaRPr lang="he-IL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יתרונות: </a:t>
            </a:r>
          </a:p>
          <a:p>
            <a:pPr marL="0" indent="0" algn="r" rtl="1">
              <a:buNone/>
            </a:pP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רילו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 פשוטה, לינארית ומקטינה את הסיכוי שהגרדיאנט יתאפס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he-IL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סופטמקס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–</a:t>
            </a: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 מצמצמת את הערכים לתחום 0-1 והסכום של כל הערכים מתחבר ל-1 .</a:t>
            </a:r>
          </a:p>
          <a:p>
            <a:pPr marL="0" indent="0" algn="r" rtl="1">
              <a:buNone/>
            </a:pP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סיגמואיד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–</a:t>
            </a: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</a:rPr>
              <a:t> פשוטה ומצמצמת את הערכים לתחום 0-1.</a:t>
            </a:r>
          </a:p>
          <a:p>
            <a:pPr marL="0" indent="0" algn="r" rtl="1">
              <a:buNone/>
            </a:pPr>
            <a:endParaRPr lang="he-IL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8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אנחנו בחרנו את סיגמואיד משום שהיא פשוטה ומצמצמת את הערכים לתחום 0-1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.</a:t>
            </a:r>
            <a:endParaRPr lang="he-IL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EDADB0F4-AB63-6F3E-D02D-7B1825CC8864}"/>
                  </a:ext>
                </a:extLst>
              </p:cNvPr>
              <p:cNvSpPr txBox="1"/>
              <p:nvPr/>
            </p:nvSpPr>
            <p:spPr>
              <a:xfrm>
                <a:off x="1771974" y="1771484"/>
                <a:ext cx="9784899" cy="118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Sigmoid:  </a:t>
                </a:r>
                <a:r>
                  <a:rPr lang="el-GR" sz="2200"/>
                  <a:t>σ</a:t>
                </a:r>
                <a:r>
                  <a:rPr lang="en-US" sz="2200"/>
                  <a:t>(x)=</a:t>
                </a:r>
                <a:r>
                  <a:rPr lang="he-IL" sz="22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he-IL" sz="2200"/>
                  <a:t>     </a:t>
                </a:r>
                <a:r>
                  <a:rPr lang="he-IL" sz="2200" b="1"/>
                  <a:t>|||</a:t>
                </a:r>
                <a:r>
                  <a:rPr lang="he-IL" sz="2200"/>
                  <a:t>   </a:t>
                </a:r>
                <a:r>
                  <a:rPr lang="en-US" sz="2200" err="1"/>
                  <a:t>ReLU</a:t>
                </a:r>
                <a:r>
                  <a:rPr lang="en-US" sz="2200"/>
                  <a:t>: f(x)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, 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, 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he-IL" sz="2200"/>
                  <a:t>     </a:t>
                </a:r>
                <a:r>
                  <a:rPr lang="he-IL" sz="2200" b="1"/>
                  <a:t>|||</a:t>
                </a:r>
                <a:r>
                  <a:rPr lang="he-IL" sz="2200"/>
                  <a:t>   </a:t>
                </a:r>
                <a:r>
                  <a:rPr lang="en-US" sz="2200" err="1"/>
                  <a:t>Softmax</a:t>
                </a:r>
                <a:r>
                  <a:rPr lang="en-US" sz="2200"/>
                  <a:t>:  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L" sz="2200"/>
              </a:p>
              <a:p>
                <a:endParaRPr lang="en-IL" sz="2200"/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EDADB0F4-AB63-6F3E-D02D-7B1825CC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74" y="1771484"/>
                <a:ext cx="9784899" cy="1186094"/>
              </a:xfrm>
              <a:prstGeom prst="rect">
                <a:avLst/>
              </a:prstGeo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תמונה 11">
            <a:extLst>
              <a:ext uri="{FF2B5EF4-FFF2-40B4-BE49-F238E27FC236}">
                <a16:creationId xmlns:a16="http://schemas.microsoft.com/office/drawing/2014/main" id="{A872C279-4DF8-529C-587F-7F83160B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096" y="5271848"/>
            <a:ext cx="1310640" cy="156003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457EA61B-2F07-A102-B203-B6FDB67A5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280" y="5273459"/>
            <a:ext cx="1235672" cy="1558423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188F5B65-AE5B-F907-00FF-8E9385DD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392" y="5299576"/>
            <a:ext cx="1977241" cy="15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rivative of the Sigmoid function | by Arc | Towards Data Science">
            <a:extLst>
              <a:ext uri="{FF2B5EF4-FFF2-40B4-BE49-F238E27FC236}">
                <a16:creationId xmlns:a16="http://schemas.microsoft.com/office/drawing/2014/main" id="{D385B393-C8EF-F9F0-B754-9AC9511C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" y="5450481"/>
            <a:ext cx="2797141" cy="128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4592"/>
      </p:ext>
    </p:extLst>
  </p:cSld>
  <p:clrMapOvr>
    <a:masterClrMapping/>
  </p:clrMapOvr>
  <p:transition spd="slow" advClick="0">
    <p:cover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2DC5B0F-32F4-3B44-3726-5A425572D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החישוב:</a:t>
                </a:r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כל נוירון יחושב ע"י שכבת הנוירונים שלפניו והמשקלים והבייאסים שלו.</a:t>
                </a:r>
              </a:p>
              <a:p>
                <a:pPr marL="0" indent="0" algn="r" rtl="1">
                  <a:buNone/>
                </a:pPr>
                <a:endParaRPr 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(נסמן</a:t>
                </a: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he-IL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ב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he-IL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את הקשר של המשקלים, הבייאסים והנוירונים של שכבה </a:t>
                </a:r>
                <a:r>
                  <a: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עם השכבה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sz="16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 algn="l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e-IL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e-IL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he-IL" sz="1800" i="1">
                  <a:latin typeface="Cambria Math" panose="02040503050406030204" pitchFamily="18" charset="0"/>
                </a:endParaRPr>
              </a:p>
              <a:p>
                <a:pPr marL="0" indent="0" algn="l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he-IL" sz="1800"/>
              </a:p>
              <a:p>
                <a:pPr marL="0" indent="0" algn="r" rtl="1">
                  <a:buNone/>
                </a:pPr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נשתמש בפונקציית ההפעלה שלנו - סיגמואיד: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0" indent="0" rtl="1">
                  <a:buNone/>
                </a:pPr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[הערך של נוירון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שנמצא בשכבה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)]</a:t>
                </a:r>
              </a:p>
              <a:p>
                <a:pPr marL="0" indent="0" rtl="1">
                  <a:buNone/>
                </a:pPr>
                <a:endParaRPr 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 algn="r" rtl="1">
                  <a:buNone/>
                </a:pPr>
                <a:endParaRPr lang="he-IL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he-IL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 algn="r" rtl="1">
                  <a:buNone/>
                </a:pPr>
                <a:endParaRPr lang="en-IL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2DC5B0F-32F4-3B44-3726-5A425572D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>
            <a:extLst>
              <a:ext uri="{FF2B5EF4-FFF2-40B4-BE49-F238E27FC236}">
                <a16:creationId xmlns:a16="http://schemas.microsoft.com/office/drawing/2014/main" id="{239340D2-FDA0-F3A7-3287-EC2CE46A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רשת נוירונים </a:t>
            </a:r>
            <a:r>
              <a:rPr lang="en-US"/>
              <a:t>-</a:t>
            </a:r>
            <a:r>
              <a:rPr lang="he-IL"/>
              <a:t> מתמטיקה</a:t>
            </a: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E41BF37-392D-00E1-4CF3-417E5DD56FFE}"/>
                  </a:ext>
                </a:extLst>
              </p:cNvPr>
              <p:cNvSpPr txBox="1"/>
              <p:nvPr/>
            </p:nvSpPr>
            <p:spPr>
              <a:xfrm>
                <a:off x="9058656" y="5257747"/>
                <a:ext cx="2295144" cy="4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1500">
                    <a:solidFill>
                      <a:srgbClr val="FF0000"/>
                    </a:solidFill>
                  </a:rPr>
                  <a:t>*</a:t>
                </a:r>
                <a:r>
                  <a:rPr lang="he-IL" sz="1500"/>
                  <a:t> תזכורת: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IL" sz="150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E41BF37-392D-00E1-4CF3-417E5DD56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656" y="5257747"/>
                <a:ext cx="2295144" cy="419474"/>
              </a:xfrm>
              <a:prstGeom prst="rect">
                <a:avLst/>
              </a:prstGeom>
              <a:blipFill>
                <a:blip r:embed="rId3"/>
                <a:stretch>
                  <a:fillRect r="-796" b="-28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91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347C9A-CB72-DF8E-F9C0-8806982E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שכבה נסתרת (</a:t>
            </a:r>
            <a:r>
              <a:rPr lang="en-US"/>
              <a:t>Hidden Layer</a:t>
            </a:r>
            <a:r>
              <a:rPr lang="he-IL"/>
              <a:t>)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59DFB2-B853-30EA-7ADE-A5C291F2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/>
              <a:t>איך השכבה הנסתרת עובדת?</a:t>
            </a:r>
          </a:p>
          <a:p>
            <a:pPr marL="0" indent="0" algn="r" rtl="1">
              <a:buNone/>
            </a:pPr>
            <a:endParaRPr lang="he-IL" sz="2000"/>
          </a:p>
          <a:p>
            <a:pPr marL="0" indent="0" algn="r" rtl="1">
              <a:buNone/>
            </a:pPr>
            <a:r>
              <a:rPr lang="he-IL" sz="2000"/>
              <a:t>נסתכל על דוגמה עבור מודל שמזהה אותיות באנגלית מתמונה(</a:t>
            </a:r>
            <a:r>
              <a:rPr lang="en-US" sz="2000"/>
              <a:t>A-Z</a:t>
            </a:r>
            <a:r>
              <a:rPr lang="he-IL" sz="2000"/>
              <a:t>)</a:t>
            </a:r>
          </a:p>
          <a:p>
            <a:pPr marL="0" indent="0" algn="r" rtl="1">
              <a:buNone/>
            </a:pPr>
            <a:endParaRPr lang="he-IL" sz="2000"/>
          </a:p>
          <a:p>
            <a:pPr marL="0" indent="0" algn="r" rtl="1">
              <a:buNone/>
            </a:pPr>
            <a:r>
              <a:rPr lang="he-IL" sz="2000"/>
              <a:t>השכבה תחפש דברים שמייחדים את האותיות </a:t>
            </a:r>
            <a:endParaRPr lang="en-US" sz="2000"/>
          </a:p>
          <a:p>
            <a:pPr marL="0" indent="0" algn="r" rtl="1">
              <a:buNone/>
            </a:pPr>
            <a:r>
              <a:rPr lang="he-IL" sz="2000"/>
              <a:t>כמו לדוגמה העיגולים באותיות </a:t>
            </a:r>
            <a:r>
              <a:rPr lang="en-US" sz="2000"/>
              <a:t>O,P,Q,D</a:t>
            </a:r>
            <a:r>
              <a:rPr lang="he-IL" sz="2000"/>
              <a:t> או קווים ישרים באותיות </a:t>
            </a:r>
            <a:r>
              <a:rPr lang="en-US" sz="2000"/>
              <a:t>E,F,T,L,I</a:t>
            </a:r>
            <a:r>
              <a:rPr lang="he-IL" sz="2000"/>
              <a:t> (ככל שיש יותר שכבות בשכבה הנסתרת ניתן להפריד ליותר מקרים)</a:t>
            </a:r>
            <a:endParaRPr lang="en-US" sz="2000"/>
          </a:p>
          <a:p>
            <a:pPr marL="0" indent="0" algn="r" rtl="1">
              <a:buNone/>
            </a:pPr>
            <a:r>
              <a:rPr lang="he-IL" sz="2000"/>
              <a:t>כך היא תמשיך ללמוד ולאחר הרבה אימונים היא תוכל לזהות טוב את האותיות.</a:t>
            </a:r>
          </a:p>
          <a:p>
            <a:pPr marL="0" indent="0" algn="r" rtl="1">
              <a:buNone/>
            </a:pPr>
            <a:r>
              <a:rPr lang="he-IL" sz="2000"/>
              <a:t>(בפועל היא לא בדיוק עושה את זה, יש כל מיני חישובים וזה קצת מסובך)</a:t>
            </a:r>
          </a:p>
        </p:txBody>
      </p:sp>
      <p:pic>
        <p:nvPicPr>
          <p:cNvPr id="2050" name="Picture 2" descr="Feed-forward neural network with 1 ...">
            <a:extLst>
              <a:ext uri="{FF2B5EF4-FFF2-40B4-BE49-F238E27FC236}">
                <a16:creationId xmlns:a16="http://schemas.microsoft.com/office/drawing/2014/main" id="{AC786733-1D53-9134-A3C2-EDAB2A78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66316"/>
            <a:ext cx="3859192" cy="2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65B84CEC-9527-894D-A619-3675E579D3FB}"/>
              </a:ext>
            </a:extLst>
          </p:cNvPr>
          <p:cNvCxnSpPr>
            <a:cxnSpLocks/>
          </p:cNvCxnSpPr>
          <p:nvPr/>
        </p:nvCxnSpPr>
        <p:spPr>
          <a:xfrm flipV="1">
            <a:off x="2058184" y="3076575"/>
            <a:ext cx="0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1183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999D8E-2FA2-9651-BBEF-E358D4AB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1" y="110236"/>
            <a:ext cx="10515600" cy="1325563"/>
          </a:xfrm>
        </p:spPr>
        <p:txBody>
          <a:bodyPr>
            <a:normAutofit/>
          </a:bodyPr>
          <a:lstStyle/>
          <a:p>
            <a:pPr algn="ctr" rtl="1">
              <a:spcBef>
                <a:spcPts val="0"/>
              </a:spcBef>
              <a:spcAft>
                <a:spcPts val="0"/>
              </a:spcAft>
            </a:pPr>
            <a:r>
              <a:rPr lang="he-IL" sz="4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הסבר לרשת נוירונים של הדוגמה שלנו </a:t>
            </a:r>
            <a:endParaRPr lang="en-IL" sz="80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D500EA-B741-5350-11AC-04FA7014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1379679"/>
            <a:ext cx="5381933" cy="4862468"/>
          </a:xfrm>
        </p:spPr>
        <p:txBody>
          <a:bodyPr/>
          <a:lstStyle/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אנחנו רוצים שהמחשב יזהה אותיות באנגלית (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A-Z</a:t>
            </a:r>
            <a:r>
              <a:rPr lang="he-I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lang="he-IL" b="0">
              <a:effectLst/>
            </a:endParaRP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לכן השכבה הראשונה תהיה התמונה (כל ערך פיקסל (בשחור לבן) מיוצג ע"י נוירון)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he-IL" b="0">
              <a:effectLst/>
            </a:endParaRP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אנחנו נשתמש בשכבה נסתרת אחת שבה יהיו 150 נוירונים</a:t>
            </a:r>
            <a:endParaRPr lang="he-IL" b="0">
              <a:effectLst/>
            </a:endParaRP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ובשכבה האחרונה יהיו 26 נוירונים (26 אותיות)</a:t>
            </a:r>
            <a:endParaRPr lang="he-IL" b="0">
              <a:effectLst/>
            </a:endParaRPr>
          </a:p>
          <a:p>
            <a:pPr marL="0" indent="0" algn="r" rtl="1">
              <a:buNone/>
            </a:pPr>
            <a:br>
              <a:rPr lang="he-IL"/>
            </a:br>
            <a:endParaRPr lang="he-IL"/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r>
              <a:rPr lang="he-IL" sz="1800"/>
              <a:t>דוגמה לנוירון הראשון מהשכבה האחרונה:</a:t>
            </a:r>
          </a:p>
          <a:p>
            <a:pPr marL="0" indent="0" algn="r" rtl="1">
              <a:buNone/>
            </a:pP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37" name="תיבת טקסט 4336">
                <a:extLst>
                  <a:ext uri="{FF2B5EF4-FFF2-40B4-BE49-F238E27FC236}">
                    <a16:creationId xmlns:a16="http://schemas.microsoft.com/office/drawing/2014/main" id="{FC21A260-BD60-8214-A295-BD525583A12E}"/>
                  </a:ext>
                </a:extLst>
              </p:cNvPr>
              <p:cNvSpPr txBox="1"/>
              <p:nvPr/>
            </p:nvSpPr>
            <p:spPr>
              <a:xfrm>
                <a:off x="6193155" y="6315041"/>
                <a:ext cx="5629618" cy="367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IL"/>
              </a:p>
            </p:txBody>
          </p:sp>
        </mc:Choice>
        <mc:Fallback>
          <p:sp>
            <p:nvSpPr>
              <p:cNvPr id="4337" name="תיבת טקסט 4336">
                <a:extLst>
                  <a:ext uri="{FF2B5EF4-FFF2-40B4-BE49-F238E27FC236}">
                    <a16:creationId xmlns:a16="http://schemas.microsoft.com/office/drawing/2014/main" id="{FC21A260-BD60-8214-A295-BD525583A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55" y="6315041"/>
                <a:ext cx="5629618" cy="367280"/>
              </a:xfrm>
              <a:prstGeom prst="rect">
                <a:avLst/>
              </a:prstGeom>
              <a:blipFill>
                <a:blip r:embed="rId2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Graphic 2">
            <a:extLst>
              <a:ext uri="{FF2B5EF4-FFF2-40B4-BE49-F238E27FC236}">
                <a16:creationId xmlns:a16="http://schemas.microsoft.com/office/drawing/2014/main" id="{47F11798-C975-9417-A7E5-25C9EB5BA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1325" y="534260"/>
            <a:ext cx="6682321" cy="66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88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E70BF1F-7FB7-FF86-B3EB-9C31E002C7ED}"/>
              </a:ext>
            </a:extLst>
          </p:cNvPr>
          <p:cNvSpPr txBox="1"/>
          <p:nvPr/>
        </p:nvSpPr>
        <p:spPr>
          <a:xfrm>
            <a:off x="1371600" y="466344"/>
            <a:ext cx="916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0"/>
              </a:spcBef>
              <a:spcAft>
                <a:spcPts val="0"/>
              </a:spcAft>
            </a:pPr>
            <a:r>
              <a:rPr lang="he-IL" sz="4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מהי</a:t>
            </a:r>
            <a:r>
              <a:rPr lang="en-US" sz="4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Backpropagation </a:t>
            </a:r>
            <a:r>
              <a:rPr lang="he-IL" sz="4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  <a:endParaRPr lang="he-IL" sz="4000" b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2AE5C3B-13EF-98AD-B18F-2177DA5A29B3}"/>
              </a:ext>
            </a:extLst>
          </p:cNvPr>
          <p:cNvSpPr txBox="1"/>
          <p:nvPr/>
        </p:nvSpPr>
        <p:spPr>
          <a:xfrm>
            <a:off x="1463040" y="1490472"/>
            <a:ext cx="96652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באקפרופוגיישן היא שיטה שבה אנחנו מלמדים את רשת הנוירונים שלנו איך לפעול נכון.</a:t>
            </a:r>
          </a:p>
          <a:p>
            <a:pPr algn="r" rtl="1">
              <a:spcAft>
                <a:spcPts val="1200"/>
              </a:spcAft>
            </a:pPr>
            <a:r>
              <a:rPr lang="he-IL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בעזרתה נוכל להתאים </a:t>
            </a:r>
            <a:r>
              <a:rPr lang="he-IL" sz="16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את המשקלים והבייאסים לנוירונים שלהם. 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endParaRPr lang="he-IL" sz="1600" b="0" i="0" u="none" strike="noStrike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br>
              <a:rPr lang="he-IL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he-IL" sz="16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הרעיון של השיטה: 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ניתן דוגמאות ונריץ עליהם את המודל,</a:t>
            </a:r>
            <a:endParaRPr lang="he-IL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sz="16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נרצה למזער את השגיאה בין התוצאה שנקבל לבין מה שאמורים לקבל</a:t>
            </a:r>
            <a:endParaRPr lang="he-IL" sz="1600" b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sz="16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ונעשה זאת ע"י שינוי של המשקלים והבייאסים המתאימים.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sz="16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עבור כל דוגמה נרוץ מהשכבה </a:t>
            </a:r>
            <a:r>
              <a:rPr lang="he-IL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האחרונה עד לראשונה ונחשב את השגיאה</a:t>
            </a:r>
            <a:endParaRPr lang="he-IL" sz="1600" b="0" i="0" u="none" strike="noStrike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endParaRPr lang="he-IL" sz="1600" b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he-IL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אנחנו נרוץ על כל התמונות ונחשב את השגיאה בכולם ולפי הממוצע נקבל את הערכים המתאימים לכל המשקלים והבייאסים</a:t>
            </a:r>
          </a:p>
          <a:p>
            <a:br>
              <a:rPr lang="he-IL" b="0">
                <a:effectLst/>
              </a:rPr>
            </a:br>
            <a:endParaRPr lang="en-IL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344412EE-A92A-0D54-EBE8-BB77949C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052" y="1174230"/>
            <a:ext cx="4193298" cy="4193298"/>
          </a:xfrm>
          <a:prstGeom prst="rect">
            <a:avLst/>
          </a:prstGeom>
        </p:spPr>
      </p:pic>
      <p:sp>
        <p:nvSpPr>
          <p:cNvPr id="3" name="חץ: שמאלה 2">
            <a:extLst>
              <a:ext uri="{FF2B5EF4-FFF2-40B4-BE49-F238E27FC236}">
                <a16:creationId xmlns:a16="http://schemas.microsoft.com/office/drawing/2014/main" id="{47E6624A-F1E3-377D-6C47-0E58F3594FA2}"/>
              </a:ext>
            </a:extLst>
          </p:cNvPr>
          <p:cNvSpPr/>
          <p:nvPr/>
        </p:nvSpPr>
        <p:spPr>
          <a:xfrm>
            <a:off x="2514600" y="4568202"/>
            <a:ext cx="786384" cy="433566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חץ: שמאלה 3">
            <a:extLst>
              <a:ext uri="{FF2B5EF4-FFF2-40B4-BE49-F238E27FC236}">
                <a16:creationId xmlns:a16="http://schemas.microsoft.com/office/drawing/2014/main" id="{A49798E7-D7B9-50BF-6DF4-1A659D6C96C6}"/>
              </a:ext>
            </a:extLst>
          </p:cNvPr>
          <p:cNvSpPr/>
          <p:nvPr/>
        </p:nvSpPr>
        <p:spPr>
          <a:xfrm>
            <a:off x="896170" y="4568202"/>
            <a:ext cx="786384" cy="433566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256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Microsoft Office PowerPoint</Application>
  <PresentationFormat>מסך רחב</PresentationFormat>
  <Paragraphs>203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-apple-system</vt:lpstr>
      <vt:lpstr>Aptos</vt:lpstr>
      <vt:lpstr>Arial</vt:lpstr>
      <vt:lpstr>Calibri</vt:lpstr>
      <vt:lpstr>Cambria Math</vt:lpstr>
      <vt:lpstr>Heebo</vt:lpstr>
      <vt:lpstr>Office Theme</vt:lpstr>
      <vt:lpstr>מצגת של PowerPoint‏</vt:lpstr>
      <vt:lpstr>רשת נוירונים Neural Network))</vt:lpstr>
      <vt:lpstr>רשתות נוירונים 2# </vt:lpstr>
      <vt:lpstr>איך נבחר את המשקלים והביאס?</vt:lpstr>
      <vt:lpstr>איך נבחר את ערך הנוירון ?</vt:lpstr>
      <vt:lpstr>רשת נוירונים - מתמטיקה</vt:lpstr>
      <vt:lpstr>שכבה נסתרת (Hidden Layer)</vt:lpstr>
      <vt:lpstr>הסבר לרשת נוירונים של הדוגמה שלנו </vt:lpstr>
      <vt:lpstr>מצגת של PowerPoint‏</vt:lpstr>
      <vt:lpstr>הוכחת הbackpropagation  עבור השכבה האחרונה</vt:lpstr>
      <vt:lpstr>הוכחת הbackpropagation  עבור השכבה האחרונה</vt:lpstr>
      <vt:lpstr>הוכחת ה backpropagation  עבור השכבה האחרונה</vt:lpstr>
      <vt:lpstr>הוכחת ה backpropagation  עבור השכבה האחרונה</vt:lpstr>
      <vt:lpstr>הוכחת הbackpropagation  עבור השכבה האחרונה</vt:lpstr>
      <vt:lpstr>הוכחת הbackpropagation  עבור השכבה האחרונה</vt:lpstr>
      <vt:lpstr>הוכחת הbackpropagation  עבור השכבה האחרונה</vt:lpstr>
      <vt:lpstr>הוכחת הbackpropagation  עבור השכבה האחרונה</vt:lpstr>
      <vt:lpstr>שימוש בGradient Descent </vt:lpstr>
      <vt:lpstr>מצגת של PowerPoint‏</vt:lpstr>
      <vt:lpstr>אלגוריתם ה-backpropagation, מעבר לשכבות הקודמות</vt:lpstr>
      <vt:lpstr>אלגוריתם ה-backpropagation, מעבר לשכבות הקודמות</vt:lpstr>
      <vt:lpstr>אלגוריתם ה-backpropagation, מעבר לשכבות הקודמות</vt:lpstr>
      <vt:lpstr>אלגוריתם ה-backpropagation, הכללה</vt:lpstr>
      <vt:lpstr>אלגוריתם ה-backpropagation, הכללה</vt:lpstr>
      <vt:lpstr>ביביליוגרפיה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Lyumet</dc:creator>
  <cp:lastModifiedBy>מתן .</cp:lastModifiedBy>
  <cp:revision>1</cp:revision>
  <dcterms:created xsi:type="dcterms:W3CDTF">2024-09-27T10:03:53Z</dcterms:created>
  <dcterms:modified xsi:type="dcterms:W3CDTF">2024-09-29T14:11:11Z</dcterms:modified>
</cp:coreProperties>
</file>