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6"/>
  </p:notesMasterIdLst>
  <p:sldIdLst>
    <p:sldId id="256" r:id="rId3"/>
    <p:sldId id="258" r:id="rId4"/>
    <p:sldId id="286" r:id="rId5"/>
    <p:sldId id="259" r:id="rId6"/>
    <p:sldId id="257" r:id="rId7"/>
    <p:sldId id="262" r:id="rId8"/>
    <p:sldId id="264" r:id="rId9"/>
    <p:sldId id="274" r:id="rId10"/>
    <p:sldId id="266" r:id="rId11"/>
    <p:sldId id="269" r:id="rId12"/>
    <p:sldId id="281" r:id="rId13"/>
    <p:sldId id="284" r:id="rId14"/>
    <p:sldId id="28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788F4-70B9-4E08-9B63-A9C4B5A60836}">
  <a:tblStyle styleId="{BAF788F4-70B9-4E08-9B63-A9C4B5A6083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2236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slidemodel.com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slidescarnival.com/help-use-presentation-templ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/>
              <a:t>이방저방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659468" y="1249499"/>
            <a:ext cx="2758494" cy="5200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00" y="4443330"/>
            <a:ext cx="2962128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918592" y="1326342"/>
            <a:ext cx="1582200" cy="36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취업 성공</a:t>
            </a:r>
            <a:endParaRPr lang="en" sz="1800" b="1" i="0" u="none" strike="noStrike" cap="none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324206" y="2076524"/>
            <a:ext cx="2545467" cy="53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375760" y="1581057"/>
            <a:ext cx="2021099" cy="60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357228" y="2074957"/>
            <a:ext cx="2063399" cy="61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/>
              <a:t>이방저방</a:t>
            </a:r>
            <a:r>
              <a:rPr lang="ko-KR" altLang="en-US" dirty="0"/>
              <a:t> 궁극적인 목표 </a:t>
            </a:r>
            <a:endParaRPr lang="en" dirty="0"/>
          </a:p>
        </p:txBody>
      </p:sp>
      <p:sp>
        <p:nvSpPr>
          <p:cNvPr id="222" name="Shape 222"/>
          <p:cNvSpPr txBox="1"/>
          <p:nvPr/>
        </p:nvSpPr>
        <p:spPr>
          <a:xfrm>
            <a:off x="6215275" y="4684500"/>
            <a:ext cx="2859300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lang="en" sz="1000" b="1" u="sng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http://slidemodel.com</a:t>
            </a:r>
          </a:p>
        </p:txBody>
      </p:sp>
      <p:sp>
        <p:nvSpPr>
          <p:cNvPr id="223" name="Shape 223"/>
          <p:cNvSpPr/>
          <p:nvPr/>
        </p:nvSpPr>
        <p:spPr>
          <a:xfrm>
            <a:off x="4236817" y="4213720"/>
            <a:ext cx="293099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71572" y="3737663"/>
            <a:ext cx="830400" cy="60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906250" y="3600092"/>
            <a:ext cx="960900" cy="21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068069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540165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960685" y="4155326"/>
            <a:ext cx="852299" cy="59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960685" y="4052395"/>
            <a:ext cx="852299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960685" y="3948474"/>
            <a:ext cx="852299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60685" y="3845543"/>
            <a:ext cx="852299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588448" y="3182452"/>
            <a:ext cx="2365237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633088" y="1249500"/>
            <a:ext cx="1504500" cy="45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445606" y="2639080"/>
            <a:ext cx="18786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396768" y="2078887"/>
            <a:ext cx="5700" cy="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3762741" y="3182429"/>
            <a:ext cx="12411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425322" y="2077157"/>
            <a:ext cx="2381714" cy="51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b="0" i="0" u="none" strike="noStrike" cap="none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사이트 보수 및 데이터 관리</a:t>
            </a:r>
            <a:endParaRPr lang="en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418425" y="3189352"/>
            <a:ext cx="1391999" cy="43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다수의 사용자 데이터 확보</a:t>
            </a:r>
            <a:endParaRPr lang="en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4251603" y="2310716"/>
            <a:ext cx="265703" cy="249986"/>
            <a:chOff x="5972700" y="2330200"/>
            <a:chExt cx="411625" cy="387275"/>
          </a:xfrm>
        </p:grpSpPr>
        <p:sp>
          <p:nvSpPr>
            <p:cNvPr id="242" name="Shape 24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4239419" y="1841678"/>
            <a:ext cx="290071" cy="194957"/>
            <a:chOff x="1244800" y="3717225"/>
            <a:chExt cx="449375" cy="302025"/>
          </a:xfrm>
        </p:grpSpPr>
        <p:sp>
          <p:nvSpPr>
            <p:cNvPr id="245" name="Shape 24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4243349" y="1371310"/>
            <a:ext cx="282212" cy="220502"/>
            <a:chOff x="1923075" y="3694075"/>
            <a:chExt cx="437200" cy="341600"/>
          </a:xfrm>
        </p:grpSpPr>
        <p:sp>
          <p:nvSpPr>
            <p:cNvPr id="252" name="Shape 25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4248852" y="3303376"/>
            <a:ext cx="271206" cy="240949"/>
            <a:chOff x="5292575" y="3681900"/>
            <a:chExt cx="420150" cy="373275"/>
          </a:xfrm>
        </p:grpSpPr>
        <p:sp>
          <p:nvSpPr>
            <p:cNvPr id="262" name="Shape 26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4301525" y="2805919"/>
            <a:ext cx="165861" cy="262960"/>
            <a:chOff x="6718575" y="2318625"/>
            <a:chExt cx="256950" cy="407375"/>
          </a:xfrm>
        </p:grpSpPr>
        <p:sp>
          <p:nvSpPr>
            <p:cNvPr id="270" name="Shape 2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9600" dirty="0">
                <a:solidFill>
                  <a:srgbClr val="00B2FF"/>
                </a:solidFill>
              </a:rPr>
              <a:t>감사합니다</a:t>
            </a:r>
            <a:endParaRPr lang="en" sz="9600" dirty="0">
              <a:solidFill>
                <a:srgbClr val="00B2FF"/>
              </a:solidFill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질문 있으시면 질문해 주세요</a:t>
            </a:r>
            <a:r>
              <a:rPr lang="en-US" altLang="ko-KR" sz="20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lang="en" sz="20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46" name="Shape 4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61" name="Shape 46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67" name="Shape 46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75" name="Shape 47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9" name="Shape 47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81" name="Shape 48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89" name="Shape 48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3" name="Shape 49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98" name="Shape 49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501" name="Shape 50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504" name="Shape 50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508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516" name="Shape 5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523" name="Shape 5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529" name="Shape 5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32" name="Shape 53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38" name="Shape 5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41" name="Shape 5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49" name="Shape 5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55" name="Shape 55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64" name="Shape 56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69" name="Shape 56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74" name="Shape 57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79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2" name="Shape 58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85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89" name="Shape 5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92" name="Shape 59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2" name="Shape 60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603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5" name="Shape 60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6" name="Shape 60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607" name="Shape 60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610" name="Shape 6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615" name="Shape 61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620" name="Shape 62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627" name="Shape 62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37" name="Shape 6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41" name="Shape 6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45" name="Shape 64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51" name="Shape 65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54" name="Shape 65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62" name="Shape 66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69" name="Shape 66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72" name="Shape 67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6" name="Shape 67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81" name="Shape 68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90" name="Shape 69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93" name="Shape 69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700" name="Shape 70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708" name="Shape 70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712" name="Shape 71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719" name="Shape 71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723" name="Shape 72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727" name="Shape 72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33" name="Shape 73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61" name="Shape 76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85" name="Shape 78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800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3" name="Shape 80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804" name="Shape 80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811" name="Shape 8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820" name="Shape 82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824" name="Shape 82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9" name="Shape 82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830" name="Shape 83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38" name="Shape 8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45" name="Shape 84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55" name="Shape 85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67" name="Shape 86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2" name="Shape 87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73" name="Shape 87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0" name="Shape 88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81" name="Shape 88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84" name="Shape 88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87" name="Shape 88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9" name="Shape 889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31F20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00B2FF"/>
                </a:solidFill>
              </a:rPr>
              <a:t>Hello!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31734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&lt;C</a:t>
            </a:r>
            <a:r>
              <a:rPr lang="ko-KR" altLang="en-US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조</a:t>
            </a:r>
            <a:r>
              <a:rPr lang="en-US" altLang="ko-KR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sz="2000" dirty="0" err="1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왕형철</a:t>
            </a:r>
            <a:endParaRPr lang="en-US" altLang="ko-KR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2000" dirty="0" err="1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윤단비</a:t>
            </a:r>
            <a:endParaRPr lang="en-US" altLang="ko-KR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남재현</a:t>
            </a:r>
            <a:endParaRPr lang="en-US" altLang="ko-KR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/>
              <a:t>목차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229607" y="1453468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1. </a:t>
            </a:r>
            <a:r>
              <a:rPr lang="ko-KR" altLang="en-US" sz="1100" b="1" dirty="0"/>
              <a:t>프로젝트의 목표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5222717" y="1453468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2.  </a:t>
            </a:r>
            <a:r>
              <a:rPr lang="en-US" sz="1100" b="1" dirty="0"/>
              <a:t>WEB</a:t>
            </a:r>
            <a:r>
              <a:rPr lang="en-US" altLang="ko-KR" sz="1100" b="1" dirty="0"/>
              <a:t> CONCEPT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299629" y="3026498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4. </a:t>
            </a:r>
            <a:r>
              <a:rPr lang="ko-KR" altLang="en-US" sz="1100" b="1" dirty="0"/>
              <a:t>프로젝트 기대 효과</a:t>
            </a:r>
            <a:endParaRPr lang="en" sz="1100" dirty="0"/>
          </a:p>
          <a:p>
            <a:pPr lvl="0" rtl="0"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446395" y="3047767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3. </a:t>
            </a:r>
            <a:r>
              <a:rPr lang="ko-KR" altLang="en-US" sz="1100" b="1" dirty="0"/>
              <a:t>개발 프로세스</a:t>
            </a:r>
            <a:endParaRPr lang="en" sz="1100" dirty="0"/>
          </a:p>
        </p:txBody>
      </p:sp>
      <p:grpSp>
        <p:nvGrpSpPr>
          <p:cNvPr id="365" name="Shape 365"/>
          <p:cNvGrpSpPr/>
          <p:nvPr/>
        </p:nvGrpSpPr>
        <p:grpSpPr>
          <a:xfrm>
            <a:off x="4521148" y="2718946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404856" y="2647970"/>
            <a:ext cx="355923" cy="378535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445">
            <a:extLst>
              <a:ext uri="{FF2B5EF4-FFF2-40B4-BE49-F238E27FC236}">
                <a16:creationId xmlns:a16="http://schemas.microsoft.com/office/drawing/2014/main" id="{3879E0D7-A897-4249-A339-BE19BBD0AF73}"/>
              </a:ext>
            </a:extLst>
          </p:cNvPr>
          <p:cNvGrpSpPr/>
          <p:nvPr/>
        </p:nvGrpSpPr>
        <p:grpSpPr>
          <a:xfrm>
            <a:off x="3325698" y="1074940"/>
            <a:ext cx="301936" cy="362131"/>
            <a:chOff x="590250" y="244200"/>
            <a:chExt cx="407975" cy="532175"/>
          </a:xfrm>
        </p:grpSpPr>
        <p:sp>
          <p:nvSpPr>
            <p:cNvPr id="75" name="Shape 446">
              <a:extLst>
                <a:ext uri="{FF2B5EF4-FFF2-40B4-BE49-F238E27FC236}">
                  <a16:creationId xmlns:a16="http://schemas.microsoft.com/office/drawing/2014/main" id="{24CEF223-594B-47C8-8E51-C9D13C42EBB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447">
              <a:extLst>
                <a:ext uri="{FF2B5EF4-FFF2-40B4-BE49-F238E27FC236}">
                  <a16:creationId xmlns:a16="http://schemas.microsoft.com/office/drawing/2014/main" id="{501EF478-3421-4D00-B9BA-41EE722D9CEC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448">
              <a:extLst>
                <a:ext uri="{FF2B5EF4-FFF2-40B4-BE49-F238E27FC236}">
                  <a16:creationId xmlns:a16="http://schemas.microsoft.com/office/drawing/2014/main" id="{F9968070-30ED-47FD-A2FF-0CE9A0F2659D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449">
              <a:extLst>
                <a:ext uri="{FF2B5EF4-FFF2-40B4-BE49-F238E27FC236}">
                  <a16:creationId xmlns:a16="http://schemas.microsoft.com/office/drawing/2014/main" id="{3477E13A-0286-431B-8493-4BE7FD1A1E5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450">
              <a:extLst>
                <a:ext uri="{FF2B5EF4-FFF2-40B4-BE49-F238E27FC236}">
                  <a16:creationId xmlns:a16="http://schemas.microsoft.com/office/drawing/2014/main" id="{714E7289-B1D8-49D4-B044-7C6FD3663DC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51">
              <a:extLst>
                <a:ext uri="{FF2B5EF4-FFF2-40B4-BE49-F238E27FC236}">
                  <a16:creationId xmlns:a16="http://schemas.microsoft.com/office/drawing/2014/main" id="{2183E6E6-6F4F-453F-8A07-E8FE36753A2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452">
              <a:extLst>
                <a:ext uri="{FF2B5EF4-FFF2-40B4-BE49-F238E27FC236}">
                  <a16:creationId xmlns:a16="http://schemas.microsoft.com/office/drawing/2014/main" id="{D362AA1C-37A5-4E75-9AE6-2AFBAA6A1BC9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453">
              <a:extLst>
                <a:ext uri="{FF2B5EF4-FFF2-40B4-BE49-F238E27FC236}">
                  <a16:creationId xmlns:a16="http://schemas.microsoft.com/office/drawing/2014/main" id="{A8B1F055-638F-4F31-B55F-C4C31B23E339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54">
              <a:extLst>
                <a:ext uri="{FF2B5EF4-FFF2-40B4-BE49-F238E27FC236}">
                  <a16:creationId xmlns:a16="http://schemas.microsoft.com/office/drawing/2014/main" id="{E1599601-7978-4D4A-AAB7-E16B2002718D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455">
              <a:extLst>
                <a:ext uri="{FF2B5EF4-FFF2-40B4-BE49-F238E27FC236}">
                  <a16:creationId xmlns:a16="http://schemas.microsoft.com/office/drawing/2014/main" id="{A1FE5DC2-0B32-4E06-99BF-07AAF0BA096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456">
              <a:extLst>
                <a:ext uri="{FF2B5EF4-FFF2-40B4-BE49-F238E27FC236}">
                  <a16:creationId xmlns:a16="http://schemas.microsoft.com/office/drawing/2014/main" id="{F182FA0E-C1D9-4B3F-88DC-972E3D206E7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57">
              <a:extLst>
                <a:ext uri="{FF2B5EF4-FFF2-40B4-BE49-F238E27FC236}">
                  <a16:creationId xmlns:a16="http://schemas.microsoft.com/office/drawing/2014/main" id="{48726A33-F5AF-4AEA-B070-E4B38E231B23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458">
              <a:extLst>
                <a:ext uri="{FF2B5EF4-FFF2-40B4-BE49-F238E27FC236}">
                  <a16:creationId xmlns:a16="http://schemas.microsoft.com/office/drawing/2014/main" id="{25630048-06DA-4717-B95E-4954550C6B05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459">
              <a:extLst>
                <a:ext uri="{FF2B5EF4-FFF2-40B4-BE49-F238E27FC236}">
                  <a16:creationId xmlns:a16="http://schemas.microsoft.com/office/drawing/2014/main" id="{5F9EC977-8924-40F3-A900-FB9E3239A4B8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466">
            <a:extLst>
              <a:ext uri="{FF2B5EF4-FFF2-40B4-BE49-F238E27FC236}">
                <a16:creationId xmlns:a16="http://schemas.microsoft.com/office/drawing/2014/main" id="{5BA245D6-D649-4394-8A21-318FC70FFD19}"/>
              </a:ext>
            </a:extLst>
          </p:cNvPr>
          <p:cNvGrpSpPr/>
          <p:nvPr/>
        </p:nvGrpSpPr>
        <p:grpSpPr>
          <a:xfrm>
            <a:off x="5296243" y="1109763"/>
            <a:ext cx="356203" cy="313212"/>
            <a:chOff x="1929775" y="320925"/>
            <a:chExt cx="423800" cy="372650"/>
          </a:xfrm>
        </p:grpSpPr>
        <p:sp>
          <p:nvSpPr>
            <p:cNvPr id="90" name="Shape 467">
              <a:extLst>
                <a:ext uri="{FF2B5EF4-FFF2-40B4-BE49-F238E27FC236}">
                  <a16:creationId xmlns:a16="http://schemas.microsoft.com/office/drawing/2014/main" id="{4429E234-439E-4594-96FD-5DF5DE5587BD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468">
              <a:extLst>
                <a:ext uri="{FF2B5EF4-FFF2-40B4-BE49-F238E27FC236}">
                  <a16:creationId xmlns:a16="http://schemas.microsoft.com/office/drawing/2014/main" id="{97AF6CC1-5AFC-4039-9AD6-984FD4581D7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69">
              <a:extLst>
                <a:ext uri="{FF2B5EF4-FFF2-40B4-BE49-F238E27FC236}">
                  <a16:creationId xmlns:a16="http://schemas.microsoft.com/office/drawing/2014/main" id="{75125C97-020B-4E08-B69F-ACC85A271774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470">
              <a:extLst>
                <a:ext uri="{FF2B5EF4-FFF2-40B4-BE49-F238E27FC236}">
                  <a16:creationId xmlns:a16="http://schemas.microsoft.com/office/drawing/2014/main" id="{C0E9B2A5-C1CD-4834-BAE9-6755035E2134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471">
              <a:extLst>
                <a:ext uri="{FF2B5EF4-FFF2-40B4-BE49-F238E27FC236}">
                  <a16:creationId xmlns:a16="http://schemas.microsoft.com/office/drawing/2014/main" id="{DCD04A51-5558-4EC6-880E-1EE208EE3D35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3009350" y="2566701"/>
            <a:ext cx="3086700" cy="20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set of slides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048000" y="532962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프로젝트의 목표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2400" dirty="0"/>
              <a:t>●프로젝트의 목표</a:t>
            </a:r>
            <a:endParaRPr lang="en" sz="2400" dirty="0"/>
          </a:p>
        </p:txBody>
      </p:sp>
      <p:sp>
        <p:nvSpPr>
          <p:cNvPr id="109" name="Shape 109"/>
          <p:cNvSpPr txBox="1"/>
          <p:nvPr/>
        </p:nvSpPr>
        <p:spPr>
          <a:xfrm>
            <a:off x="2902775" y="819150"/>
            <a:ext cx="57839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ko-KR" alt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서울 지역 청년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들의</a:t>
            </a:r>
            <a:r>
              <a:rPr lang="ko-KR" alt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주거환경 개선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을 위해 </a:t>
            </a:r>
            <a:r>
              <a:rPr lang="ko-KR" alt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각종 주거요건을 분석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하고 이를 </a:t>
            </a:r>
            <a:r>
              <a:rPr lang="ko-KR" altLang="en-US" dirty="0" err="1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시각화</a:t>
            </a:r>
            <a:r>
              <a:rPr lang="ko-KR" altLang="en-US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하여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사용자의 </a:t>
            </a:r>
            <a:r>
              <a:rPr lang="ko-KR" alt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주거지 및 주택 선택에 유용한 정보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를 제공</a:t>
            </a:r>
            <a:endParaRPr lang="en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902775" y="3753525"/>
            <a:ext cx="57839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주택 </a:t>
            </a:r>
            <a:r>
              <a:rPr lang="ko-KR" altLang="en-US" sz="1800" b="1" u="sng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실거래가를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 바탕으로 전월세 가격의 적정성 분석과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병원</a:t>
            </a:r>
            <a:r>
              <a:rPr lang="en-US" altLang="ko-KR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마트</a:t>
            </a:r>
            <a:r>
              <a:rPr lang="en-US" altLang="ko-KR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스터디 룸</a:t>
            </a:r>
            <a:r>
              <a:rPr lang="en-US" altLang="ko-KR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전동 </a:t>
            </a:r>
            <a:r>
              <a:rPr lang="ko-KR" altLang="en-US" sz="1800" b="1" u="sng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킥보드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등 시설 정보를 </a:t>
            </a:r>
            <a:r>
              <a:rPr lang="ko-KR" altLang="en-US" sz="1800" b="1" u="sng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시각화하여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입지요건을 분석한다</a:t>
            </a:r>
            <a:endParaRPr lang="en-US" altLang="ko-KR" sz="1800" b="1" u="sng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340CD-B4C8-4197-A3CC-075325679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73" y="1619187"/>
            <a:ext cx="2986201" cy="2014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620B2B-F156-4B7D-800F-ABF9A9959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543" y="1504275"/>
            <a:ext cx="1000675" cy="1694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AF4070-A4C6-4581-95F8-74BF859DA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356" y="2302762"/>
            <a:ext cx="1881418" cy="1410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572050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2880950" y="2573950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dirty="0"/>
              <a:t>APP</a:t>
            </a:r>
            <a:br>
              <a:rPr lang="en-US" sz="4800" dirty="0"/>
            </a:br>
            <a:r>
              <a:rPr lang="en-US" sz="4800" dirty="0"/>
              <a:t>CONCEPT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2880900" y="3563950"/>
            <a:ext cx="3365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~~~</a:t>
            </a:r>
            <a:r>
              <a:rPr lang="ko-KR" altLang="en-US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의 디자인</a:t>
            </a:r>
            <a:r>
              <a:rPr lang="en-US" altLang="ko-KR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인터페이스 구성 방향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4212252" y="836317"/>
            <a:ext cx="702681" cy="1114048"/>
            <a:chOff x="6718575" y="2318625"/>
            <a:chExt cx="256950" cy="407375"/>
          </a:xfrm>
        </p:grpSpPr>
        <p:sp>
          <p:nvSpPr>
            <p:cNvPr id="145" name="Shape 1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어플의 디자인 구체화 예시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875120" y="1109901"/>
            <a:ext cx="3638550" cy="17282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400" b="1" dirty="0"/>
              <a:t>색체</a:t>
            </a:r>
            <a:r>
              <a:rPr lang="en" sz="2400" b="1" dirty="0"/>
              <a:t> </a:t>
            </a:r>
            <a:r>
              <a:rPr lang="ko-KR" altLang="en-US" sz="2400" b="1" dirty="0"/>
              <a:t>톤을 이용해 주택 가격을 대략적으로 표시하고 주택 </a:t>
            </a:r>
            <a:r>
              <a:rPr lang="ko-KR" altLang="en-US" sz="2400" b="1" dirty="0" err="1"/>
              <a:t>선택시</a:t>
            </a:r>
            <a:r>
              <a:rPr lang="ko-KR" altLang="en-US" sz="2400" b="1" dirty="0"/>
              <a:t> 상세정보 열람</a:t>
            </a:r>
            <a:endParaRPr lang="en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CCA8A-F7E9-4FCF-8A3D-31C6204A0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30" y="1143774"/>
            <a:ext cx="3010445" cy="1518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827AB-49F0-4DD9-8E1F-7FB70C18C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072" y="3376077"/>
            <a:ext cx="2001217" cy="1170523"/>
          </a:xfrm>
          <a:prstGeom prst="rect">
            <a:avLst/>
          </a:prstGeom>
        </p:spPr>
      </p:pic>
      <p:sp>
        <p:nvSpPr>
          <p:cNvPr id="9" name="Shape 166">
            <a:extLst>
              <a:ext uri="{FF2B5EF4-FFF2-40B4-BE49-F238E27FC236}">
                <a16:creationId xmlns:a16="http://schemas.microsoft.com/office/drawing/2014/main" id="{DF084C7F-249B-4411-9F41-B7359DB5C0DB}"/>
              </a:ext>
            </a:extLst>
          </p:cNvPr>
          <p:cNvSpPr txBox="1">
            <a:spLocks/>
          </p:cNvSpPr>
          <p:nvPr/>
        </p:nvSpPr>
        <p:spPr>
          <a:xfrm>
            <a:off x="5214720" y="3142580"/>
            <a:ext cx="3638550" cy="1728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각종 시설정보의 위치와 접근범위 표현</a:t>
            </a:r>
            <a:endParaRPr lang="en-US" altLang="ko-KR" sz="1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시설별로 색을 다르게 설정하고 필터를 구현하여 해석을 용이하게 만듦</a:t>
            </a:r>
            <a:endParaRPr lang="en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DEVELOPING PROCESS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27101" y="1207984"/>
            <a:ext cx="3744899" cy="778200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지도 구현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주택 매매 실거래가 반영</a:t>
            </a:r>
            <a:endParaRPr lang="en" sz="2000" b="1" dirty="0">
              <a:solidFill>
                <a:schemeClr val="accent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827101" y="2580396"/>
            <a:ext cx="3744899" cy="778200"/>
          </a:xfrm>
          <a:prstGeom prst="rect">
            <a:avLst/>
          </a:prstGeom>
          <a:noFill/>
          <a:ln w="114300" cap="rnd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전월세 가격 분석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입지요건 분석</a:t>
            </a:r>
            <a:endParaRPr lang="en" sz="2000" b="1" dirty="0">
              <a:solidFill>
                <a:schemeClr val="accent6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827101" y="3952809"/>
            <a:ext cx="3744899" cy="778200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입지 요건 필터 구현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사이트 제작</a:t>
            </a:r>
            <a:endParaRPr lang="en" sz="2000" b="1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22" name="Shape 322"/>
          <p:cNvCxnSpPr>
            <a:endCxn id="320" idx="0"/>
          </p:cNvCxnSpPr>
          <p:nvPr/>
        </p:nvCxnSpPr>
        <p:spPr>
          <a:xfrm>
            <a:off x="2699550" y="1986096"/>
            <a:ext cx="0" cy="594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323" name="Shape 323"/>
          <p:cNvCxnSpPr>
            <a:endCxn id="321" idx="0"/>
          </p:cNvCxnSpPr>
          <p:nvPr/>
        </p:nvCxnSpPr>
        <p:spPr>
          <a:xfrm>
            <a:off x="2699550" y="3358509"/>
            <a:ext cx="0" cy="594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8" name="Shape 184">
            <a:extLst>
              <a:ext uri="{FF2B5EF4-FFF2-40B4-BE49-F238E27FC236}">
                <a16:creationId xmlns:a16="http://schemas.microsoft.com/office/drawing/2014/main" id="{356609AB-EFD8-4F44-AB30-177647A1AB65}"/>
              </a:ext>
            </a:extLst>
          </p:cNvPr>
          <p:cNvSpPr/>
          <p:nvPr/>
        </p:nvSpPr>
        <p:spPr>
          <a:xfrm>
            <a:off x="6663585" y="1705195"/>
            <a:ext cx="1653314" cy="1653314"/>
          </a:xfrm>
          <a:prstGeom prst="donut">
            <a:avLst>
              <a:gd name="adj" fmla="val 8161"/>
            </a:avLst>
          </a:prstGeom>
          <a:solidFill>
            <a:schemeClr val="accent1">
              <a:lumMod val="50000"/>
              <a:alpha val="7333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남재현</a:t>
            </a:r>
            <a:endParaRPr lang="en" sz="1800" b="1" dirty="0">
              <a:solidFill>
                <a:schemeClr val="accent1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Shape 185">
            <a:extLst>
              <a:ext uri="{FF2B5EF4-FFF2-40B4-BE49-F238E27FC236}">
                <a16:creationId xmlns:a16="http://schemas.microsoft.com/office/drawing/2014/main" id="{3EA40116-6058-4C9B-96DB-AD82336BD58B}"/>
              </a:ext>
            </a:extLst>
          </p:cNvPr>
          <p:cNvSpPr/>
          <p:nvPr/>
        </p:nvSpPr>
        <p:spPr>
          <a:xfrm>
            <a:off x="6100395" y="2631273"/>
            <a:ext cx="1653314" cy="1653314"/>
          </a:xfrm>
          <a:prstGeom prst="donut">
            <a:avLst>
              <a:gd name="adj" fmla="val 8161"/>
            </a:avLst>
          </a:prstGeom>
          <a:solidFill>
            <a:schemeClr val="accent1">
              <a:lumMod val="50000"/>
              <a:alpha val="53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800" b="1" dirty="0" err="1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윤단비</a:t>
            </a:r>
            <a:endParaRPr lang="en" sz="1800" b="1" dirty="0">
              <a:solidFill>
                <a:schemeClr val="accent1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Shape 186">
            <a:extLst>
              <a:ext uri="{FF2B5EF4-FFF2-40B4-BE49-F238E27FC236}">
                <a16:creationId xmlns:a16="http://schemas.microsoft.com/office/drawing/2014/main" id="{215D1501-E6C8-4DEC-8083-62F5A4E42470}"/>
              </a:ext>
            </a:extLst>
          </p:cNvPr>
          <p:cNvSpPr/>
          <p:nvPr/>
        </p:nvSpPr>
        <p:spPr>
          <a:xfrm>
            <a:off x="5519323" y="1705195"/>
            <a:ext cx="1653314" cy="1653314"/>
          </a:xfrm>
          <a:prstGeom prst="donut">
            <a:avLst>
              <a:gd name="adj" fmla="val 8161"/>
            </a:avLst>
          </a:prstGeom>
          <a:solidFill>
            <a:schemeClr val="accent1">
              <a:lumMod val="50000"/>
              <a:alpha val="53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800" b="1" dirty="0" err="1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왕형철</a:t>
            </a:r>
            <a:endParaRPr lang="en" sz="1800" b="1" dirty="0">
              <a:solidFill>
                <a:schemeClr val="accent1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B1C5F74-7C16-4270-9B27-9DA6C8DD2694}"/>
              </a:ext>
            </a:extLst>
          </p:cNvPr>
          <p:cNvCxnSpPr>
            <a:stCxn id="320" idx="3"/>
          </p:cNvCxnSpPr>
          <p:nvPr/>
        </p:nvCxnSpPr>
        <p:spPr>
          <a:xfrm>
            <a:off x="4572000" y="2969496"/>
            <a:ext cx="858982" cy="161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0" y="1461375"/>
            <a:ext cx="4484399" cy="2220599"/>
          </a:xfrm>
          <a:prstGeom prst="rect">
            <a:avLst/>
          </a:prstGeom>
          <a:solidFill>
            <a:srgbClr val="00B2FF">
              <a:alpha val="7333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b="0" dirty="0"/>
              <a:t>프로젝트 기대효과</a:t>
            </a:r>
            <a:endParaRPr lang="en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화면 슬라이드 쇼(16:9)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Muli</vt:lpstr>
      <vt:lpstr>Varela Round</vt:lpstr>
      <vt:lpstr>Arial</vt:lpstr>
      <vt:lpstr>Calibri</vt:lpstr>
      <vt:lpstr>Georgia</vt:lpstr>
      <vt:lpstr>Wingdings</vt:lpstr>
      <vt:lpstr>Banquo template</vt:lpstr>
      <vt:lpstr>Banquo template</vt:lpstr>
      <vt:lpstr>이방저방</vt:lpstr>
      <vt:lpstr>Hello!</vt:lpstr>
      <vt:lpstr>목차</vt:lpstr>
      <vt:lpstr>1. 프로젝트의 목표</vt:lpstr>
      <vt:lpstr>●프로젝트의 목표</vt:lpstr>
      <vt:lpstr>APP CONCEPT</vt:lpstr>
      <vt:lpstr>어플의 디자인 구체화 예시</vt:lpstr>
      <vt:lpstr>DEVELOPING PROCESS</vt:lpstr>
      <vt:lpstr>프로젝트 기대효과</vt:lpstr>
      <vt:lpstr>이방저방 궁극적인 목표 </vt:lpstr>
      <vt:lpstr>감사합니다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MARKETING   푸켓팅</dc:title>
  <dc:creator>82109</dc:creator>
  <cp:lastModifiedBy>Wang Hyung Chul</cp:lastModifiedBy>
  <cp:revision>39</cp:revision>
  <dcterms:modified xsi:type="dcterms:W3CDTF">2021-02-04T08:25:07Z</dcterms:modified>
</cp:coreProperties>
</file>