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sldIdLst>
    <p:sldId id="256" r:id="rId2"/>
    <p:sldId id="271" r:id="rId3"/>
    <p:sldId id="293" r:id="rId4"/>
    <p:sldId id="277" r:id="rId5"/>
    <p:sldId id="279" r:id="rId6"/>
    <p:sldId id="288" r:id="rId7"/>
    <p:sldId id="289" r:id="rId8"/>
    <p:sldId id="270" r:id="rId9"/>
    <p:sldId id="295" r:id="rId10"/>
    <p:sldId id="294" r:id="rId11"/>
    <p:sldId id="296" r:id="rId12"/>
    <p:sldId id="297" r:id="rId13"/>
    <p:sldId id="298" r:id="rId14"/>
    <p:sldId id="299" r:id="rId15"/>
    <p:sldId id="302" r:id="rId16"/>
    <p:sldId id="303" r:id="rId17"/>
    <p:sldId id="304" r:id="rId18"/>
    <p:sldId id="306" r:id="rId19"/>
    <p:sldId id="305" r:id="rId20"/>
    <p:sldId id="307" r:id="rId21"/>
    <p:sldId id="308" r:id="rId22"/>
    <p:sldId id="310" r:id="rId23"/>
    <p:sldId id="309" r:id="rId24"/>
    <p:sldId id="300" r:id="rId25"/>
    <p:sldId id="301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Mehrizi" initials="AM" lastIdx="1" clrIdx="0"/>
  <p:cmAuthor id="2" name="Ali Mehrizi" initials="AM [2]" lastIdx="1" clrIdx="1"/>
  <p:cmAuthor id="3" name="Ali Mehrizi" initials="AM [3]" lastIdx="1" clrIdx="2"/>
  <p:cmAuthor id="4" name="Ali Mehrizi" initials="AM [4]" lastIdx="1" clrIdx="3"/>
  <p:cmAuthor id="5" name="Ali Mehrizi" initials="AM [5]" lastIdx="1" clrIdx="4"/>
  <p:cmAuthor id="6" name="Ali Mehrizi" initials="AM [6]" lastIdx="1" clrIdx="5"/>
  <p:cmAuthor id="7" name="Ali Mehrizi" initials="AM [7]" lastIdx="1" clrIdx="6"/>
  <p:cmAuthor id="8" name="Ali Mehrizi" initials="AM [8]" lastIdx="1" clrIdx="7"/>
  <p:cmAuthor id="9" name="Ali Mehrizi" initials="AM [9]" lastIdx="1" clrIdx="8"/>
  <p:cmAuthor id="10" name="Ali Mehrizi" initials="AM [10]" lastIdx="1" clrIdx="9"/>
  <p:cmAuthor id="11" name="Ali Mehrizi" initials="AM [11]" lastIdx="1" clrIdx="10"/>
  <p:cmAuthor id="12" name="Ali Mehrizi" initials="AM [12]" lastIdx="1" clrIdx="11"/>
  <p:cmAuthor id="13" name="Ali Mehrizi" initials="AM [13]" lastIdx="1" clrIdx="12"/>
  <p:cmAuthor id="14" name="Ali Mehrizi" initials="AM [14]" lastIdx="1" clrIdx="13"/>
  <p:cmAuthor id="15" name="Ali Mehrizi" initials="AM [15]" lastIdx="1" clrIdx="14"/>
  <p:cmAuthor id="16" name="Ali Mehrizi" initials="AM [16]" lastIdx="1" clrIdx="15"/>
  <p:cmAuthor id="17" name="Ali Mehrizi" initials="AM [17]" lastIdx="1" clrIdx="16"/>
  <p:cmAuthor id="18" name="Ali Mehrizi" initials="AM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3F"/>
    <a:srgbClr val="7F0000"/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9791" autoAdjust="0"/>
  </p:normalViewPr>
  <p:slideViewPr>
    <p:cSldViewPr>
      <p:cViewPr varScale="1">
        <p:scale>
          <a:sx n="68" d="100"/>
          <a:sy n="68" d="100"/>
        </p:scale>
        <p:origin x="38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81EA17-2C3F-468B-895B-A69AC9BF2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1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>
            <a:off x="685800" y="1219200"/>
            <a:ext cx="7772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6975"/>
            <a:ext cx="6400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10" descr="wsuSig4cW"/>
          <p:cNvPicPr>
            <a:picLocks noChangeAspect="1" noChangeArrowheads="1"/>
          </p:cNvPicPr>
          <p:nvPr userDrawn="1"/>
        </p:nvPicPr>
        <p:blipFill>
          <a:blip r:embed="rId2" cstate="print"/>
          <a:srcRect l="4819" t="10654" r="4338" b="12553"/>
          <a:stretch>
            <a:fillRect/>
          </a:stretch>
        </p:blipFill>
        <p:spPr bwMode="auto">
          <a:xfrm>
            <a:off x="6248400" y="452438"/>
            <a:ext cx="2219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>
          <a:xfrm>
            <a:off x="6073774" y="304800"/>
            <a:ext cx="2371725" cy="8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1635" name="Picture 3" descr="Z:\alimehrizi-sani\Dropbox\WSU\_Common\WSUEnergySystems 1.5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9934" r="5934" b="10729"/>
          <a:stretch/>
        </p:blipFill>
        <p:spPr bwMode="auto">
          <a:xfrm>
            <a:off x="6073774" y="129202"/>
            <a:ext cx="2393951" cy="10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1125"/>
            <a:ext cx="472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590000"/>
                </a:solidFill>
                <a:latin typeface="+mn-lt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685800" y="1219200"/>
            <a:ext cx="7772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2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BA00"/>
        </a:buClr>
        <a:buBlip>
          <a:blip r:embed="rId4"/>
        </a:buBlip>
        <a:defRPr sz="2400" b="1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en-US" dirty="0"/>
              <a:t>IEEE-123 Bus Single Phase System</a:t>
            </a:r>
          </a:p>
        </p:txBody>
      </p:sp>
    </p:spTree>
    <p:extLst>
      <p:ext uri="{BB962C8B-B14F-4D97-AF65-F5344CB8AC3E}">
        <p14:creationId xmlns:p14="http://schemas.microsoft.com/office/powerpoint/2010/main" val="85286033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9144000" cy="762000"/>
          </a:xfrm>
        </p:spPr>
        <p:txBody>
          <a:bodyPr/>
          <a:lstStyle/>
          <a:p>
            <a:r>
              <a:rPr lang="en-US" dirty="0"/>
              <a:t>Power flow validation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65578"/>
              </p:ext>
            </p:extLst>
          </p:nvPr>
        </p:nvGraphicFramePr>
        <p:xfrm>
          <a:off x="1108178" y="1018051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930.59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691.33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930.6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691.6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2498" y="6382739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514600" y="685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10% DG penetration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72" y="2525143"/>
            <a:ext cx="5715000" cy="38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63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144000" cy="762000"/>
          </a:xfrm>
        </p:spPr>
        <p:txBody>
          <a:bodyPr/>
          <a:lstStyle/>
          <a:p>
            <a:r>
              <a:rPr lang="en-US" sz="3200" dirty="0"/>
              <a:t>IEEE 123 Bus feeder with 30% Penetration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are placed randomly at 30% of load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rating at each node is equal to maximum rating of the load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kVA rating is 120% of kW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Folder with </a:t>
            </a:r>
            <a:r>
              <a:rPr lang="en-US" dirty="0" err="1"/>
              <a:t>OpenDSS</a:t>
            </a:r>
            <a:r>
              <a:rPr lang="en-US" dirty="0"/>
              <a:t> and </a:t>
            </a:r>
            <a:r>
              <a:rPr lang="en-US" dirty="0" err="1"/>
              <a:t>Matlab</a:t>
            </a:r>
            <a:r>
              <a:rPr lang="en-US" dirty="0"/>
              <a:t> file ‘</a:t>
            </a:r>
            <a:r>
              <a:rPr lang="en-US" dirty="0">
                <a:solidFill>
                  <a:srgbClr val="FF0000"/>
                </a:solidFill>
              </a:rPr>
              <a:t>IEEE123singlephase_DG30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3526"/>
            <a:ext cx="4118852" cy="27954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73526"/>
            <a:ext cx="4162609" cy="28611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600200" y="5864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OpenDSS</a:t>
            </a:r>
            <a:r>
              <a:rPr lang="en-US" sz="1400" dirty="0"/>
              <a:t>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5864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859293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9144000" cy="762000"/>
          </a:xfrm>
        </p:spPr>
        <p:txBody>
          <a:bodyPr/>
          <a:lstStyle/>
          <a:p>
            <a:r>
              <a:rPr lang="en-US" dirty="0"/>
              <a:t>Power flow validation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7736"/>
              </p:ext>
            </p:extLst>
          </p:nvPr>
        </p:nvGraphicFramePr>
        <p:xfrm>
          <a:off x="1108178" y="1143000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514600" y="8382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30% DG penetration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98" y="6382739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61393"/>
            <a:ext cx="5503423" cy="3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3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144000" cy="762000"/>
          </a:xfrm>
        </p:spPr>
        <p:txBody>
          <a:bodyPr/>
          <a:lstStyle/>
          <a:p>
            <a:r>
              <a:rPr lang="en-US" sz="3200" dirty="0"/>
              <a:t>IEEE 123 Bus feeder with 50% Penetration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are placed randomly at 50% of load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rating at each node is equal to maximum rating of the load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kVA rating is 120% of kW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Folder with </a:t>
            </a:r>
            <a:r>
              <a:rPr lang="en-US" dirty="0" err="1"/>
              <a:t>OpenDSS</a:t>
            </a:r>
            <a:r>
              <a:rPr lang="en-US" dirty="0"/>
              <a:t> and </a:t>
            </a:r>
            <a:r>
              <a:rPr lang="en-US" dirty="0" err="1"/>
              <a:t>Matlab</a:t>
            </a:r>
            <a:r>
              <a:rPr lang="en-US" dirty="0"/>
              <a:t> file ‘</a:t>
            </a:r>
            <a:r>
              <a:rPr lang="en-US" dirty="0">
                <a:solidFill>
                  <a:srgbClr val="FF0000"/>
                </a:solidFill>
              </a:rPr>
              <a:t>IEEE123singlephase_DG50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79119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OpenDSS</a:t>
            </a:r>
            <a:r>
              <a:rPr lang="en-US" sz="1400" dirty="0"/>
              <a:t>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57912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73002"/>
            <a:ext cx="4247745" cy="2882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66038"/>
            <a:ext cx="4231930" cy="2908824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23440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dirty="0"/>
              <a:t>Power flow validation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4993"/>
              </p:ext>
            </p:extLst>
          </p:nvPr>
        </p:nvGraphicFramePr>
        <p:xfrm>
          <a:off x="1371600" y="1143000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667.76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514600" y="8382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50% DG penetration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98" y="6382739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61" y="2603608"/>
            <a:ext cx="5486400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75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2698" y="76200"/>
            <a:ext cx="9144000" cy="762000"/>
          </a:xfrm>
        </p:spPr>
        <p:txBody>
          <a:bodyPr/>
          <a:lstStyle/>
          <a:p>
            <a:r>
              <a:rPr lang="en-US" dirty="0"/>
              <a:t>IEEE-123 Node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802" y="4876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base case model for the IEEE 123 bus single phase model with 4 voltage regulator and 4 capacitor banks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2" y="5638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PV at each node for 10%, 30% and 50% penetration is similar to previous slides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4095"/>
            <a:ext cx="4347538" cy="28366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41" y="1694186"/>
            <a:ext cx="4314259" cy="282839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65320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dirty="0"/>
              <a:t>Power flow validation base case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76834"/>
              </p:ext>
            </p:extLst>
          </p:nvPr>
        </p:nvGraphicFramePr>
        <p:xfrm>
          <a:off x="1314610" y="990600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685800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1171" y="6477000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69" y="2895600"/>
            <a:ext cx="5470205" cy="3678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236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0</a:t>
            </a:r>
          </a:p>
        </p:txBody>
      </p:sp>
    </p:spTree>
    <p:extLst>
      <p:ext uri="{BB962C8B-B14F-4D97-AF65-F5344CB8AC3E}">
        <p14:creationId xmlns:p14="http://schemas.microsoft.com/office/powerpoint/2010/main" val="9490442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dirty="0"/>
              <a:t>Power flow validation base case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64680"/>
              </p:ext>
            </p:extLst>
          </p:nvPr>
        </p:nvGraphicFramePr>
        <p:xfrm>
          <a:off x="1314610" y="1054950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28246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1" y="6477000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9" y="2973011"/>
            <a:ext cx="5292902" cy="35801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2514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1,-5,4 and -4 </a:t>
            </a:r>
          </a:p>
        </p:txBody>
      </p:sp>
    </p:spTree>
    <p:extLst>
      <p:ext uri="{BB962C8B-B14F-4D97-AF65-F5344CB8AC3E}">
        <p14:creationId xmlns:p14="http://schemas.microsoft.com/office/powerpoint/2010/main" val="8648396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10%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69080"/>
              </p:ext>
            </p:extLst>
          </p:nvPr>
        </p:nvGraphicFramePr>
        <p:xfrm>
          <a:off x="1314610" y="1095345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56791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71" y="6443246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550717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0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106488"/>
            <a:ext cx="4876800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13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10%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1711"/>
              </p:ext>
            </p:extLst>
          </p:nvPr>
        </p:nvGraphicFramePr>
        <p:xfrm>
          <a:off x="1314610" y="1066800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62000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1171" y="6382739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71" y="3003736"/>
            <a:ext cx="5105400" cy="3473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44858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1,-5,4,-4</a:t>
            </a:r>
          </a:p>
        </p:txBody>
      </p:sp>
    </p:spTree>
    <p:extLst>
      <p:ext uri="{BB962C8B-B14F-4D97-AF65-F5344CB8AC3E}">
        <p14:creationId xmlns:p14="http://schemas.microsoft.com/office/powerpoint/2010/main" val="39845752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895-C5EC-4E37-AC3B-1D12B8C4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single phase 123-node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ACC5-2BEF-42CF-9A00-AF5DE71E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534400" cy="47244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 for the system is 4.16 kV LL (2.4 kV LN)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is removed by line with impedance (0.00001+j0.0001)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is replaced by line segment with zero impedance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capacitor in the system</a:t>
            </a:r>
          </a:p>
          <a:p>
            <a:pPr marL="0" indent="0">
              <a:buClrTx/>
              <a:buNone/>
            </a:pP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base power flow following conditions are applied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load data is converted into star connected constant power load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DG in the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substation voltage at 1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IEEE123SinglePh.dss)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with the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files‘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IEEE123singlephase_baseOpenDSS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COM interface to solve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powerflow</a:t>
            </a: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‘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IEEE123singlephase_basePowerflowvalidationOpenDSS_base.m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985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30%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82886"/>
              </p:ext>
            </p:extLst>
          </p:nvPr>
        </p:nvGraphicFramePr>
        <p:xfrm>
          <a:off x="1314610" y="1095345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56791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71" y="6443246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550717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0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85" y="3073937"/>
            <a:ext cx="4876800" cy="3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604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30%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40317"/>
              </p:ext>
            </p:extLst>
          </p:nvPr>
        </p:nvGraphicFramePr>
        <p:xfrm>
          <a:off x="1314610" y="1095345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56791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71" y="6443246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55053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1,-5,4,-4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02109"/>
            <a:ext cx="4801130" cy="33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20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50%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0424"/>
              </p:ext>
            </p:extLst>
          </p:nvPr>
        </p:nvGraphicFramePr>
        <p:xfrm>
          <a:off x="1314610" y="1095345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56791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71" y="6443246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55053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14" y="3068856"/>
            <a:ext cx="4802142" cy="33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61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50% penetration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45402"/>
              </p:ext>
            </p:extLst>
          </p:nvPr>
        </p:nvGraphicFramePr>
        <p:xfrm>
          <a:off x="1314610" y="1095345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1638830" y="756791"/>
            <a:ext cx="592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four VR and four capacitor banks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71" y="6443246"/>
            <a:ext cx="3354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55053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capacitor banks switch are ON and supplying their rated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positon of all the voltage regulators are  1,-5,4,-4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10424"/>
            <a:ext cx="4762500" cy="33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15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2860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Capacitor and </a:t>
            </a:r>
            <a:br>
              <a:rPr lang="en-US" sz="3200" dirty="0"/>
            </a:br>
            <a:r>
              <a:rPr lang="en-US" sz="3200" dirty="0"/>
              <a:t>1 Voltage Regulator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819400" y="1307068"/>
            <a:ext cx="404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 power flow at substation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18737"/>
              </p:ext>
            </p:extLst>
          </p:nvPr>
        </p:nvGraphicFramePr>
        <p:xfrm>
          <a:off x="609600" y="1764268"/>
          <a:ext cx="8001001" cy="2139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731839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430594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3196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28420639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660051602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Legacy Device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OpenDSS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20963"/>
                  </a:ext>
                </a:extLst>
              </a:tr>
              <a:tr h="607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64729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454.03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72818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23652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458.65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723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87875"/>
              </p:ext>
            </p:extLst>
          </p:nvPr>
        </p:nvGraphicFramePr>
        <p:xfrm>
          <a:off x="609600" y="4419600"/>
          <a:ext cx="8001001" cy="2139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731839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430594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3196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28420639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660051602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Legacy Device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OpenDSS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20963"/>
                  </a:ext>
                </a:extLst>
              </a:tr>
              <a:tr h="607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64729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429.51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72818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23652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72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819400" y="401959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10% DG penetration</a:t>
            </a:r>
          </a:p>
        </p:txBody>
      </p:sp>
    </p:spTree>
    <p:extLst>
      <p:ext uri="{BB962C8B-B14F-4D97-AF65-F5344CB8AC3E}">
        <p14:creationId xmlns:p14="http://schemas.microsoft.com/office/powerpoint/2010/main" val="3769045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28600"/>
            <a:ext cx="9144000" cy="762000"/>
          </a:xfrm>
        </p:spPr>
        <p:txBody>
          <a:bodyPr/>
          <a:lstStyle/>
          <a:p>
            <a:r>
              <a:rPr lang="en-US" sz="3200" dirty="0"/>
              <a:t>Power flow validation with Capacitor and </a:t>
            </a:r>
            <a:br>
              <a:rPr lang="en-US" sz="3200" dirty="0"/>
            </a:br>
            <a:r>
              <a:rPr lang="en-US" sz="3200" dirty="0"/>
              <a:t>1 Voltage Regulator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73313"/>
              </p:ext>
            </p:extLst>
          </p:nvPr>
        </p:nvGraphicFramePr>
        <p:xfrm>
          <a:off x="609600" y="1764268"/>
          <a:ext cx="8001001" cy="2139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731839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430594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3196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28420639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660051602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Legacy Device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OpenDSS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20963"/>
                  </a:ext>
                </a:extLst>
              </a:tr>
              <a:tr h="607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64729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72818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23652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733.01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419.06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723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69079"/>
              </p:ext>
            </p:extLst>
          </p:nvPr>
        </p:nvGraphicFramePr>
        <p:xfrm>
          <a:off x="609600" y="4419600"/>
          <a:ext cx="8001001" cy="2139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731839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430594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3196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28420639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660051602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Legacy Device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OpenDSS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20963"/>
                  </a:ext>
                </a:extLst>
              </a:tr>
              <a:tr h="607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64729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72818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406.51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23652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 = 1, VR tap=-5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522.54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72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819400" y="401959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50% DG penetration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667000" y="133675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at substation with 30% DG penetration</a:t>
            </a:r>
          </a:p>
        </p:txBody>
      </p:sp>
    </p:spTree>
    <p:extLst>
      <p:ext uri="{BB962C8B-B14F-4D97-AF65-F5344CB8AC3E}">
        <p14:creationId xmlns:p14="http://schemas.microsoft.com/office/powerpoint/2010/main" val="1130361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IEEE-123 Node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019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base case model for the IEEE 123 bus single phase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5225"/>
            <a:ext cx="4191000" cy="2823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82" y="2115224"/>
            <a:ext cx="4236760" cy="285452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0200" y="5050147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OpenDSS</a:t>
            </a:r>
            <a:r>
              <a:rPr lang="en-US" sz="1400" dirty="0"/>
              <a:t> base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5050147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base model</a:t>
            </a:r>
          </a:p>
        </p:txBody>
      </p:sp>
    </p:spTree>
    <p:extLst>
      <p:ext uri="{BB962C8B-B14F-4D97-AF65-F5344CB8AC3E}">
        <p14:creationId xmlns:p14="http://schemas.microsoft.com/office/powerpoint/2010/main" val="12028166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844D-F4F0-45AC-A87A-46F6315F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</a:t>
            </a:r>
            <a:r>
              <a:rPr lang="en-US" dirty="0" err="1"/>
              <a:t>Matlab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587-4804-47C9-A3B6-3013FC5E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renumber to fit in the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0" indent="0">
              <a:buNone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 - node 150 == node 1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capacitance is ignored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is removed from the system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is replaced by line segment with zero impedance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capacitor in the system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base power flow following conditions are applied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load data is converted into star connected constant power load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DG in the system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substation voltage at 1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with the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‘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IEEE123singlephase_baseMatlab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954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AA9-95D5-4C58-9C13-D24BF9D3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dirty="0"/>
              <a:t>Branch flow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8A50E5-E1DC-44B0-8670-A50A0202EB14}"/>
                  </a:ext>
                </a:extLst>
              </p:cNvPr>
              <p:cNvSpPr/>
              <p:nvPr/>
            </p:nvSpPr>
            <p:spPr>
              <a:xfrm>
                <a:off x="2819400" y="1034903"/>
                <a:ext cx="4114639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8A50E5-E1DC-44B0-8670-A50A0202E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034903"/>
                <a:ext cx="4114639" cy="717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02C81-9411-4CA2-8A48-794EF943DDA8}"/>
                  </a:ext>
                </a:extLst>
              </p:cNvPr>
              <p:cNvSpPr/>
              <p:nvPr/>
            </p:nvSpPr>
            <p:spPr>
              <a:xfrm>
                <a:off x="2271875" y="1641270"/>
                <a:ext cx="5257800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02C81-9411-4CA2-8A48-794EF94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875" y="1641270"/>
                <a:ext cx="5257800" cy="717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6A5268-7E44-4CBB-A808-276CB864BBDB}"/>
                  </a:ext>
                </a:extLst>
              </p:cNvPr>
              <p:cNvSpPr/>
              <p:nvPr/>
            </p:nvSpPr>
            <p:spPr>
              <a:xfrm>
                <a:off x="2514600" y="2438400"/>
                <a:ext cx="5737000" cy="38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6A5268-7E44-4CBB-A808-276CB864B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5737000" cy="384272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B21BAC-6C96-4ECA-970E-7C65C1424D89}"/>
              </a:ext>
            </a:extLst>
          </p:cNvPr>
          <p:cNvSpPr txBox="1"/>
          <p:nvPr/>
        </p:nvSpPr>
        <p:spPr>
          <a:xfrm>
            <a:off x="896018" y="1143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E1615-6E08-43D0-912C-A83693078CE4}"/>
              </a:ext>
            </a:extLst>
          </p:cNvPr>
          <p:cNvSpPr txBox="1"/>
          <p:nvPr/>
        </p:nvSpPr>
        <p:spPr>
          <a:xfrm>
            <a:off x="896018" y="1752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A42AE-1551-474B-9EA9-318027803A93}"/>
              </a:ext>
            </a:extLst>
          </p:cNvPr>
          <p:cNvSpPr txBox="1"/>
          <p:nvPr/>
        </p:nvSpPr>
        <p:spPr>
          <a:xfrm>
            <a:off x="896018" y="24192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2DC559-BA59-46CA-BC49-A842D4D18C17}"/>
                  </a:ext>
                </a:extLst>
              </p:cNvPr>
              <p:cNvSpPr/>
              <p:nvPr/>
            </p:nvSpPr>
            <p:spPr>
              <a:xfrm>
                <a:off x="2884978" y="4042443"/>
                <a:ext cx="2919677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2DC559-BA59-46CA-BC49-A842D4D18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78" y="4042443"/>
                <a:ext cx="2919677" cy="639534"/>
              </a:xfrm>
              <a:prstGeom prst="rect">
                <a:avLst/>
              </a:prstGeom>
              <a:blipFill>
                <a:blip r:embed="rId5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2FBA15-AD19-4DA3-84EB-959F2AFE672D}"/>
                  </a:ext>
                </a:extLst>
              </p:cNvPr>
              <p:cNvSpPr/>
              <p:nvPr/>
            </p:nvSpPr>
            <p:spPr>
              <a:xfrm>
                <a:off x="2819400" y="4676019"/>
                <a:ext cx="3406342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2FBA15-AD19-4DA3-84EB-959F2AFE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76019"/>
                <a:ext cx="3406342" cy="639534"/>
              </a:xfrm>
              <a:prstGeom prst="rect">
                <a:avLst/>
              </a:prstGeom>
              <a:blipFill>
                <a:blip r:embed="rId6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03FC1A-B2BB-4480-9A87-95742F9E5AEB}"/>
                  </a:ext>
                </a:extLst>
              </p:cNvPr>
              <p:cNvSpPr/>
              <p:nvPr/>
            </p:nvSpPr>
            <p:spPr>
              <a:xfrm>
                <a:off x="2603309" y="5325760"/>
                <a:ext cx="4358292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03FC1A-B2BB-4480-9A87-95742F9E5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309" y="5325760"/>
                <a:ext cx="4358292" cy="376000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4620F2-DA33-44B7-95E9-7D9FE69F1129}"/>
              </a:ext>
            </a:extLst>
          </p:cNvPr>
          <p:cNvSpPr/>
          <p:nvPr/>
        </p:nvSpPr>
        <p:spPr>
          <a:xfrm>
            <a:off x="896018" y="3601419"/>
            <a:ext cx="2751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branch flow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0" y="2996451"/>
                <a:ext cx="1460335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96451"/>
                <a:ext cx="1460335" cy="287451"/>
              </a:xfrm>
              <a:prstGeom prst="rect">
                <a:avLst/>
              </a:prstGeom>
              <a:blipFill>
                <a:blip r:embed="rId8"/>
                <a:stretch>
                  <a:fillRect l="-2500" r="-417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2A42AE-1551-474B-9EA9-318027803A93}"/>
              </a:ext>
            </a:extLst>
          </p:cNvPr>
          <p:cNvSpPr txBox="1"/>
          <p:nvPr/>
        </p:nvSpPr>
        <p:spPr>
          <a:xfrm>
            <a:off x="903778" y="29526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9800" y="2982456"/>
                <a:ext cx="10265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982456"/>
                <a:ext cx="102656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703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5BD8-76EE-4A7D-A70F-5501C48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in </a:t>
            </a:r>
            <a:r>
              <a:rPr lang="en-US" dirty="0" err="1"/>
              <a:t>matlab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F643B-1346-46BF-BD45-D478A408D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77724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Followings steps are followed for linear branch flow model: 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impedance (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R+jX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each line is obtained using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openDSS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(linedata.txt)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rated power of each node (P, Q) is obtained using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openDSS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(powerdata.txt)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defined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branch flow (LBF) equations  are formulated as equality 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power flow validation objective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(see ‘</a:t>
                </a:r>
                <a:r>
                  <a:rPr lang="en-US" b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singlephaselin.m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</a:p>
              <a:p>
                <a:pPr marL="457200" indent="-457200">
                  <a:buAutoNum type="arabicPeriod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F643B-1346-46BF-BD45-D478A408D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7772400" cy="4724400"/>
              </a:xfrm>
              <a:blipFill>
                <a:blip r:embed="rId2"/>
                <a:stretch>
                  <a:fillRect l="-1176" t="-1032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033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9305-2606-4DAF-AD26-86250F3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9144000" cy="762000"/>
          </a:xfrm>
        </p:spPr>
        <p:txBody>
          <a:bodyPr/>
          <a:lstStyle/>
          <a:p>
            <a:r>
              <a:rPr lang="en-US" dirty="0"/>
              <a:t>Nonlinear branch flow (NLBF)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001A5-ECD4-4BE5-B564-373A6F0B0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steps are required to model NLBF in </a:t>
                </a:r>
                <a:r>
                  <a:rPr lang="en-US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impedance (</a:t>
                </a:r>
                <a:r>
                  <a:rPr lang="en-US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R+jX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each line is obtained using </a:t>
                </a:r>
                <a:r>
                  <a:rPr lang="en-US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openDSS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(linedata.txt)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rated power of each node (P, Q) is obtained using </a:t>
                </a:r>
                <a:r>
                  <a:rPr lang="en-US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openDSS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(powerdata.txt)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𝑘𝑉𝐴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𝑘𝑉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𝑓𝑙𝑜𝑤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defined 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branch flow equations  are formulated as equality 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 branch flow equations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obtained (file ‘@</a:t>
                </a:r>
                <a:r>
                  <a:rPr lang="en-US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eqcons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using  LBF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power flow validation objective is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ClrTx/>
                  <a:buAutoNum type="arabicPeriod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solving the nonlinear programming problem </a:t>
                </a:r>
                <a:r>
                  <a:rPr lang="en-US" sz="2000" b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en-US" sz="2000" b="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fmincon</a:t>
                </a:r>
                <a:r>
                  <a:rPr lang="en-US" sz="2000" b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 is called (see ‘</a:t>
                </a:r>
                <a:r>
                  <a:rPr lang="en-US" sz="2000" b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nonlinpowerflow.m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001A5-ECD4-4BE5-B564-373A6F0B0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724400"/>
              </a:xfrm>
              <a:blipFill>
                <a:blip r:embed="rId2"/>
                <a:stretch>
                  <a:fillRect l="-863" t="-774" b="-20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53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AC8-236D-46D4-8218-193E0FD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762000"/>
          </a:xfrm>
        </p:spPr>
        <p:txBody>
          <a:bodyPr/>
          <a:lstStyle/>
          <a:p>
            <a:r>
              <a:rPr lang="en-US" dirty="0"/>
              <a:t>Power flow validation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8906F4-0B61-4F0A-BBFA-8F062F30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5162"/>
              </p:ext>
            </p:extLst>
          </p:nvPr>
        </p:nvGraphicFramePr>
        <p:xfrm>
          <a:off x="1108178" y="1218881"/>
          <a:ext cx="6245122" cy="1383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1309628882"/>
                    </a:ext>
                  </a:extLst>
                </a:gridCol>
                <a:gridCol w="1638988">
                  <a:extLst>
                    <a:ext uri="{9D8B030D-6E8A-4147-A177-3AD203B41FA5}">
                      <a16:colId xmlns:a16="http://schemas.microsoft.com/office/drawing/2014/main" val="179789164"/>
                    </a:ext>
                  </a:extLst>
                </a:gridCol>
                <a:gridCol w="1380201">
                  <a:extLst>
                    <a:ext uri="{9D8B030D-6E8A-4147-A177-3AD203B41FA5}">
                      <a16:colId xmlns:a16="http://schemas.microsoft.com/office/drawing/2014/main" val="3572735025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3035727851"/>
                    </a:ext>
                  </a:extLst>
                </a:gridCol>
              </a:tblGrid>
              <a:tr h="323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OpenDSS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Matlab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00840"/>
                  </a:ext>
                </a:extLst>
              </a:tr>
              <a:tr h="581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Power (kW)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Reactive Power (</a:t>
                      </a:r>
                      <a:r>
                        <a:rPr lang="en-US" sz="1400" dirty="0" err="1"/>
                        <a:t>kVAr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0727"/>
                  </a:ext>
                </a:extLst>
              </a:tr>
              <a:tr h="46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1201.6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22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14C58A-2211-432D-BCD5-E77C5CBE9563}"/>
              </a:ext>
            </a:extLst>
          </p:cNvPr>
          <p:cNvSpPr txBox="1"/>
          <p:nvPr/>
        </p:nvSpPr>
        <p:spPr>
          <a:xfrm>
            <a:off x="2438400" y="838200"/>
            <a:ext cx="404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 power flow at substation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98" y="6382739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comparison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09351"/>
            <a:ext cx="5313472" cy="3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18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8866"/>
            <a:ext cx="9144000" cy="762000"/>
          </a:xfrm>
        </p:spPr>
        <p:txBody>
          <a:bodyPr/>
          <a:lstStyle/>
          <a:p>
            <a:r>
              <a:rPr lang="en-US" sz="3200" dirty="0"/>
              <a:t>IEEE 123 Bus feeder with 10% DG Penetration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are placed randomly at 10% of load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rating at each node is equal to maximum rating of the load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DGs kVA rating is 120% of kW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Folder with </a:t>
            </a:r>
            <a:r>
              <a:rPr lang="en-US" dirty="0" err="1"/>
              <a:t>OpenDSS</a:t>
            </a:r>
            <a:r>
              <a:rPr lang="en-US" dirty="0"/>
              <a:t> and </a:t>
            </a:r>
            <a:r>
              <a:rPr lang="en-US" dirty="0" err="1"/>
              <a:t>Matlab</a:t>
            </a:r>
            <a:r>
              <a:rPr lang="en-US" dirty="0"/>
              <a:t> file ‘</a:t>
            </a:r>
            <a:r>
              <a:rPr lang="en-US" dirty="0">
                <a:solidFill>
                  <a:srgbClr val="FF0000"/>
                </a:solidFill>
              </a:rPr>
              <a:t>IEEE123singlephase_DG10</a:t>
            </a:r>
            <a:r>
              <a:rPr lang="en-US" dirty="0"/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4019145" cy="2722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971800"/>
            <a:ext cx="4086409" cy="28088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600200" y="5864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OpenDSS</a:t>
            </a:r>
            <a:r>
              <a:rPr lang="en-US" sz="1400" dirty="0"/>
              <a:t>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5864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6083123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Mai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Book Antiqua"/>
        <a:ea typeface=""/>
        <a:cs typeface="Arial"/>
      </a:majorFont>
      <a:minorFont>
        <a:latin typeface="Myriad Pr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1876</Words>
  <Application>Microsoft Office PowerPoint</Application>
  <PresentationFormat>On-screen Show (4:3)</PresentationFormat>
  <Paragraphs>361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 Antiqua</vt:lpstr>
      <vt:lpstr>Calibri</vt:lpstr>
      <vt:lpstr>Cambria Math</vt:lpstr>
      <vt:lpstr>Myriad Pro</vt:lpstr>
      <vt:lpstr>Times New Roman</vt:lpstr>
      <vt:lpstr>1_Main</vt:lpstr>
      <vt:lpstr>IEEE-123 Bus Single Phase System</vt:lpstr>
      <vt:lpstr>Equivalent single phase 123-node system</vt:lpstr>
      <vt:lpstr>IEEE-123 Node System</vt:lpstr>
      <vt:lpstr>Equivalent Matlab data</vt:lpstr>
      <vt:lpstr>Branch flow model</vt:lpstr>
      <vt:lpstr>How to model in matlab?</vt:lpstr>
      <vt:lpstr>Nonlinear branch flow (NLBF) equation</vt:lpstr>
      <vt:lpstr>Power flow validation </vt:lpstr>
      <vt:lpstr>IEEE 123 Bus feeder with 10% DG Penetration</vt:lpstr>
      <vt:lpstr>Power flow validation </vt:lpstr>
      <vt:lpstr>IEEE 123 Bus feeder with 30% Penetration</vt:lpstr>
      <vt:lpstr>Power flow validation </vt:lpstr>
      <vt:lpstr>IEEE 123 Bus feeder with 50% Penetration</vt:lpstr>
      <vt:lpstr>Power flow validation </vt:lpstr>
      <vt:lpstr>IEEE-123 Node System</vt:lpstr>
      <vt:lpstr>Power flow validation base case </vt:lpstr>
      <vt:lpstr>Power flow validation base case </vt:lpstr>
      <vt:lpstr>Power flow validation with 10% penetration </vt:lpstr>
      <vt:lpstr>Power flow validation with 10% penetration </vt:lpstr>
      <vt:lpstr>Power flow validation with 30% penetration </vt:lpstr>
      <vt:lpstr>Power flow validation with 30% penetration </vt:lpstr>
      <vt:lpstr>Power flow validation with 50% penetration </vt:lpstr>
      <vt:lpstr>Power flow validation with 50% penetration </vt:lpstr>
      <vt:lpstr>Power flow validation with Capacitor and  1 Voltage Regulator </vt:lpstr>
      <vt:lpstr>Power flow validation with Capacitor and  1 Voltage Regulator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Granular Multilevel Converter: A New Multilevel Converter Topology</dc:title>
  <dc:creator>Iranian Boy</dc:creator>
  <cp:lastModifiedBy>Rahul Jha</cp:lastModifiedBy>
  <cp:revision>1317</cp:revision>
  <cp:lastPrinted>1601-01-01T00:00:00Z</cp:lastPrinted>
  <dcterms:created xsi:type="dcterms:W3CDTF">1601-01-01T00:00:00Z</dcterms:created>
  <dcterms:modified xsi:type="dcterms:W3CDTF">2020-01-10T04:20:48Z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