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28"/>
  </p:notesMasterIdLst>
  <p:handoutMasterIdLst>
    <p:handoutMasterId r:id="rId29"/>
  </p:handoutMasterIdLst>
  <p:sldIdLst>
    <p:sldId id="257" r:id="rId5"/>
    <p:sldId id="297" r:id="rId6"/>
    <p:sldId id="298" r:id="rId7"/>
    <p:sldId id="299" r:id="rId8"/>
    <p:sldId id="301" r:id="rId9"/>
    <p:sldId id="302" r:id="rId10"/>
    <p:sldId id="258" r:id="rId11"/>
    <p:sldId id="282" r:id="rId12"/>
    <p:sldId id="283" r:id="rId13"/>
    <p:sldId id="284" r:id="rId14"/>
    <p:sldId id="285" r:id="rId15"/>
    <p:sldId id="286" r:id="rId16"/>
    <p:sldId id="288" r:id="rId17"/>
    <p:sldId id="289" r:id="rId18"/>
    <p:sldId id="290" r:id="rId19"/>
    <p:sldId id="292" r:id="rId20"/>
    <p:sldId id="291" r:id="rId21"/>
    <p:sldId id="294" r:id="rId22"/>
    <p:sldId id="293" r:id="rId23"/>
    <p:sldId id="295" r:id="rId24"/>
    <p:sldId id="296" r:id="rId25"/>
    <p:sldId id="287" r:id="rId26"/>
    <p:sldId id="30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A1D3"/>
    <a:srgbClr val="9558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85359" autoAdjust="0"/>
  </p:normalViewPr>
  <p:slideViewPr>
    <p:cSldViewPr snapToGrid="0" showGuides="1">
      <p:cViewPr varScale="1">
        <p:scale>
          <a:sx n="100" d="100"/>
          <a:sy n="100" d="100"/>
        </p:scale>
        <p:origin x="990" y="78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6" d="100"/>
        <a:sy n="56" d="100"/>
      </p:scale>
      <p:origin x="0" y="-288"/>
    </p:cViewPr>
  </p:sorterViewPr>
  <p:notesViewPr>
    <p:cSldViewPr snapToGrid="0" showGuides="1">
      <p:cViewPr varScale="1">
        <p:scale>
          <a:sx n="58" d="100"/>
          <a:sy n="58" d="100"/>
        </p:scale>
        <p:origin x="2309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1318A-8A71-46CA-B53C-3835F89094B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C45C90-45F1-4B34-8E45-E20C6AEA344C}">
      <dgm:prSet phldrT="[Text]" custT="1"/>
      <dgm:spPr>
        <a:solidFill>
          <a:schemeClr val="bg2">
            <a:lumMod val="60000"/>
            <a:lumOff val="4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bg1">
                  <a:lumMod val="95000"/>
                </a:schemeClr>
              </a:solidFill>
            </a:rPr>
            <a:t>The SOCP solution  outputs an optimal battery and inverter control schedule</a:t>
          </a:r>
        </a:p>
      </dgm:t>
    </dgm:pt>
    <dgm:pt modelId="{84598C56-434A-45E7-8056-90F7CAB89263}" type="parTrans" cxnId="{BABD956F-579A-4B9E-8F71-10670D321B5A}">
      <dgm:prSet/>
      <dgm:spPr/>
      <dgm:t>
        <a:bodyPr/>
        <a:lstStyle/>
        <a:p>
          <a:endParaRPr lang="en-US"/>
        </a:p>
      </dgm:t>
    </dgm:pt>
    <dgm:pt modelId="{D81C8CCF-4697-4DD5-ADE9-14CED9E8EA19}" type="sibTrans" cxnId="{BABD956F-579A-4B9E-8F71-10670D321B5A}">
      <dgm:prSet/>
      <dgm:spPr/>
      <dgm:t>
        <a:bodyPr/>
        <a:lstStyle/>
        <a:p>
          <a:endParaRPr lang="en-US"/>
        </a:p>
      </dgm:t>
    </dgm:pt>
    <dgm:pt modelId="{343CADBF-4DDC-4ED2-8368-6BE57FBC7B38}">
      <dgm:prSet phldrT="[Text]" custT="1"/>
      <dgm:spPr>
        <a:solidFill>
          <a:schemeClr val="bg2">
            <a:lumMod val="60000"/>
            <a:lumOff val="4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bg1">
                  <a:lumMod val="95000"/>
                </a:schemeClr>
              </a:solidFill>
            </a:rPr>
            <a:t>The schedule is used by the NLP to calculate a physically realizable schedule</a:t>
          </a:r>
        </a:p>
      </dgm:t>
    </dgm:pt>
    <dgm:pt modelId="{F541670E-5BC2-409C-83D8-FDDF00C0DD8F}" type="parTrans" cxnId="{41B2C289-DC66-4405-A725-B993FD2F6816}">
      <dgm:prSet/>
      <dgm:spPr/>
      <dgm:t>
        <a:bodyPr/>
        <a:lstStyle/>
        <a:p>
          <a:endParaRPr lang="en-US"/>
        </a:p>
      </dgm:t>
    </dgm:pt>
    <dgm:pt modelId="{5C79A275-8CC6-4192-937D-9C1E0C3C5EF6}" type="sibTrans" cxnId="{41B2C289-DC66-4405-A725-B993FD2F6816}">
      <dgm:prSet/>
      <dgm:spPr/>
      <dgm:t>
        <a:bodyPr/>
        <a:lstStyle/>
        <a:p>
          <a:endParaRPr lang="en-US"/>
        </a:p>
      </dgm:t>
    </dgm:pt>
    <dgm:pt modelId="{62EEB961-7EE2-43E7-9E10-CE6AEBA2D905}">
      <dgm:prSet phldrT="[Text]" custT="1"/>
      <dgm:spPr>
        <a:solidFill>
          <a:schemeClr val="bg2">
            <a:lumMod val="60000"/>
            <a:lumOff val="4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bg1">
                  <a:lumMod val="95000"/>
                </a:schemeClr>
              </a:solidFill>
            </a:rPr>
            <a:t>The physically realizable schedule is implemented by </a:t>
          </a:r>
          <a:r>
            <a:rPr lang="en-US" sz="1800" dirty="0" err="1">
              <a:solidFill>
                <a:schemeClr val="bg1">
                  <a:lumMod val="95000"/>
                </a:schemeClr>
              </a:solidFill>
            </a:rPr>
            <a:t>GridLab</a:t>
          </a:r>
          <a:r>
            <a:rPr lang="en-US" sz="1800" dirty="0">
              <a:solidFill>
                <a:schemeClr val="bg1">
                  <a:lumMod val="95000"/>
                </a:schemeClr>
              </a:solidFill>
            </a:rPr>
            <a:t>-D to determine the resulting AC Power Flows.</a:t>
          </a:r>
        </a:p>
      </dgm:t>
    </dgm:pt>
    <dgm:pt modelId="{CF7CCA23-E042-4A06-ADF3-B5998DF8240F}" type="parTrans" cxnId="{A349ED6F-2413-4399-BAF0-FA35AFC4B148}">
      <dgm:prSet/>
      <dgm:spPr/>
      <dgm:t>
        <a:bodyPr/>
        <a:lstStyle/>
        <a:p>
          <a:endParaRPr lang="en-US"/>
        </a:p>
      </dgm:t>
    </dgm:pt>
    <dgm:pt modelId="{FA8A6BD6-5E7D-4F86-BCCD-642C66E1627D}" type="sibTrans" cxnId="{A349ED6F-2413-4399-BAF0-FA35AFC4B148}">
      <dgm:prSet/>
      <dgm:spPr/>
      <dgm:t>
        <a:bodyPr/>
        <a:lstStyle/>
        <a:p>
          <a:endParaRPr lang="en-US"/>
        </a:p>
      </dgm:t>
    </dgm:pt>
    <dgm:pt modelId="{A070EE7E-2EC8-43B7-A174-54F76DC9A5C1}">
      <dgm:prSet phldrT="[Text]" custT="1"/>
      <dgm:spPr>
        <a:solidFill>
          <a:schemeClr val="bg2">
            <a:lumMod val="60000"/>
            <a:lumOff val="4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bg1">
                  <a:lumMod val="95000"/>
                </a:schemeClr>
              </a:solidFill>
            </a:rPr>
            <a:t>The forecast of demand and renewable generations are updated.</a:t>
          </a:r>
        </a:p>
      </dgm:t>
    </dgm:pt>
    <dgm:pt modelId="{4AC2CB48-F482-455A-B898-8B36E6C9272A}" type="parTrans" cxnId="{09276C0E-E3F9-483F-B536-5CAA766FA390}">
      <dgm:prSet/>
      <dgm:spPr/>
      <dgm:t>
        <a:bodyPr/>
        <a:lstStyle/>
        <a:p>
          <a:endParaRPr lang="en-US"/>
        </a:p>
      </dgm:t>
    </dgm:pt>
    <dgm:pt modelId="{BA03094D-F954-4822-A49A-9EB8C09AE785}" type="sibTrans" cxnId="{09276C0E-E3F9-483F-B536-5CAA766FA390}">
      <dgm:prSet/>
      <dgm:spPr/>
      <dgm:t>
        <a:bodyPr/>
        <a:lstStyle/>
        <a:p>
          <a:endParaRPr lang="en-US"/>
        </a:p>
      </dgm:t>
    </dgm:pt>
    <dgm:pt modelId="{AE692026-969F-49A2-99D3-501E3CDAFB2D}" type="pres">
      <dgm:prSet presAssocID="{55C1318A-8A71-46CA-B53C-3835F89094B3}" presName="cycle" presStyleCnt="0">
        <dgm:presLayoutVars>
          <dgm:dir/>
          <dgm:resizeHandles val="exact"/>
        </dgm:presLayoutVars>
      </dgm:prSet>
      <dgm:spPr/>
    </dgm:pt>
    <dgm:pt modelId="{96FE773E-0D0D-4853-8FC2-C585534B9FA7}" type="pres">
      <dgm:prSet presAssocID="{B0C45C90-45F1-4B34-8E45-E20C6AEA344C}" presName="node" presStyleLbl="node1" presStyleIdx="0" presStyleCnt="4" custScaleX="179629" custScaleY="130127" custRadScaleRad="76950" custRadScaleInc="564">
        <dgm:presLayoutVars>
          <dgm:bulletEnabled val="1"/>
        </dgm:presLayoutVars>
      </dgm:prSet>
      <dgm:spPr/>
    </dgm:pt>
    <dgm:pt modelId="{F4F227FC-327F-4CAD-9C83-044C14E76999}" type="pres">
      <dgm:prSet presAssocID="{D81C8CCF-4697-4DD5-ADE9-14CED9E8EA19}" presName="sibTrans" presStyleLbl="sibTrans2D1" presStyleIdx="0" presStyleCnt="4"/>
      <dgm:spPr/>
    </dgm:pt>
    <dgm:pt modelId="{AB6F7010-012A-44EC-9661-DAE623EB80E2}" type="pres">
      <dgm:prSet presAssocID="{D81C8CCF-4697-4DD5-ADE9-14CED9E8EA19}" presName="connectorText" presStyleLbl="sibTrans2D1" presStyleIdx="0" presStyleCnt="4"/>
      <dgm:spPr/>
    </dgm:pt>
    <dgm:pt modelId="{EBEB4AB3-D801-4615-973A-A003B350B7F7}" type="pres">
      <dgm:prSet presAssocID="{343CADBF-4DDC-4ED2-8368-6BE57FBC7B38}" presName="node" presStyleLbl="node1" presStyleIdx="1" presStyleCnt="4" custScaleX="167833" custScaleY="118552" custRadScaleRad="223985" custRadScaleInc="-350">
        <dgm:presLayoutVars>
          <dgm:bulletEnabled val="1"/>
        </dgm:presLayoutVars>
      </dgm:prSet>
      <dgm:spPr/>
    </dgm:pt>
    <dgm:pt modelId="{CD633E9B-76DB-461A-BEA8-90588114C834}" type="pres">
      <dgm:prSet presAssocID="{5C79A275-8CC6-4192-937D-9C1E0C3C5EF6}" presName="sibTrans" presStyleLbl="sibTrans2D1" presStyleIdx="1" presStyleCnt="4"/>
      <dgm:spPr/>
    </dgm:pt>
    <dgm:pt modelId="{1BB5C323-4794-428F-9CDE-D80CB3243B35}" type="pres">
      <dgm:prSet presAssocID="{5C79A275-8CC6-4192-937D-9C1E0C3C5EF6}" presName="connectorText" presStyleLbl="sibTrans2D1" presStyleIdx="1" presStyleCnt="4"/>
      <dgm:spPr/>
    </dgm:pt>
    <dgm:pt modelId="{4BAE3030-6163-4BB0-A9FC-4D12F88EF28E}" type="pres">
      <dgm:prSet presAssocID="{62EEB961-7EE2-43E7-9E10-CE6AEBA2D905}" presName="node" presStyleLbl="node1" presStyleIdx="2" presStyleCnt="4" custScaleX="195230" custScaleY="131298" custRadScaleRad="75881" custRadScaleInc="-4984">
        <dgm:presLayoutVars>
          <dgm:bulletEnabled val="1"/>
        </dgm:presLayoutVars>
      </dgm:prSet>
      <dgm:spPr/>
    </dgm:pt>
    <dgm:pt modelId="{67617F40-DA62-4ADF-8E3B-AC4DF870A1B2}" type="pres">
      <dgm:prSet presAssocID="{FA8A6BD6-5E7D-4F86-BCCD-642C66E1627D}" presName="sibTrans" presStyleLbl="sibTrans2D1" presStyleIdx="2" presStyleCnt="4"/>
      <dgm:spPr/>
    </dgm:pt>
    <dgm:pt modelId="{A1AC9EC1-B1FD-4659-8304-53652714DFF3}" type="pres">
      <dgm:prSet presAssocID="{FA8A6BD6-5E7D-4F86-BCCD-642C66E1627D}" presName="connectorText" presStyleLbl="sibTrans2D1" presStyleIdx="2" presStyleCnt="4"/>
      <dgm:spPr/>
    </dgm:pt>
    <dgm:pt modelId="{FC9AEC83-8A34-416E-ADB1-769965C1BE09}" type="pres">
      <dgm:prSet presAssocID="{A070EE7E-2EC8-43B7-A174-54F76DC9A5C1}" presName="node" presStyleLbl="node1" presStyleIdx="3" presStyleCnt="4" custScaleX="138522" custScaleY="106295" custRadScaleRad="226725" custRadScaleInc="-306">
        <dgm:presLayoutVars>
          <dgm:bulletEnabled val="1"/>
        </dgm:presLayoutVars>
      </dgm:prSet>
      <dgm:spPr/>
    </dgm:pt>
    <dgm:pt modelId="{27F7F757-5639-4E8D-B7BC-438DB737CBD6}" type="pres">
      <dgm:prSet presAssocID="{BA03094D-F954-4822-A49A-9EB8C09AE785}" presName="sibTrans" presStyleLbl="sibTrans2D1" presStyleIdx="3" presStyleCnt="4"/>
      <dgm:spPr/>
    </dgm:pt>
    <dgm:pt modelId="{1C0C47D8-1906-46A1-8CDB-0FBECB22C4ED}" type="pres">
      <dgm:prSet presAssocID="{BA03094D-F954-4822-A49A-9EB8C09AE785}" presName="connectorText" presStyleLbl="sibTrans2D1" presStyleIdx="3" presStyleCnt="4"/>
      <dgm:spPr/>
    </dgm:pt>
  </dgm:ptLst>
  <dgm:cxnLst>
    <dgm:cxn modelId="{09276C0E-E3F9-483F-B536-5CAA766FA390}" srcId="{55C1318A-8A71-46CA-B53C-3835F89094B3}" destId="{A070EE7E-2EC8-43B7-A174-54F76DC9A5C1}" srcOrd="3" destOrd="0" parTransId="{4AC2CB48-F482-455A-B898-8B36E6C9272A}" sibTransId="{BA03094D-F954-4822-A49A-9EB8C09AE785}"/>
    <dgm:cxn modelId="{EA0AE11C-9F82-4774-AA41-B89115EE5111}" type="presOf" srcId="{FA8A6BD6-5E7D-4F86-BCCD-642C66E1627D}" destId="{67617F40-DA62-4ADF-8E3B-AC4DF870A1B2}" srcOrd="0" destOrd="0" presId="urn:microsoft.com/office/officeart/2005/8/layout/cycle2"/>
    <dgm:cxn modelId="{6561F71E-EAC9-4B0D-9CF9-43230E0880F3}" type="presOf" srcId="{BA03094D-F954-4822-A49A-9EB8C09AE785}" destId="{27F7F757-5639-4E8D-B7BC-438DB737CBD6}" srcOrd="0" destOrd="0" presId="urn:microsoft.com/office/officeart/2005/8/layout/cycle2"/>
    <dgm:cxn modelId="{F229C125-DDB0-4B07-80E2-E8B959A061E3}" type="presOf" srcId="{FA8A6BD6-5E7D-4F86-BCCD-642C66E1627D}" destId="{A1AC9EC1-B1FD-4659-8304-53652714DFF3}" srcOrd="1" destOrd="0" presId="urn:microsoft.com/office/officeart/2005/8/layout/cycle2"/>
    <dgm:cxn modelId="{F3139664-E1DD-4810-A5E4-0A08171C6607}" type="presOf" srcId="{D81C8CCF-4697-4DD5-ADE9-14CED9E8EA19}" destId="{AB6F7010-012A-44EC-9661-DAE623EB80E2}" srcOrd="1" destOrd="0" presId="urn:microsoft.com/office/officeart/2005/8/layout/cycle2"/>
    <dgm:cxn modelId="{EC256F6E-D679-465C-A757-D7064CB36163}" type="presOf" srcId="{55C1318A-8A71-46CA-B53C-3835F89094B3}" destId="{AE692026-969F-49A2-99D3-501E3CDAFB2D}" srcOrd="0" destOrd="0" presId="urn:microsoft.com/office/officeart/2005/8/layout/cycle2"/>
    <dgm:cxn modelId="{3754764E-ACE5-440B-A2EF-55A5C5BF30AB}" type="presOf" srcId="{D81C8CCF-4697-4DD5-ADE9-14CED9E8EA19}" destId="{F4F227FC-327F-4CAD-9C83-044C14E76999}" srcOrd="0" destOrd="0" presId="urn:microsoft.com/office/officeart/2005/8/layout/cycle2"/>
    <dgm:cxn modelId="{BABD956F-579A-4B9E-8F71-10670D321B5A}" srcId="{55C1318A-8A71-46CA-B53C-3835F89094B3}" destId="{B0C45C90-45F1-4B34-8E45-E20C6AEA344C}" srcOrd="0" destOrd="0" parTransId="{84598C56-434A-45E7-8056-90F7CAB89263}" sibTransId="{D81C8CCF-4697-4DD5-ADE9-14CED9E8EA19}"/>
    <dgm:cxn modelId="{A349ED6F-2413-4399-BAF0-FA35AFC4B148}" srcId="{55C1318A-8A71-46CA-B53C-3835F89094B3}" destId="{62EEB961-7EE2-43E7-9E10-CE6AEBA2D905}" srcOrd="2" destOrd="0" parTransId="{CF7CCA23-E042-4A06-ADF3-B5998DF8240F}" sibTransId="{FA8A6BD6-5E7D-4F86-BCCD-642C66E1627D}"/>
    <dgm:cxn modelId="{77CBC451-75E0-49A8-AC4E-0862C54016B5}" type="presOf" srcId="{62EEB961-7EE2-43E7-9E10-CE6AEBA2D905}" destId="{4BAE3030-6163-4BB0-A9FC-4D12F88EF28E}" srcOrd="0" destOrd="0" presId="urn:microsoft.com/office/officeart/2005/8/layout/cycle2"/>
    <dgm:cxn modelId="{44377D53-FA7F-4907-82A7-63FEFD8003E5}" type="presOf" srcId="{343CADBF-4DDC-4ED2-8368-6BE57FBC7B38}" destId="{EBEB4AB3-D801-4615-973A-A003B350B7F7}" srcOrd="0" destOrd="0" presId="urn:microsoft.com/office/officeart/2005/8/layout/cycle2"/>
    <dgm:cxn modelId="{0781AF78-A049-461E-8A30-C5991CF2F36B}" type="presOf" srcId="{B0C45C90-45F1-4B34-8E45-E20C6AEA344C}" destId="{96FE773E-0D0D-4853-8FC2-C585534B9FA7}" srcOrd="0" destOrd="0" presId="urn:microsoft.com/office/officeart/2005/8/layout/cycle2"/>
    <dgm:cxn modelId="{6C459C85-6BA7-43AE-B9EA-2B418ED2F6BE}" type="presOf" srcId="{5C79A275-8CC6-4192-937D-9C1E0C3C5EF6}" destId="{1BB5C323-4794-428F-9CDE-D80CB3243B35}" srcOrd="1" destOrd="0" presId="urn:microsoft.com/office/officeart/2005/8/layout/cycle2"/>
    <dgm:cxn modelId="{41B2C289-DC66-4405-A725-B993FD2F6816}" srcId="{55C1318A-8A71-46CA-B53C-3835F89094B3}" destId="{343CADBF-4DDC-4ED2-8368-6BE57FBC7B38}" srcOrd="1" destOrd="0" parTransId="{F541670E-5BC2-409C-83D8-FDDF00C0DD8F}" sibTransId="{5C79A275-8CC6-4192-937D-9C1E0C3C5EF6}"/>
    <dgm:cxn modelId="{062292BE-E671-43BA-96F3-3D4DB0BAFDD2}" type="presOf" srcId="{BA03094D-F954-4822-A49A-9EB8C09AE785}" destId="{1C0C47D8-1906-46A1-8CDB-0FBECB22C4ED}" srcOrd="1" destOrd="0" presId="urn:microsoft.com/office/officeart/2005/8/layout/cycle2"/>
    <dgm:cxn modelId="{2C219FD4-6EF5-4283-90F9-7B9F8E4BDA0C}" type="presOf" srcId="{5C79A275-8CC6-4192-937D-9C1E0C3C5EF6}" destId="{CD633E9B-76DB-461A-BEA8-90588114C834}" srcOrd="0" destOrd="0" presId="urn:microsoft.com/office/officeart/2005/8/layout/cycle2"/>
    <dgm:cxn modelId="{C6A8AEF2-D665-4C14-A577-B3440B110415}" type="presOf" srcId="{A070EE7E-2EC8-43B7-A174-54F76DC9A5C1}" destId="{FC9AEC83-8A34-416E-ADB1-769965C1BE09}" srcOrd="0" destOrd="0" presId="urn:microsoft.com/office/officeart/2005/8/layout/cycle2"/>
    <dgm:cxn modelId="{EF167B71-8016-4184-AEA3-E8FFEACA6762}" type="presParOf" srcId="{AE692026-969F-49A2-99D3-501E3CDAFB2D}" destId="{96FE773E-0D0D-4853-8FC2-C585534B9FA7}" srcOrd="0" destOrd="0" presId="urn:microsoft.com/office/officeart/2005/8/layout/cycle2"/>
    <dgm:cxn modelId="{A95F1B94-ADE5-4FCE-89F3-F38464ED0694}" type="presParOf" srcId="{AE692026-969F-49A2-99D3-501E3CDAFB2D}" destId="{F4F227FC-327F-4CAD-9C83-044C14E76999}" srcOrd="1" destOrd="0" presId="urn:microsoft.com/office/officeart/2005/8/layout/cycle2"/>
    <dgm:cxn modelId="{F5B1A0B6-1258-49F0-A200-2BD81B3D135F}" type="presParOf" srcId="{F4F227FC-327F-4CAD-9C83-044C14E76999}" destId="{AB6F7010-012A-44EC-9661-DAE623EB80E2}" srcOrd="0" destOrd="0" presId="urn:microsoft.com/office/officeart/2005/8/layout/cycle2"/>
    <dgm:cxn modelId="{51D6EDD7-4A7F-419C-B593-CCDA380037EF}" type="presParOf" srcId="{AE692026-969F-49A2-99D3-501E3CDAFB2D}" destId="{EBEB4AB3-D801-4615-973A-A003B350B7F7}" srcOrd="2" destOrd="0" presId="urn:microsoft.com/office/officeart/2005/8/layout/cycle2"/>
    <dgm:cxn modelId="{8DA7FAED-34A6-4523-889D-90C7DEF6BFEA}" type="presParOf" srcId="{AE692026-969F-49A2-99D3-501E3CDAFB2D}" destId="{CD633E9B-76DB-461A-BEA8-90588114C834}" srcOrd="3" destOrd="0" presId="urn:microsoft.com/office/officeart/2005/8/layout/cycle2"/>
    <dgm:cxn modelId="{0D44B39B-5EA7-4F3E-91F1-144B49FB2781}" type="presParOf" srcId="{CD633E9B-76DB-461A-BEA8-90588114C834}" destId="{1BB5C323-4794-428F-9CDE-D80CB3243B35}" srcOrd="0" destOrd="0" presId="urn:microsoft.com/office/officeart/2005/8/layout/cycle2"/>
    <dgm:cxn modelId="{E20BBD20-A5C6-4866-9A6E-477640C45C9A}" type="presParOf" srcId="{AE692026-969F-49A2-99D3-501E3CDAFB2D}" destId="{4BAE3030-6163-4BB0-A9FC-4D12F88EF28E}" srcOrd="4" destOrd="0" presId="urn:microsoft.com/office/officeart/2005/8/layout/cycle2"/>
    <dgm:cxn modelId="{6FC16305-284C-42F6-BB66-10F88E2A45C5}" type="presParOf" srcId="{AE692026-969F-49A2-99D3-501E3CDAFB2D}" destId="{67617F40-DA62-4ADF-8E3B-AC4DF870A1B2}" srcOrd="5" destOrd="0" presId="urn:microsoft.com/office/officeart/2005/8/layout/cycle2"/>
    <dgm:cxn modelId="{2FE1608E-B0F4-44DE-9158-8F1EDB940440}" type="presParOf" srcId="{67617F40-DA62-4ADF-8E3B-AC4DF870A1B2}" destId="{A1AC9EC1-B1FD-4659-8304-53652714DFF3}" srcOrd="0" destOrd="0" presId="urn:microsoft.com/office/officeart/2005/8/layout/cycle2"/>
    <dgm:cxn modelId="{E34BD09B-ABB7-42D5-946E-0B2EA0DC17CB}" type="presParOf" srcId="{AE692026-969F-49A2-99D3-501E3CDAFB2D}" destId="{FC9AEC83-8A34-416E-ADB1-769965C1BE09}" srcOrd="6" destOrd="0" presId="urn:microsoft.com/office/officeart/2005/8/layout/cycle2"/>
    <dgm:cxn modelId="{D9979B2F-0527-421B-9C86-7CBAA2651B6A}" type="presParOf" srcId="{AE692026-969F-49A2-99D3-501E3CDAFB2D}" destId="{27F7F757-5639-4E8D-B7BC-438DB737CBD6}" srcOrd="7" destOrd="0" presId="urn:microsoft.com/office/officeart/2005/8/layout/cycle2"/>
    <dgm:cxn modelId="{7ABFF3F0-D352-45A7-95BD-1C35FF502A72}" type="presParOf" srcId="{27F7F757-5639-4E8D-B7BC-438DB737CBD6}" destId="{1C0C47D8-1906-46A1-8CDB-0FBECB22C4ED}" srcOrd="0" destOrd="0" presId="urn:microsoft.com/office/officeart/2005/8/layout/cycle2"/>
  </dgm:cxnLst>
  <dgm:bg/>
  <dgm:whole>
    <a:ln>
      <a:solidFill>
        <a:schemeClr val="bg2">
          <a:lumMod val="20000"/>
          <a:lumOff val="80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E773E-0D0D-4853-8FC2-C585534B9FA7}">
      <dsp:nvSpPr>
        <dsp:cNvPr id="0" name=""/>
        <dsp:cNvSpPr/>
      </dsp:nvSpPr>
      <dsp:spPr>
        <a:xfrm>
          <a:off x="4057675" y="153584"/>
          <a:ext cx="3022210" cy="2189352"/>
        </a:xfrm>
        <a:prstGeom prst="ellipse">
          <a:avLst/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The SOCP solution  outputs an optimal battery and inverter control schedule</a:t>
          </a:r>
        </a:p>
      </dsp:txBody>
      <dsp:txXfrm>
        <a:off x="4500267" y="474207"/>
        <a:ext cx="2137026" cy="1548106"/>
      </dsp:txXfrm>
    </dsp:sp>
    <dsp:sp modelId="{F4F227FC-327F-4CAD-9C83-044C14E76999}">
      <dsp:nvSpPr>
        <dsp:cNvPr id="0" name=""/>
        <dsp:cNvSpPr/>
      </dsp:nvSpPr>
      <dsp:spPr>
        <a:xfrm rot="1130743">
          <a:off x="7213331" y="1655073"/>
          <a:ext cx="758326" cy="5678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217897" y="1741127"/>
        <a:ext cx="587976" cy="340700"/>
      </dsp:txXfrm>
    </dsp:sp>
    <dsp:sp modelId="{EBEB4AB3-D801-4615-973A-A003B350B7F7}">
      <dsp:nvSpPr>
        <dsp:cNvPr id="0" name=""/>
        <dsp:cNvSpPr/>
      </dsp:nvSpPr>
      <dsp:spPr>
        <a:xfrm>
          <a:off x="8149229" y="1613609"/>
          <a:ext cx="2823745" cy="1994605"/>
        </a:xfrm>
        <a:prstGeom prst="ellipse">
          <a:avLst/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The schedule is used by the NLP to calculate a physically realizable schedule</a:t>
          </a:r>
        </a:p>
      </dsp:txBody>
      <dsp:txXfrm>
        <a:off x="8562757" y="1905712"/>
        <a:ext cx="1996689" cy="1410399"/>
      </dsp:txXfrm>
    </dsp:sp>
    <dsp:sp modelId="{CD633E9B-76DB-461A-BEA8-90588114C834}">
      <dsp:nvSpPr>
        <dsp:cNvPr id="0" name=""/>
        <dsp:cNvSpPr/>
      </dsp:nvSpPr>
      <dsp:spPr>
        <a:xfrm rot="9655314">
          <a:off x="7361706" y="2969658"/>
          <a:ext cx="682397" cy="5678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10800000">
        <a:off x="7527378" y="3055385"/>
        <a:ext cx="512047" cy="340700"/>
      </dsp:txXfrm>
    </dsp:sp>
    <dsp:sp modelId="{4BAE3030-6163-4BB0-A9FC-4D12F88EF28E}">
      <dsp:nvSpPr>
        <dsp:cNvPr id="0" name=""/>
        <dsp:cNvSpPr/>
      </dsp:nvSpPr>
      <dsp:spPr>
        <a:xfrm>
          <a:off x="3973359" y="2870913"/>
          <a:ext cx="3284692" cy="2209054"/>
        </a:xfrm>
        <a:prstGeom prst="ellipse">
          <a:avLst/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The physically realizable schedule is implemented by </a:t>
          </a:r>
          <a:r>
            <a:rPr lang="en-US" sz="1800" kern="1200" dirty="0" err="1">
              <a:solidFill>
                <a:schemeClr val="bg1">
                  <a:lumMod val="95000"/>
                </a:schemeClr>
              </a:solidFill>
            </a:rPr>
            <a:t>GridLab</a:t>
          </a: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-D to determine the resulting AC Power Flows.</a:t>
          </a:r>
        </a:p>
      </dsp:txBody>
      <dsp:txXfrm>
        <a:off x="4454391" y="3194421"/>
        <a:ext cx="2322628" cy="1562038"/>
      </dsp:txXfrm>
    </dsp:sp>
    <dsp:sp modelId="{67617F40-DA62-4ADF-8E3B-AC4DF870A1B2}">
      <dsp:nvSpPr>
        <dsp:cNvPr id="0" name=""/>
        <dsp:cNvSpPr/>
      </dsp:nvSpPr>
      <dsp:spPr>
        <a:xfrm rot="11888737">
          <a:off x="2953571" y="2960928"/>
          <a:ext cx="865779" cy="5678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10800000">
        <a:off x="3119685" y="3101021"/>
        <a:ext cx="695429" cy="340700"/>
      </dsp:txXfrm>
    </dsp:sp>
    <dsp:sp modelId="{FC9AEC83-8A34-416E-ADB1-769965C1BE09}">
      <dsp:nvSpPr>
        <dsp:cNvPr id="0" name=""/>
        <dsp:cNvSpPr/>
      </dsp:nvSpPr>
      <dsp:spPr>
        <a:xfrm>
          <a:off x="350075" y="1737438"/>
          <a:ext cx="2330595" cy="1788385"/>
        </a:xfrm>
        <a:prstGeom prst="ellipse">
          <a:avLst/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The forecast of demand and renewable generations are updated.</a:t>
          </a:r>
        </a:p>
      </dsp:txBody>
      <dsp:txXfrm>
        <a:off x="691383" y="1999341"/>
        <a:ext cx="1647979" cy="1264579"/>
      </dsp:txXfrm>
    </dsp:sp>
    <dsp:sp modelId="{27F7F757-5639-4E8D-B7BC-438DB737CBD6}">
      <dsp:nvSpPr>
        <dsp:cNvPr id="0" name=""/>
        <dsp:cNvSpPr/>
      </dsp:nvSpPr>
      <dsp:spPr>
        <a:xfrm rot="20469357">
          <a:off x="2912541" y="1715908"/>
          <a:ext cx="908161" cy="5678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917106" y="1856986"/>
        <a:ext cx="737811" cy="340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007295-A262-4B4C-B3B9-A5147EDA21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40C5D-AF0B-4D35-87E2-31586FE763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2D976-EE9F-4D81-93B4-309048736BC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E2C2C-8523-4618-A980-A47A4BE03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26EBE-7AF6-4EEA-A555-9CC10FE10A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B6B82-8D0B-4843-8350-0C677FAF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20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B9D09-B8C5-4B94-B5DC-AF4ED464E025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4839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EC689-B63F-4B6D-AF6D-31DA368A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3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286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572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6858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9144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to hit the </a:t>
            </a:r>
            <a:r>
              <a:rPr lang="en-US" b="1" dirty="0"/>
              <a:t>reset</a:t>
            </a:r>
            <a:r>
              <a:rPr lang="en-US" dirty="0"/>
              <a:t> button to make sure all the page elements react properly.</a:t>
            </a:r>
          </a:p>
          <a:p>
            <a:r>
              <a:rPr lang="en-US" dirty="0"/>
              <a:t>There are 20 different layouts that you can choose from.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EC689-B63F-4B6D-AF6D-31DA368AC8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34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EC689-B63F-4B6D-AF6D-31DA368AC8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29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EC689-B63F-4B6D-AF6D-31DA368AC8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75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EC689-B63F-4B6D-AF6D-31DA368AC8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51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EC689-B63F-4B6D-AF6D-31DA368AC82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7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B6568F7F-F0E0-46D0-960B-58B753B9B0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75" y="3005573"/>
            <a:ext cx="12111050" cy="38233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88845"/>
            <a:ext cx="9144000" cy="1675397"/>
          </a:xfrm>
        </p:spPr>
        <p:txBody>
          <a:bodyPr anchor="b" anchorCtr="1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1121"/>
            <a:ext cx="9144000" cy="1614337"/>
          </a:xfrm>
        </p:spPr>
        <p:txBody>
          <a:bodyPr anchor="t" anchorCtr="1">
            <a:noAutofit/>
          </a:bodyPr>
          <a:lstStyle>
            <a:lvl1pPr marL="0" indent="0" algn="l">
              <a:buNone/>
              <a:defRPr sz="3200">
                <a:solidFill>
                  <a:schemeClr val="bg1">
                    <a:lumMod val="85000"/>
                  </a:schemeClr>
                </a:solidFill>
                <a:latin typeface="Corbel" panose="020B05030202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2C8390F-A1CB-4DC5-B007-5E142B78087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38725" y="523835"/>
            <a:ext cx="2114550" cy="13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8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50E9-59E0-4B05-B3E0-ABA1A45F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15440"/>
          </a:xfrm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</p:spPr>
        <p:txBody>
          <a:bodyPr vert="horz" lIns="0" tIns="0" rIns="0" bIns="0" rtlCol="0" anchor="b" anchorCtr="1">
            <a:noAutofit/>
          </a:bodyPr>
          <a:lstStyle>
            <a:lvl1pPr algn="ctr">
              <a:def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2350DD2-B0BA-4A3D-B161-3329E6CA5B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21" y="3024553"/>
            <a:ext cx="12142879" cy="383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9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272F5B-D06F-45C3-93C0-97C922F20BB9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57F82EF-FC63-4372-AB7B-6B10958C84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627807"/>
            <a:ext cx="7171757" cy="1272756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404" y="2469732"/>
            <a:ext cx="5264150" cy="4041599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28314-F229-4CEA-A701-B213BBC99594}"/>
              </a:ext>
            </a:extLst>
          </p:cNvPr>
          <p:cNvSpPr/>
          <p:nvPr userDrawn="1"/>
        </p:nvSpPr>
        <p:spPr>
          <a:xfrm>
            <a:off x="1079404" y="2076477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11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1447034"/>
            <a:ext cx="5092819" cy="1107996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404" y="3124200"/>
            <a:ext cx="5093451" cy="34036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45069E1-66A9-45BF-B886-E9052A262D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91719" y="293914"/>
            <a:ext cx="5600281" cy="4509198"/>
          </a:xfrm>
          <a:pattFill prst="pct5">
            <a:fgClr>
              <a:schemeClr val="bg1"/>
            </a:fgClr>
            <a:bgClr>
              <a:schemeClr val="tx1"/>
            </a:bgClr>
          </a:pattFill>
        </p:spPr>
        <p:txBody>
          <a:bodyPr vert="horz" lIns="0" tIns="0" rIns="0" bIns="0" rtlCol="0" anchor="t" anchorCtr="1">
            <a:noAutofit/>
          </a:bodyPr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571182-5020-4745-9218-F3F68CAA33C0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92F32-237F-433F-A66B-F68823AD6134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6CF5785-03AD-4729-9F73-AA1A767774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43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7DF516-0E78-41C8-BC02-43AF6CBB745A}"/>
              </a:ext>
            </a:extLst>
          </p:cNvPr>
          <p:cNvCxnSpPr>
            <a:cxnSpLocks/>
          </p:cNvCxnSpPr>
          <p:nvPr userDrawn="1"/>
        </p:nvCxnSpPr>
        <p:spPr>
          <a:xfrm>
            <a:off x="979494" y="2585191"/>
            <a:ext cx="53772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2588617-F174-4DF0-AB82-D24FA236E6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002509"/>
          </a:xfrm>
          <a:custGeom>
            <a:avLst/>
            <a:gdLst>
              <a:gd name="connsiteX0" fmla="*/ 0 w 12192000"/>
              <a:gd name="connsiteY0" fmla="*/ 0 h 3002509"/>
              <a:gd name="connsiteX1" fmla="*/ 874207 w 12192000"/>
              <a:gd name="connsiteY1" fmla="*/ 0 h 3002509"/>
              <a:gd name="connsiteX2" fmla="*/ 874207 w 12192000"/>
              <a:gd name="connsiteY2" fmla="*/ 2 h 3002509"/>
              <a:gd name="connsiteX3" fmla="*/ 10420141 w 12192000"/>
              <a:gd name="connsiteY3" fmla="*/ 2 h 3002509"/>
              <a:gd name="connsiteX4" fmla="*/ 10420141 w 12192000"/>
              <a:gd name="connsiteY4" fmla="*/ 0 h 3002509"/>
              <a:gd name="connsiteX5" fmla="*/ 12192000 w 12192000"/>
              <a:gd name="connsiteY5" fmla="*/ 0 h 3002509"/>
              <a:gd name="connsiteX6" fmla="*/ 12192000 w 12192000"/>
              <a:gd name="connsiteY6" fmla="*/ 3002509 h 3002509"/>
              <a:gd name="connsiteX7" fmla="*/ 11629298 w 12192000"/>
              <a:gd name="connsiteY7" fmla="*/ 3002509 h 3002509"/>
              <a:gd name="connsiteX8" fmla="*/ 10420141 w 12192000"/>
              <a:gd name="connsiteY8" fmla="*/ 3002509 h 3002509"/>
              <a:gd name="connsiteX9" fmla="*/ 6356712 w 12192000"/>
              <a:gd name="connsiteY9" fmla="*/ 3002509 h 3002509"/>
              <a:gd name="connsiteX10" fmla="*/ 6356712 w 12192000"/>
              <a:gd name="connsiteY10" fmla="*/ 2565780 h 3002509"/>
              <a:gd name="connsiteX11" fmla="*/ 979494 w 12192000"/>
              <a:gd name="connsiteY11" fmla="*/ 2565780 h 3002509"/>
              <a:gd name="connsiteX12" fmla="*/ 979494 w 12192000"/>
              <a:gd name="connsiteY12" fmla="*/ 3002509 h 3002509"/>
              <a:gd name="connsiteX13" fmla="*/ 874207 w 12192000"/>
              <a:gd name="connsiteY13" fmla="*/ 3002509 h 3002509"/>
              <a:gd name="connsiteX14" fmla="*/ 488176 w 12192000"/>
              <a:gd name="connsiteY14" fmla="*/ 3002509 h 3002509"/>
              <a:gd name="connsiteX15" fmla="*/ 0 w 12192000"/>
              <a:gd name="connsiteY15" fmla="*/ 3002509 h 300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3002509">
                <a:moveTo>
                  <a:pt x="0" y="0"/>
                </a:moveTo>
                <a:lnTo>
                  <a:pt x="874207" y="0"/>
                </a:lnTo>
                <a:lnTo>
                  <a:pt x="874207" y="2"/>
                </a:lnTo>
                <a:lnTo>
                  <a:pt x="10420141" y="2"/>
                </a:lnTo>
                <a:lnTo>
                  <a:pt x="10420141" y="0"/>
                </a:lnTo>
                <a:lnTo>
                  <a:pt x="12192000" y="0"/>
                </a:lnTo>
                <a:lnTo>
                  <a:pt x="12192000" y="3002509"/>
                </a:lnTo>
                <a:lnTo>
                  <a:pt x="11629298" y="3002509"/>
                </a:lnTo>
                <a:lnTo>
                  <a:pt x="10420141" y="3002509"/>
                </a:lnTo>
                <a:lnTo>
                  <a:pt x="6356712" y="3002509"/>
                </a:lnTo>
                <a:lnTo>
                  <a:pt x="6356712" y="2565780"/>
                </a:lnTo>
                <a:lnTo>
                  <a:pt x="979494" y="2565780"/>
                </a:lnTo>
                <a:lnTo>
                  <a:pt x="979494" y="3002509"/>
                </a:lnTo>
                <a:lnTo>
                  <a:pt x="874207" y="3002509"/>
                </a:lnTo>
                <a:lnTo>
                  <a:pt x="488176" y="3002509"/>
                </a:lnTo>
                <a:lnTo>
                  <a:pt x="0" y="3002509"/>
                </a:ln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8471" y="2825087"/>
            <a:ext cx="4892581" cy="794760"/>
          </a:xfrm>
        </p:spPr>
        <p:txBody>
          <a:bodyPr anchor="b" anchorCtr="0"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1617" y="3893074"/>
            <a:ext cx="4872973" cy="272609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D14DF-5E3B-41EB-8A91-1BED59B88863}"/>
              </a:ext>
            </a:extLst>
          </p:cNvPr>
          <p:cNvSpPr/>
          <p:nvPr userDrawn="1"/>
        </p:nvSpPr>
        <p:spPr>
          <a:xfrm>
            <a:off x="979494" y="6766560"/>
            <a:ext cx="5377218" cy="91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42D1D0-12D7-4CD5-ABFE-D3A5E28E87D8}"/>
              </a:ext>
            </a:extLst>
          </p:cNvPr>
          <p:cNvSpPr/>
          <p:nvPr userDrawn="1"/>
        </p:nvSpPr>
        <p:spPr>
          <a:xfrm>
            <a:off x="1218471" y="3654238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37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72BC89-B507-4305-BFAA-84C0EE419D90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0DCB285-323D-448D-81EB-F995D412F6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560638"/>
            <a:ext cx="5578468" cy="1994392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18596"/>
            <a:ext cx="4572000" cy="350865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050D4-C2CD-4683-9D0C-F093C6F31754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26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5DB35EE-3D5D-40C7-B409-133C0C4222B5}"/>
              </a:ext>
            </a:extLst>
          </p:cNvPr>
          <p:cNvGrpSpPr/>
          <p:nvPr userDrawn="1"/>
        </p:nvGrpSpPr>
        <p:grpSpPr>
          <a:xfrm>
            <a:off x="1003202" y="2426144"/>
            <a:ext cx="10187475" cy="1650561"/>
            <a:chOff x="1003202" y="2426144"/>
            <a:chExt cx="10187475" cy="165056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4050D4-C2CD-4683-9D0C-F093C6F31754}"/>
                </a:ext>
              </a:extLst>
            </p:cNvPr>
            <p:cNvSpPr/>
            <p:nvPr userDrawn="1"/>
          </p:nvSpPr>
          <p:spPr>
            <a:xfrm>
              <a:off x="1079404" y="2426144"/>
              <a:ext cx="18288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C368F23-436E-4B2B-B643-7AFE8BAEDCAA}"/>
                </a:ext>
              </a:extLst>
            </p:cNvPr>
            <p:cNvSpPr/>
            <p:nvPr/>
          </p:nvSpPr>
          <p:spPr>
            <a:xfrm>
              <a:off x="1003202" y="3124200"/>
              <a:ext cx="1157287" cy="952505"/>
            </a:xfrm>
            <a:custGeom>
              <a:avLst/>
              <a:gdLst>
                <a:gd name="connsiteX0" fmla="*/ 338098 w 1157287"/>
                <a:gd name="connsiteY0" fmla="*/ -14 h 952505"/>
                <a:gd name="connsiteX1" fmla="*/ 480973 w 1157287"/>
                <a:gd name="connsiteY1" fmla="*/ 114286 h 952505"/>
                <a:gd name="connsiteX2" fmla="*/ 199985 w 1157287"/>
                <a:gd name="connsiteY2" fmla="*/ 557199 h 952505"/>
                <a:gd name="connsiteX3" fmla="*/ 252373 w 1157287"/>
                <a:gd name="connsiteY3" fmla="*/ 547674 h 952505"/>
                <a:gd name="connsiteX4" fmla="*/ 442873 w 1157287"/>
                <a:gd name="connsiteY4" fmla="*/ 747699 h 952505"/>
                <a:gd name="connsiteX5" fmla="*/ 241144 w 1157287"/>
                <a:gd name="connsiteY5" fmla="*/ 952486 h 952505"/>
                <a:gd name="connsiteX6" fmla="*/ 238085 w 1157287"/>
                <a:gd name="connsiteY6" fmla="*/ 952486 h 952505"/>
                <a:gd name="connsiteX7" fmla="*/ -40 w 1157287"/>
                <a:gd name="connsiteY7" fmla="*/ 647686 h 952505"/>
                <a:gd name="connsiteX8" fmla="*/ 338098 w 1157287"/>
                <a:gd name="connsiteY8" fmla="*/ -14 h 952505"/>
                <a:gd name="connsiteX9" fmla="*/ 1014373 w 1157287"/>
                <a:gd name="connsiteY9" fmla="*/ -14 h 952505"/>
                <a:gd name="connsiteX10" fmla="*/ 1157248 w 1157287"/>
                <a:gd name="connsiteY10" fmla="*/ 114286 h 952505"/>
                <a:gd name="connsiteX11" fmla="*/ 876260 w 1157287"/>
                <a:gd name="connsiteY11" fmla="*/ 557199 h 952505"/>
                <a:gd name="connsiteX12" fmla="*/ 928648 w 1157287"/>
                <a:gd name="connsiteY12" fmla="*/ 547674 h 952505"/>
                <a:gd name="connsiteX13" fmla="*/ 1119148 w 1157287"/>
                <a:gd name="connsiteY13" fmla="*/ 747699 h 952505"/>
                <a:gd name="connsiteX14" fmla="*/ 917420 w 1157287"/>
                <a:gd name="connsiteY14" fmla="*/ 952486 h 952505"/>
                <a:gd name="connsiteX15" fmla="*/ 914360 w 1157287"/>
                <a:gd name="connsiteY15" fmla="*/ 952486 h 952505"/>
                <a:gd name="connsiteX16" fmla="*/ 676235 w 1157287"/>
                <a:gd name="connsiteY16" fmla="*/ 647686 h 952505"/>
                <a:gd name="connsiteX17" fmla="*/ 1014373 w 1157287"/>
                <a:gd name="connsiteY17" fmla="*/ -14 h 95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7287" h="952505">
                  <a:moveTo>
                    <a:pt x="338098" y="-14"/>
                  </a:moveTo>
                  <a:lnTo>
                    <a:pt x="480973" y="114286"/>
                  </a:lnTo>
                  <a:cubicBezTo>
                    <a:pt x="328573" y="219061"/>
                    <a:pt x="209510" y="404799"/>
                    <a:pt x="199985" y="557199"/>
                  </a:cubicBezTo>
                  <a:cubicBezTo>
                    <a:pt x="204748" y="552436"/>
                    <a:pt x="238085" y="547674"/>
                    <a:pt x="252373" y="547674"/>
                  </a:cubicBezTo>
                  <a:cubicBezTo>
                    <a:pt x="361910" y="547674"/>
                    <a:pt x="442873" y="638161"/>
                    <a:pt x="442873" y="747699"/>
                  </a:cubicBezTo>
                  <a:cubicBezTo>
                    <a:pt x="443717" y="859955"/>
                    <a:pt x="353401" y="951641"/>
                    <a:pt x="241144" y="952486"/>
                  </a:cubicBezTo>
                  <a:cubicBezTo>
                    <a:pt x="240125" y="952494"/>
                    <a:pt x="239105" y="952494"/>
                    <a:pt x="238085" y="952486"/>
                  </a:cubicBezTo>
                  <a:cubicBezTo>
                    <a:pt x="109498" y="952486"/>
                    <a:pt x="-40" y="842949"/>
                    <a:pt x="-40" y="647686"/>
                  </a:cubicBezTo>
                  <a:cubicBezTo>
                    <a:pt x="-40" y="380986"/>
                    <a:pt x="152360" y="133336"/>
                    <a:pt x="338098" y="-14"/>
                  </a:cubicBezTo>
                  <a:close/>
                  <a:moveTo>
                    <a:pt x="1014373" y="-14"/>
                  </a:moveTo>
                  <a:lnTo>
                    <a:pt x="1157248" y="114286"/>
                  </a:lnTo>
                  <a:cubicBezTo>
                    <a:pt x="1004848" y="219061"/>
                    <a:pt x="885785" y="404799"/>
                    <a:pt x="876260" y="557199"/>
                  </a:cubicBezTo>
                  <a:cubicBezTo>
                    <a:pt x="881023" y="552436"/>
                    <a:pt x="909598" y="547674"/>
                    <a:pt x="928648" y="547674"/>
                  </a:cubicBezTo>
                  <a:cubicBezTo>
                    <a:pt x="1038185" y="547674"/>
                    <a:pt x="1119148" y="638161"/>
                    <a:pt x="1119148" y="747699"/>
                  </a:cubicBezTo>
                  <a:cubicBezTo>
                    <a:pt x="1119992" y="859955"/>
                    <a:pt x="1029676" y="951641"/>
                    <a:pt x="917420" y="952486"/>
                  </a:cubicBezTo>
                  <a:cubicBezTo>
                    <a:pt x="916400" y="952494"/>
                    <a:pt x="915380" y="952494"/>
                    <a:pt x="914360" y="952486"/>
                  </a:cubicBezTo>
                  <a:cubicBezTo>
                    <a:pt x="785773" y="952486"/>
                    <a:pt x="676235" y="842949"/>
                    <a:pt x="676235" y="647686"/>
                  </a:cubicBezTo>
                  <a:cubicBezTo>
                    <a:pt x="676235" y="380986"/>
                    <a:pt x="828635" y="133336"/>
                    <a:pt x="1014373" y="-1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ED64C52-691F-4E4E-A130-109AF3BC94C7}"/>
                </a:ext>
              </a:extLst>
            </p:cNvPr>
            <p:cNvSpPr/>
            <p:nvPr/>
          </p:nvSpPr>
          <p:spPr>
            <a:xfrm>
              <a:off x="10038439" y="3124200"/>
              <a:ext cx="1152238" cy="952503"/>
            </a:xfrm>
            <a:custGeom>
              <a:avLst/>
              <a:gdLst>
                <a:gd name="connsiteX0" fmla="*/ 138073 w 1152238"/>
                <a:gd name="connsiteY0" fmla="*/ 952490 h 952503"/>
                <a:gd name="connsiteX1" fmla="*/ -40 w 1152238"/>
                <a:gd name="connsiteY1" fmla="*/ 838190 h 952503"/>
                <a:gd name="connsiteX2" fmla="*/ 276185 w 1152238"/>
                <a:gd name="connsiteY2" fmla="*/ 395277 h 952503"/>
                <a:gd name="connsiteX3" fmla="*/ 228560 w 1152238"/>
                <a:gd name="connsiteY3" fmla="*/ 404802 h 952503"/>
                <a:gd name="connsiteX4" fmla="*/ 33298 w 1152238"/>
                <a:gd name="connsiteY4" fmla="*/ 204777 h 952503"/>
                <a:gd name="connsiteX5" fmla="*/ 237799 w 1152238"/>
                <a:gd name="connsiteY5" fmla="*/ -10 h 952503"/>
                <a:gd name="connsiteX6" fmla="*/ 480973 w 1152238"/>
                <a:gd name="connsiteY6" fmla="*/ 304790 h 952503"/>
                <a:gd name="connsiteX7" fmla="*/ 138073 w 1152238"/>
                <a:gd name="connsiteY7" fmla="*/ 952490 h 952503"/>
                <a:gd name="connsiteX8" fmla="*/ 814348 w 1152238"/>
                <a:gd name="connsiteY8" fmla="*/ 952490 h 952503"/>
                <a:gd name="connsiteX9" fmla="*/ 671473 w 1152238"/>
                <a:gd name="connsiteY9" fmla="*/ 838190 h 952503"/>
                <a:gd name="connsiteX10" fmla="*/ 952460 w 1152238"/>
                <a:gd name="connsiteY10" fmla="*/ 395277 h 952503"/>
                <a:gd name="connsiteX11" fmla="*/ 900073 w 1152238"/>
                <a:gd name="connsiteY11" fmla="*/ 404802 h 952503"/>
                <a:gd name="connsiteX12" fmla="*/ 709573 w 1152238"/>
                <a:gd name="connsiteY12" fmla="*/ 204777 h 952503"/>
                <a:gd name="connsiteX13" fmla="*/ 911303 w 1152238"/>
                <a:gd name="connsiteY13" fmla="*/ -8 h 952503"/>
                <a:gd name="connsiteX14" fmla="*/ 914075 w 1152238"/>
                <a:gd name="connsiteY14" fmla="*/ -10 h 952503"/>
                <a:gd name="connsiteX15" fmla="*/ 1152199 w 1152238"/>
                <a:gd name="connsiteY15" fmla="*/ 304790 h 952503"/>
                <a:gd name="connsiteX16" fmla="*/ 814348 w 1152238"/>
                <a:gd name="connsiteY16" fmla="*/ 952490 h 95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52238" h="952503">
                  <a:moveTo>
                    <a:pt x="138073" y="952490"/>
                  </a:moveTo>
                  <a:lnTo>
                    <a:pt x="-40" y="838190"/>
                  </a:lnTo>
                  <a:cubicBezTo>
                    <a:pt x="152360" y="733415"/>
                    <a:pt x="266660" y="547677"/>
                    <a:pt x="276185" y="395277"/>
                  </a:cubicBezTo>
                  <a:cubicBezTo>
                    <a:pt x="276185" y="400040"/>
                    <a:pt x="242848" y="404802"/>
                    <a:pt x="228560" y="404802"/>
                  </a:cubicBezTo>
                  <a:cubicBezTo>
                    <a:pt x="114260" y="404802"/>
                    <a:pt x="33298" y="319077"/>
                    <a:pt x="33298" y="204777"/>
                  </a:cubicBezTo>
                  <a:cubicBezTo>
                    <a:pt x="34125" y="92132"/>
                    <a:pt x="125155" y="975"/>
                    <a:pt x="237799" y="-10"/>
                  </a:cubicBezTo>
                  <a:cubicBezTo>
                    <a:pt x="366673" y="-10"/>
                    <a:pt x="480973" y="109527"/>
                    <a:pt x="480973" y="304790"/>
                  </a:cubicBezTo>
                  <a:cubicBezTo>
                    <a:pt x="480973" y="571490"/>
                    <a:pt x="323524" y="823902"/>
                    <a:pt x="138073" y="952490"/>
                  </a:cubicBezTo>
                  <a:close/>
                  <a:moveTo>
                    <a:pt x="814348" y="952490"/>
                  </a:moveTo>
                  <a:lnTo>
                    <a:pt x="671473" y="838190"/>
                  </a:lnTo>
                  <a:cubicBezTo>
                    <a:pt x="823873" y="733415"/>
                    <a:pt x="942935" y="547677"/>
                    <a:pt x="952460" y="395277"/>
                  </a:cubicBezTo>
                  <a:cubicBezTo>
                    <a:pt x="947698" y="400040"/>
                    <a:pt x="919123" y="404802"/>
                    <a:pt x="900073" y="404802"/>
                  </a:cubicBezTo>
                  <a:cubicBezTo>
                    <a:pt x="790535" y="404802"/>
                    <a:pt x="709573" y="319077"/>
                    <a:pt x="709573" y="204777"/>
                  </a:cubicBezTo>
                  <a:cubicBezTo>
                    <a:pt x="708729" y="92521"/>
                    <a:pt x="799046" y="836"/>
                    <a:pt x="911303" y="-8"/>
                  </a:cubicBezTo>
                  <a:cubicBezTo>
                    <a:pt x="912226" y="-15"/>
                    <a:pt x="913151" y="-16"/>
                    <a:pt x="914075" y="-10"/>
                  </a:cubicBezTo>
                  <a:cubicBezTo>
                    <a:pt x="1042662" y="-10"/>
                    <a:pt x="1152199" y="109527"/>
                    <a:pt x="1152199" y="304790"/>
                  </a:cubicBezTo>
                  <a:cubicBezTo>
                    <a:pt x="1152199" y="571490"/>
                    <a:pt x="999799" y="823902"/>
                    <a:pt x="814348" y="95249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F68D786-C98F-4FE4-8396-6519C133C59A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D9F925-78A0-46DD-830A-943A674BB1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920635"/>
            <a:ext cx="8691516" cy="1329595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4210" y="3140123"/>
            <a:ext cx="7190508" cy="2997441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8866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560638"/>
            <a:ext cx="5799532" cy="1994392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18596"/>
            <a:ext cx="4572000" cy="350865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9FF349-499D-4773-A3B2-1547301DCB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79404" y="3124200"/>
            <a:ext cx="5264150" cy="3733800"/>
          </a:xfrm>
          <a:pattFill prst="pct90">
            <a:fgClr>
              <a:schemeClr val="tx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D5FDAA-EAF5-4519-A160-C1D803267657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D8A0A40-A66E-4EAB-B930-8FCBB8FCCA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2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655B-5834-474B-BC1F-9C661A5A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6" y="355078"/>
            <a:ext cx="10063163" cy="12727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521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51FD4580-B741-442B-8F45-7363BA70CB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9" y="3023843"/>
            <a:ext cx="12081470" cy="381406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3298376"/>
            <a:ext cx="10063163" cy="1533002"/>
          </a:xfrm>
        </p:spPr>
        <p:txBody>
          <a:bodyPr lIns="0" tIns="0" rIns="0" bIns="0"/>
          <a:lstStyle>
            <a:lvl1pPr marL="0" indent="0" algn="l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C685A-AF05-487F-BDC4-E0027061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17317"/>
            <a:ext cx="10063163" cy="17560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D798E-0F13-41D5-9F7D-521AF44734DA}"/>
              </a:ext>
            </a:extLst>
          </p:cNvPr>
          <p:cNvSpPr/>
          <p:nvPr userDrawn="1"/>
        </p:nvSpPr>
        <p:spPr>
          <a:xfrm>
            <a:off x="1079404" y="2860553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228568"/>
            <a:ext cx="4670128" cy="4286532"/>
          </a:xfrm>
        </p:spPr>
        <p:txBody>
          <a:bodyPr anchor="t" anchorCtr="0"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9835" y="2228568"/>
            <a:ext cx="4670128" cy="4286532"/>
          </a:xfrm>
        </p:spPr>
        <p:txBody>
          <a:bodyPr anchor="t" anchorCtr="0"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CDCAAAE-3117-43B1-8365-13245D25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760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49373"/>
            <a:ext cx="4537075" cy="806904"/>
          </a:xfrm>
        </p:spPr>
        <p:txBody>
          <a:bodyPr anchor="b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800" b="1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874659"/>
            <a:ext cx="4537075" cy="360862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1301" y="1938488"/>
            <a:ext cx="4561114" cy="817789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lang="en-US" sz="2800" b="1" dirty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1301" y="2874659"/>
            <a:ext cx="4535424" cy="3640442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BCD8D19-683F-4EEA-A357-6C4EB337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278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0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7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44C8B7-E3DE-4FF2-A95C-6EF26B46BA5D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3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02B8-C24E-459A-BF60-3329F2C3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B51F18-4389-423C-83FA-B3547BD980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17029" y="2228568"/>
            <a:ext cx="6350558" cy="42865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B35F952-6A35-4BAF-A7DB-A4486D42B5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6798" y="2228568"/>
            <a:ext cx="4310064" cy="3857625"/>
          </a:xfr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06D0E941-EDE7-49BA-BDF4-3F57E52E9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2421" y="5124324"/>
            <a:ext cx="5299579" cy="1673051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E33B11D-E83F-4E7D-A79C-E543708471D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534275" y="1"/>
            <a:ext cx="4657725" cy="6857999"/>
          </a:xfrm>
          <a:custGeom>
            <a:avLst/>
            <a:gdLst>
              <a:gd name="connsiteX0" fmla="*/ 3193833 w 4657725"/>
              <a:gd name="connsiteY0" fmla="*/ 5150699 h 6857999"/>
              <a:gd name="connsiteX1" fmla="*/ 3193833 w 4657725"/>
              <a:gd name="connsiteY1" fmla="*/ 6122685 h 6857999"/>
              <a:gd name="connsiteX2" fmla="*/ 3923369 w 4657725"/>
              <a:gd name="connsiteY2" fmla="*/ 6796563 h 6857999"/>
              <a:gd name="connsiteX3" fmla="*/ 4652952 w 4657725"/>
              <a:gd name="connsiteY3" fmla="*/ 6120308 h 6857999"/>
              <a:gd name="connsiteX4" fmla="*/ 4652952 w 4657725"/>
              <a:gd name="connsiteY4" fmla="*/ 5150699 h 6857999"/>
              <a:gd name="connsiteX5" fmla="*/ 4301469 w 4657725"/>
              <a:gd name="connsiteY5" fmla="*/ 5150699 h 6857999"/>
              <a:gd name="connsiteX6" fmla="*/ 4301469 w 4657725"/>
              <a:gd name="connsiteY6" fmla="*/ 6110517 h 6857999"/>
              <a:gd name="connsiteX7" fmla="*/ 3923369 w 4657725"/>
              <a:gd name="connsiteY7" fmla="*/ 6491041 h 6857999"/>
              <a:gd name="connsiteX8" fmla="*/ 3542845 w 4657725"/>
              <a:gd name="connsiteY8" fmla="*/ 6110517 h 6857999"/>
              <a:gd name="connsiteX9" fmla="*/ 3542845 w 4657725"/>
              <a:gd name="connsiteY9" fmla="*/ 5150699 h 6857999"/>
              <a:gd name="connsiteX10" fmla="*/ 2421901 w 4657725"/>
              <a:gd name="connsiteY10" fmla="*/ 5126459 h 6857999"/>
              <a:gd name="connsiteX11" fmla="*/ 1808766 w 4657725"/>
              <a:gd name="connsiteY11" fmla="*/ 5618488 h 6857999"/>
              <a:gd name="connsiteX12" fmla="*/ 2739496 w 4657725"/>
              <a:gd name="connsiteY12" fmla="*/ 6316559 h 6857999"/>
              <a:gd name="connsiteX13" fmla="*/ 2458309 w 4657725"/>
              <a:gd name="connsiteY13" fmla="*/ 6495937 h 6857999"/>
              <a:gd name="connsiteX14" fmla="*/ 1944416 w 4657725"/>
              <a:gd name="connsiteY14" fmla="*/ 6277822 h 6857999"/>
              <a:gd name="connsiteX15" fmla="*/ 1757814 w 4657725"/>
              <a:gd name="connsiteY15" fmla="*/ 6539569 h 6857999"/>
              <a:gd name="connsiteX16" fmla="*/ 2441246 w 4657725"/>
              <a:gd name="connsiteY16" fmla="*/ 6796516 h 6857999"/>
              <a:gd name="connsiteX17" fmla="*/ 3088460 w 4657725"/>
              <a:gd name="connsiteY17" fmla="*/ 6277822 h 6857999"/>
              <a:gd name="connsiteX18" fmla="*/ 2160155 w 4657725"/>
              <a:gd name="connsiteY18" fmla="*/ 5589257 h 6857999"/>
              <a:gd name="connsiteX19" fmla="*/ 2390342 w 4657725"/>
              <a:gd name="connsiteY19" fmla="*/ 5426848 h 6857999"/>
              <a:gd name="connsiteX20" fmla="*/ 2860602 w 4657725"/>
              <a:gd name="connsiteY20" fmla="*/ 5603801 h 6857999"/>
              <a:gd name="connsiteX21" fmla="*/ 3052100 w 4657725"/>
              <a:gd name="connsiteY21" fmla="*/ 5351893 h 6857999"/>
              <a:gd name="connsiteX22" fmla="*/ 2421901 w 4657725"/>
              <a:gd name="connsiteY22" fmla="*/ 5126459 h 6857999"/>
              <a:gd name="connsiteX23" fmla="*/ 0 w 4657725"/>
              <a:gd name="connsiteY23" fmla="*/ 0 h 6857999"/>
              <a:gd name="connsiteX24" fmla="*/ 4657725 w 4657725"/>
              <a:gd name="connsiteY24" fmla="*/ 0 h 6857999"/>
              <a:gd name="connsiteX25" fmla="*/ 4657725 w 4657725"/>
              <a:gd name="connsiteY25" fmla="*/ 6857999 h 6857999"/>
              <a:gd name="connsiteX26" fmla="*/ 0 w 4657725"/>
              <a:gd name="connsiteY26" fmla="*/ 6857999 h 6857999"/>
              <a:gd name="connsiteX27" fmla="*/ 0 w 4657725"/>
              <a:gd name="connsiteY27" fmla="*/ 6767905 h 6857999"/>
              <a:gd name="connsiteX28" fmla="*/ 290396 w 4657725"/>
              <a:gd name="connsiteY28" fmla="*/ 6767905 h 6857999"/>
              <a:gd name="connsiteX29" fmla="*/ 589929 w 4657725"/>
              <a:gd name="connsiteY29" fmla="*/ 5833801 h 6857999"/>
              <a:gd name="connsiteX30" fmla="*/ 890270 w 4657725"/>
              <a:gd name="connsiteY30" fmla="*/ 6767905 h 6857999"/>
              <a:gd name="connsiteX31" fmla="*/ 1241849 w 4657725"/>
              <a:gd name="connsiteY31" fmla="*/ 6767905 h 6857999"/>
              <a:gd name="connsiteX32" fmla="*/ 1819004 w 4657725"/>
              <a:gd name="connsiteY32" fmla="*/ 5150939 h 6857999"/>
              <a:gd name="connsiteX33" fmla="*/ 1452644 w 4657725"/>
              <a:gd name="connsiteY33" fmla="*/ 5150939 h 6857999"/>
              <a:gd name="connsiteX34" fmla="*/ 1076160 w 4657725"/>
              <a:gd name="connsiteY34" fmla="*/ 6206910 h 6857999"/>
              <a:gd name="connsiteX35" fmla="*/ 736749 w 4657725"/>
              <a:gd name="connsiteY35" fmla="*/ 5150939 h 6857999"/>
              <a:gd name="connsiteX36" fmla="*/ 444440 w 4657725"/>
              <a:gd name="connsiteY36" fmla="*/ 5150939 h 6857999"/>
              <a:gd name="connsiteX37" fmla="*/ 103651 w 4657725"/>
              <a:gd name="connsiteY37" fmla="*/ 6208288 h 6857999"/>
              <a:gd name="connsiteX38" fmla="*/ 0 w 4657725"/>
              <a:gd name="connsiteY38" fmla="*/ 59175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657725" h="6857999">
                <a:moveTo>
                  <a:pt x="3193833" y="5150699"/>
                </a:moveTo>
                <a:lnTo>
                  <a:pt x="3193833" y="6122685"/>
                </a:lnTo>
                <a:cubicBezTo>
                  <a:pt x="3193833" y="6520177"/>
                  <a:pt x="3431435" y="6796563"/>
                  <a:pt x="3923369" y="6796563"/>
                </a:cubicBezTo>
                <a:cubicBezTo>
                  <a:pt x="4415303" y="6796563"/>
                  <a:pt x="4652952" y="6522601"/>
                  <a:pt x="4652952" y="6120308"/>
                </a:cubicBezTo>
                <a:lnTo>
                  <a:pt x="4652952" y="5150699"/>
                </a:lnTo>
                <a:lnTo>
                  <a:pt x="4301469" y="5150699"/>
                </a:lnTo>
                <a:lnTo>
                  <a:pt x="4301469" y="6110517"/>
                </a:lnTo>
                <a:cubicBezTo>
                  <a:pt x="4301469" y="6335951"/>
                  <a:pt x="4172996" y="6491041"/>
                  <a:pt x="3923369" y="6491041"/>
                </a:cubicBezTo>
                <a:cubicBezTo>
                  <a:pt x="3673742" y="6491041"/>
                  <a:pt x="3542845" y="6335951"/>
                  <a:pt x="3542845" y="6110517"/>
                </a:cubicBezTo>
                <a:lnTo>
                  <a:pt x="3542845" y="5150699"/>
                </a:lnTo>
                <a:close/>
                <a:moveTo>
                  <a:pt x="2421901" y="5126459"/>
                </a:moveTo>
                <a:cubicBezTo>
                  <a:pt x="2041377" y="5126459"/>
                  <a:pt x="1808766" y="5349469"/>
                  <a:pt x="1808766" y="5618488"/>
                </a:cubicBezTo>
                <a:cubicBezTo>
                  <a:pt x="1808766" y="6226870"/>
                  <a:pt x="2739496" y="6030572"/>
                  <a:pt x="2739496" y="6316559"/>
                </a:cubicBezTo>
                <a:cubicBezTo>
                  <a:pt x="2739496" y="6408719"/>
                  <a:pt x="2647383" y="6495937"/>
                  <a:pt x="2458309" y="6495937"/>
                </a:cubicBezTo>
                <a:cubicBezTo>
                  <a:pt x="2264392" y="6496559"/>
                  <a:pt x="2078684" y="6417736"/>
                  <a:pt x="1944416" y="6277822"/>
                </a:cubicBezTo>
                <a:lnTo>
                  <a:pt x="1757814" y="6539569"/>
                </a:lnTo>
                <a:cubicBezTo>
                  <a:pt x="1908009" y="6692283"/>
                  <a:pt x="2131019" y="6796516"/>
                  <a:pt x="2441246" y="6796516"/>
                </a:cubicBezTo>
                <a:cubicBezTo>
                  <a:pt x="2877570" y="6796516"/>
                  <a:pt x="3088460" y="6573506"/>
                  <a:pt x="3088460" y="6277822"/>
                </a:cubicBezTo>
                <a:cubicBezTo>
                  <a:pt x="3088460" y="5674288"/>
                  <a:pt x="2160155" y="5846346"/>
                  <a:pt x="2160155" y="5589257"/>
                </a:cubicBezTo>
                <a:cubicBezTo>
                  <a:pt x="2160155" y="5492296"/>
                  <a:pt x="2242524" y="5426848"/>
                  <a:pt x="2390342" y="5426848"/>
                </a:cubicBezTo>
                <a:cubicBezTo>
                  <a:pt x="2555223" y="5426848"/>
                  <a:pt x="2729752" y="5482600"/>
                  <a:pt x="2860602" y="5603801"/>
                </a:cubicBezTo>
                <a:lnTo>
                  <a:pt x="3052100" y="5351893"/>
                </a:lnTo>
                <a:cubicBezTo>
                  <a:pt x="2892114" y="5204028"/>
                  <a:pt x="2678848" y="5126459"/>
                  <a:pt x="2421901" y="5126459"/>
                </a:cubicBezTo>
                <a:close/>
                <a:moveTo>
                  <a:pt x="0" y="0"/>
                </a:moveTo>
                <a:lnTo>
                  <a:pt x="4657725" y="0"/>
                </a:lnTo>
                <a:lnTo>
                  <a:pt x="4657725" y="6857999"/>
                </a:lnTo>
                <a:lnTo>
                  <a:pt x="0" y="6857999"/>
                </a:lnTo>
                <a:lnTo>
                  <a:pt x="0" y="6767905"/>
                </a:lnTo>
                <a:lnTo>
                  <a:pt x="290396" y="6767905"/>
                </a:lnTo>
                <a:lnTo>
                  <a:pt x="589929" y="5833801"/>
                </a:lnTo>
                <a:lnTo>
                  <a:pt x="890270" y="6767905"/>
                </a:lnTo>
                <a:lnTo>
                  <a:pt x="1241849" y="6767905"/>
                </a:lnTo>
                <a:lnTo>
                  <a:pt x="1819004" y="5150939"/>
                </a:lnTo>
                <a:lnTo>
                  <a:pt x="1452644" y="5150939"/>
                </a:lnTo>
                <a:lnTo>
                  <a:pt x="1076160" y="6206910"/>
                </a:lnTo>
                <a:lnTo>
                  <a:pt x="736749" y="5150939"/>
                </a:lnTo>
                <a:lnTo>
                  <a:pt x="444440" y="5150939"/>
                </a:lnTo>
                <a:lnTo>
                  <a:pt x="103651" y="6208288"/>
                </a:lnTo>
                <a:lnTo>
                  <a:pt x="0" y="5917501"/>
                </a:ln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 vert="horz" wrap="square" lIns="0" tIns="0" rIns="0" bIns="0" rtlCol="0" anchor="t" anchorCtr="1">
            <a:noAutofit/>
          </a:bodyPr>
          <a:lstStyle>
            <a:lvl1pPr marL="0" indent="0">
              <a:buNone/>
              <a:defRPr lang="en-US" sz="1050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CEF2D-F918-47AF-9A2E-87606276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04" y="355078"/>
            <a:ext cx="6454871" cy="12727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81BD20-E683-41C5-AE73-792E882BFC74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A561D-6C3D-49E7-AAA6-98B9F61B2FAC}"/>
              </a:ext>
            </a:extLst>
          </p:cNvPr>
          <p:cNvSpPr/>
          <p:nvPr userDrawn="1"/>
        </p:nvSpPr>
        <p:spPr>
          <a:xfrm>
            <a:off x="1079404" y="1719274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B70FCC-BB97-4C83-A1E3-15B50D1C5C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9404" y="2248664"/>
            <a:ext cx="6116053" cy="40835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076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B9AA46-E27C-49B7-B52A-1D2CAB27054F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404" y="355078"/>
            <a:ext cx="10063163" cy="127275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404" y="2248664"/>
            <a:ext cx="10063163" cy="351500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7CF70C8-0AEC-4AD2-AD31-2A6E9D6584BB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0B6714-A342-46BB-9C49-060ABC6EF4F4}"/>
              </a:ext>
            </a:extLst>
          </p:cNvPr>
          <p:cNvSpPr/>
          <p:nvPr userDrawn="1"/>
        </p:nvSpPr>
        <p:spPr>
          <a:xfrm>
            <a:off x="1079404" y="1719274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2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712" r:id="rId9"/>
    <p:sldLayoutId id="2147483703" r:id="rId10"/>
    <p:sldLayoutId id="2147483705" r:id="rId11"/>
    <p:sldLayoutId id="2147483706" r:id="rId12"/>
    <p:sldLayoutId id="2147483707" r:id="rId13"/>
    <p:sldLayoutId id="2147483708" r:id="rId14"/>
    <p:sldLayoutId id="2147483710" r:id="rId15"/>
    <p:sldLayoutId id="214748370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216" userDrawn="1">
          <p15:clr>
            <a:srgbClr val="F26B43"/>
          </p15:clr>
        </p15:guide>
        <p15:guide id="4" pos="672" userDrawn="1">
          <p15:clr>
            <a:srgbClr val="F26B43"/>
          </p15:clr>
        </p15:guide>
        <p15:guide id="5" pos="1122" userDrawn="1">
          <p15:clr>
            <a:srgbClr val="F26B43"/>
          </p15:clr>
        </p15:guide>
        <p15:guide id="6" pos="1575" userDrawn="1">
          <p15:clr>
            <a:srgbClr val="F26B43"/>
          </p15:clr>
        </p15:guide>
        <p15:guide id="7" pos="2028" userDrawn="1">
          <p15:clr>
            <a:srgbClr val="F26B43"/>
          </p15:clr>
        </p15:guide>
        <p15:guide id="8" pos="2481" userDrawn="1">
          <p15:clr>
            <a:srgbClr val="F26B43"/>
          </p15:clr>
        </p15:guide>
        <p15:guide id="9" pos="2934" userDrawn="1">
          <p15:clr>
            <a:srgbClr val="F26B43"/>
          </p15:clr>
        </p15:guide>
        <p15:guide id="10" pos="3387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2" pos="4293" userDrawn="1">
          <p15:clr>
            <a:srgbClr val="F26B43"/>
          </p15:clr>
        </p15:guide>
        <p15:guide id="13" pos="4746" userDrawn="1">
          <p15:clr>
            <a:srgbClr val="F26B43"/>
          </p15:clr>
        </p15:guide>
        <p15:guide id="14" pos="5199" userDrawn="1">
          <p15:clr>
            <a:srgbClr val="F26B43"/>
          </p15:clr>
        </p15:guide>
        <p15:guide id="15" pos="5652" userDrawn="1">
          <p15:clr>
            <a:srgbClr val="F26B43"/>
          </p15:clr>
        </p15:guide>
        <p15:guide id="16" pos="6105" userDrawn="1">
          <p15:clr>
            <a:srgbClr val="F26B43"/>
          </p15:clr>
        </p15:guide>
        <p15:guide id="17" pos="6558" userDrawn="1">
          <p15:clr>
            <a:srgbClr val="F26B43"/>
          </p15:clr>
        </p15:guide>
        <p15:guide id="18" pos="7011" userDrawn="1">
          <p15:clr>
            <a:srgbClr val="F26B43"/>
          </p15:clr>
        </p15:guide>
        <p15:guide id="19" pos="7464" userDrawn="1">
          <p15:clr>
            <a:srgbClr val="F26B43"/>
          </p15:clr>
        </p15:guide>
        <p15:guide id="20" orient="horz" userDrawn="1">
          <p15:clr>
            <a:srgbClr val="F26B43"/>
          </p15:clr>
        </p15:guide>
        <p15:guide id="21" orient="horz" pos="4320" userDrawn="1">
          <p15:clr>
            <a:srgbClr val="F26B43"/>
          </p15:clr>
        </p15:guide>
        <p15:guide id="22" orient="horz" pos="216" userDrawn="1">
          <p15:clr>
            <a:srgbClr val="F26B43"/>
          </p15:clr>
        </p15:guide>
        <p15:guide id="23" orient="horz" pos="696" userDrawn="1">
          <p15:clr>
            <a:srgbClr val="F26B43"/>
          </p15:clr>
        </p15:guide>
        <p15:guide id="24" orient="horz" pos="1188" userDrawn="1">
          <p15:clr>
            <a:srgbClr val="F26B43"/>
          </p15:clr>
        </p15:guide>
        <p15:guide id="25" orient="horz" pos="1674" userDrawn="1">
          <p15:clr>
            <a:srgbClr val="F26B43"/>
          </p15:clr>
        </p15:guide>
        <p15:guide id="26" orient="horz" pos="2160" userDrawn="1">
          <p15:clr>
            <a:srgbClr val="F26B43"/>
          </p15:clr>
        </p15:guide>
        <p15:guide id="27" orient="horz" pos="2646" userDrawn="1">
          <p15:clr>
            <a:srgbClr val="F26B43"/>
          </p15:clr>
        </p15:guide>
        <p15:guide id="28" orient="horz" pos="3132" userDrawn="1">
          <p15:clr>
            <a:srgbClr val="F26B43"/>
          </p15:clr>
        </p15:guide>
        <p15:guide id="29" orient="horz" pos="3618" userDrawn="1">
          <p15:clr>
            <a:srgbClr val="F26B43"/>
          </p15:clr>
        </p15:guide>
        <p15:guide id="30" orient="horz" pos="41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t.ly/diWI3" TargetMode="External"/><Relationship Id="rId2" Type="http://schemas.openxmlformats.org/officeDocument/2006/relationships/hyperlink" Target="https://t.ly/ZP-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t.ly/Ga2th" TargetMode="External"/><Relationship Id="rId5" Type="http://schemas.openxmlformats.org/officeDocument/2006/relationships/hyperlink" Target="https://www.hsl.rl.ac.uk/" TargetMode="External"/><Relationship Id="rId4" Type="http://schemas.openxmlformats.org/officeDocument/2006/relationships/hyperlink" Target="t.ly/CYId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B730-B0DA-4A8F-A335-22B9758D3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8845"/>
            <a:ext cx="9144000" cy="167539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Multi-Period Optimization</a:t>
            </a:r>
            <a:br>
              <a:rPr lang="en-US" dirty="0"/>
            </a:br>
            <a:r>
              <a:rPr lang="en-US" sz="2800" dirty="0"/>
              <a:t>for Power Distribution Systems with Battery Storage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68964-B8D8-4EBC-B9D3-CCA6FA2AC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1121"/>
            <a:ext cx="9144000" cy="161433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Aryan Ritwajeet Jha</a:t>
            </a:r>
          </a:p>
        </p:txBody>
      </p:sp>
    </p:spTree>
    <p:extLst>
      <p:ext uri="{BB962C8B-B14F-4D97-AF65-F5344CB8AC3E}">
        <p14:creationId xmlns:p14="http://schemas.microsoft.com/office/powerpoint/2010/main" val="3211284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5"/>
            <a:ext cx="10063163" cy="3256786"/>
          </a:xfrm>
        </p:spPr>
        <p:txBody>
          <a:bodyPr>
            <a:normAutofit/>
          </a:bodyPr>
          <a:lstStyle/>
          <a:p>
            <a:r>
              <a:rPr lang="en-US" dirty="0" err="1"/>
              <a:t>ConEd</a:t>
            </a:r>
            <a:r>
              <a:rPr lang="en-US" baseline="30000" dirty="0"/>
              <a:t>*</a:t>
            </a:r>
            <a:r>
              <a:rPr lang="en-US" dirty="0"/>
              <a:t> of NY moving towards Distributed System Platforms (DSPs)</a:t>
            </a:r>
          </a:p>
          <a:p>
            <a:endParaRPr lang="en-US" dirty="0"/>
          </a:p>
          <a:p>
            <a:r>
              <a:rPr lang="en-US" dirty="0"/>
              <a:t>These DSPs allow for DERs to be factored into Optimization schemes for Power Generation</a:t>
            </a:r>
          </a:p>
          <a:p>
            <a:endParaRPr lang="en-US" dirty="0"/>
          </a:p>
          <a:p>
            <a:r>
              <a:rPr lang="en-US" dirty="0"/>
              <a:t>DERs can be Optimized to function as Virtual Batteries (VBs)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provide energy services at different </a:t>
            </a:r>
            <a:r>
              <a:rPr lang="en-US" dirty="0" err="1"/>
              <a:t>spatio</a:t>
            </a:r>
            <a:r>
              <a:rPr lang="en-US" dirty="0"/>
              <a:t>-temporal scales.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FEBC6E-AF86-6BC5-4CB0-6803F1624DA1}"/>
              </a:ext>
            </a:extLst>
          </p:cNvPr>
          <p:cNvSpPr txBox="1"/>
          <p:nvPr/>
        </p:nvSpPr>
        <p:spPr>
          <a:xfrm>
            <a:off x="1238250" y="5505451"/>
            <a:ext cx="3838575" cy="1200329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 Consolidated Edison, electric utility in NY and NOT </a:t>
            </a:r>
            <a:r>
              <a:rPr lang="en-US" dirty="0" err="1">
                <a:solidFill>
                  <a:schemeClr val="bg1"/>
                </a:solidFill>
              </a:rPr>
              <a:t>ComEd</a:t>
            </a:r>
            <a:r>
              <a:rPr lang="en-US" dirty="0">
                <a:solidFill>
                  <a:schemeClr val="bg1"/>
                </a:solidFill>
              </a:rPr>
              <a:t>, Commonwealth Edison, electric utility in IL</a:t>
            </a:r>
          </a:p>
        </p:txBody>
      </p:sp>
    </p:spTree>
    <p:extLst>
      <p:ext uri="{BB962C8B-B14F-4D97-AF65-F5344CB8AC3E}">
        <p14:creationId xmlns:p14="http://schemas.microsoft.com/office/powerpoint/2010/main" val="497868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Traditionally, </a:t>
            </a:r>
            <a:r>
              <a:rPr lang="en-US" i="1" dirty="0" err="1"/>
              <a:t>DistFlow</a:t>
            </a:r>
            <a:r>
              <a:rPr lang="en-US" i="1" dirty="0"/>
              <a:t> </a:t>
            </a:r>
            <a:r>
              <a:rPr lang="en-US" dirty="0"/>
              <a:t>algorithms based on the Branch Flow Model (BFM), which are an exact non-linear formulation of the distribution power flow equations, only work on balanced single-phase equivalent networks.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 Distribution Networks are inherently unbalanced.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1321834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In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[22] </a:t>
            </a:r>
            <a:r>
              <a:rPr lang="en-US" dirty="0"/>
              <a:t>by the same authors, they have developed a three-phase convex SOCP relaxation of the multi-period OPF problem, and provided sufficient conditions which ensure the avoidance of simultaneous charging and discharging.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this paper, they extend the work by developing a Multi-Period SOCP-NLP algorithm that provides a </a:t>
            </a:r>
            <a:r>
              <a:rPr lang="en-US" i="1" dirty="0"/>
              <a:t>near </a:t>
            </a:r>
            <a:r>
              <a:rPr lang="en-US" dirty="0"/>
              <a:t>optimal and guaranteed feasible solution.</a:t>
            </a:r>
          </a:p>
          <a:p>
            <a:pPr marL="18288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1097106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The optimized solutions from the relaxed SOCP model, are used to initialize a Non-Linear Program (NLP) of the actual AC Power Flow, to obtain a physically realizable solution.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Real-Power Solutions that form the energy trajectory and are obtained from the SOCP, are fixed in the NLP,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leading to a decoupling of the different time-steps</a:t>
            </a:r>
            <a:r>
              <a:rPr lang="en-US" dirty="0"/>
              <a:t>. </a:t>
            </a:r>
            <a:r>
              <a:rPr lang="en-US" b="1" i="1" dirty="0"/>
              <a:t>(What? How?)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As a result, the NLP solves for each time-step separately (possibly in-parallel), leading to a scalable framework. </a:t>
            </a:r>
            <a:r>
              <a:rPr lang="en-US" b="1" i="1" dirty="0"/>
              <a:t>(What?)</a:t>
            </a:r>
          </a:p>
          <a:p>
            <a:pPr lvl="1"/>
            <a:endParaRPr lang="en-US" b="1" i="1" dirty="0"/>
          </a:p>
          <a:p>
            <a:pPr lvl="1"/>
            <a:r>
              <a:rPr lang="en-US" dirty="0"/>
              <a:t>Validation is performed using </a:t>
            </a:r>
            <a:r>
              <a:rPr lang="en-US" dirty="0" err="1"/>
              <a:t>GridLab</a:t>
            </a:r>
            <a:r>
              <a:rPr lang="en-US" dirty="0"/>
              <a:t>-D.</a:t>
            </a:r>
          </a:p>
          <a:p>
            <a:pPr marL="18288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4063236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687" y="2248664"/>
                <a:ext cx="7359303" cy="4286531"/>
              </a:xfrm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182880" lvl="1" indent="0">
                  <a:buNone/>
                </a:pPr>
                <a:r>
                  <a:rPr lang="en-US" sz="2800" dirty="0"/>
                  <a:t>Case Study Description</a:t>
                </a:r>
              </a:p>
              <a:p>
                <a:pPr lvl="1"/>
                <a:r>
                  <a:rPr lang="en-US" dirty="0"/>
                  <a:t>IEEE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123</m:t>
                    </m:r>
                  </m:oMath>
                </a14:m>
                <a:r>
                  <a:rPr lang="en-US" dirty="0"/>
                  <a:t>, Unbalanced,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=2.4,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Algorithm implemented in </a:t>
                </a:r>
                <a:r>
                  <a:rPr lang="en-US" i="1" dirty="0"/>
                  <a:t>Receding-Horizon </a:t>
                </a:r>
                <a:r>
                  <a:rPr lang="en-US" dirty="0"/>
                  <a:t>fashion.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i="1" dirty="0"/>
                  <a:t>Receding-Horizon </a:t>
                </a:r>
                <a:r>
                  <a:rPr lang="en-US" dirty="0"/>
                  <a:t>means a rolling window where predictions for the next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time-steps from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made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since predictions are updated at every time step, for the next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, predictions for the next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time steps from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are once again made.</a:t>
                </a:r>
              </a:p>
              <a:p>
                <a:pPr lvl="1"/>
                <a:r>
                  <a:rPr lang="en-US" dirty="0"/>
                  <a:t>The cycle goes on.</a:t>
                </a:r>
              </a:p>
              <a:p>
                <a:pPr lvl="1"/>
                <a:endParaRPr lang="en-US" dirty="0"/>
              </a:p>
              <a:p>
                <a:pPr marL="182880" lvl="1" indent="0">
                  <a:buNone/>
                </a:pPr>
                <a:endParaRPr lang="en-US" dirty="0"/>
              </a:p>
              <a:p>
                <a:pPr marL="18288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687" y="2248664"/>
                <a:ext cx="7359303" cy="4286531"/>
              </a:xfrm>
              <a:blipFill>
                <a:blip r:embed="rId2"/>
                <a:stretch>
                  <a:fillRect l="-414" t="-3262" r="-1902"/>
                </a:stretch>
              </a:blip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20B6DA4-6AFC-3029-20D5-7902E391DECE}"/>
              </a:ext>
            </a:extLst>
          </p:cNvPr>
          <p:cNvGrpSpPr/>
          <p:nvPr/>
        </p:nvGrpSpPr>
        <p:grpSpPr>
          <a:xfrm>
            <a:off x="8644378" y="1690935"/>
            <a:ext cx="3007151" cy="3448837"/>
            <a:chOff x="8474695" y="1719215"/>
            <a:chExt cx="3007151" cy="344883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DF98BC0-135B-680B-30F4-9C66C6A56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74695" y="1719215"/>
              <a:ext cx="3007151" cy="2248508"/>
            </a:xfrm>
            <a:prstGeom prst="rect">
              <a:avLst/>
            </a:prstGeom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C862050-EC9B-19B8-02AD-F7435391C1EB}"/>
                    </a:ext>
                  </a:extLst>
                </p:cNvPr>
                <p:cNvSpPr txBox="1"/>
                <p:nvPr/>
              </p:nvSpPr>
              <p:spPr>
                <a:xfrm>
                  <a:off x="8540681" y="3967723"/>
                  <a:ext cx="2875177" cy="1200329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Fig. Aggregate solar, demand and net-demand profile over a prediction horizon of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60 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𝑚𝑖𝑛𝑢𝑡𝑒𝑠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C862050-EC9B-19B8-02AD-F7435391C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81" y="3967723"/>
                  <a:ext cx="2875177" cy="1200329"/>
                </a:xfrm>
                <a:prstGeom prst="rect">
                  <a:avLst/>
                </a:prstGeom>
                <a:blipFill>
                  <a:blip r:embed="rId4"/>
                  <a:stretch>
                    <a:fillRect l="-1688" t="-2010" b="-6533"/>
                  </a:stretch>
                </a:blipFill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16270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E8D8754-8752-D118-4DFD-F18A5E6DEF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6914712"/>
              </p:ext>
            </p:extLst>
          </p:nvPr>
        </p:nvGraphicFramePr>
        <p:xfrm>
          <a:off x="600076" y="1486506"/>
          <a:ext cx="11371966" cy="5253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9DD76A-A77D-5721-DDB8-8503776FF432}"/>
              </a:ext>
            </a:extLst>
          </p:cNvPr>
          <p:cNvSpPr txBox="1"/>
          <p:nvPr/>
        </p:nvSpPr>
        <p:spPr>
          <a:xfrm>
            <a:off x="867659" y="1828115"/>
            <a:ext cx="2640316" cy="52322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Process</a:t>
            </a:r>
          </a:p>
        </p:txBody>
      </p:sp>
    </p:spTree>
    <p:extLst>
      <p:ext uri="{BB962C8B-B14F-4D97-AF65-F5344CB8AC3E}">
        <p14:creationId xmlns:p14="http://schemas.microsoft.com/office/powerpoint/2010/main" val="4032008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9DD76A-A77D-5721-DDB8-8503776FF432}"/>
              </a:ext>
            </a:extLst>
          </p:cNvPr>
          <p:cNvSpPr txBox="1"/>
          <p:nvPr/>
        </p:nvSpPr>
        <p:spPr>
          <a:xfrm>
            <a:off x="867659" y="1828115"/>
            <a:ext cx="2640316" cy="52322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97D59-505B-282A-F887-E99C53706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57" y="2442940"/>
            <a:ext cx="6687483" cy="3191320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680ED8-9532-1377-C217-167F8DDE1E40}"/>
              </a:ext>
            </a:extLst>
          </p:cNvPr>
          <p:cNvSpPr txBox="1"/>
          <p:nvPr/>
        </p:nvSpPr>
        <p:spPr>
          <a:xfrm>
            <a:off x="390057" y="5743922"/>
            <a:ext cx="6687484" cy="92333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Fig. Coupling of SOCP with NLP by fixing real power solutions from SOCP and hence decoupling the NLP to obtain a feasible solution. </a:t>
            </a:r>
            <a:r>
              <a:rPr lang="en-US" b="1" i="1" dirty="0">
                <a:solidFill>
                  <a:schemeClr val="bg1"/>
                </a:solidFill>
              </a:rPr>
              <a:t>(What? How?)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759294-2182-23C6-E864-8EDE879C6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515" y="2442940"/>
            <a:ext cx="4751086" cy="3191320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5779B3-FFB5-C54A-2480-54ECABAD79A1}"/>
              </a:ext>
            </a:extLst>
          </p:cNvPr>
          <p:cNvSpPr txBox="1"/>
          <p:nvPr/>
        </p:nvSpPr>
        <p:spPr>
          <a:xfrm>
            <a:off x="7258515" y="5743922"/>
            <a:ext cx="4751086" cy="92333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Fig. Available reactive power variation range for NLP across multiple time-steps based on the active power trajectory provided by the SOCP.</a:t>
            </a:r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17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687" y="2248664"/>
                <a:ext cx="10418988" cy="4286531"/>
              </a:xfrm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182880" lvl="1" indent="0">
                  <a:buNone/>
                </a:pPr>
                <a:r>
                  <a:rPr lang="en-US" sz="2800" dirty="0"/>
                  <a:t>Case Study Description</a:t>
                </a:r>
              </a:p>
              <a:p>
                <a:pPr lvl="1"/>
                <a:r>
                  <a:rPr lang="en-US" dirty="0"/>
                  <a:t>Distributed Storage and Solar PV Units randomly added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b="0" dirty="0"/>
                  <a:t> nodes</a:t>
                </a:r>
              </a:p>
              <a:p>
                <a:pPr lvl="2"/>
                <a:r>
                  <a:rPr lang="en-US" dirty="0"/>
                  <a:t>They can supply active and reactive power through four quadrant operation.</a:t>
                </a:r>
              </a:p>
              <a:p>
                <a:pPr lvl="2"/>
                <a:r>
                  <a:rPr lang="en-US" dirty="0"/>
                  <a:t>Each storage unit has capacity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=40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𝑘𝑊h</m:t>
                    </m:r>
                  </m:oMath>
                </a14:m>
                <a:r>
                  <a:rPr lang="en-US" dirty="0"/>
                  <a:t> and apparent power rating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=50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𝑘𝑉𝐴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Each solar PV unit has a rating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𝑘𝑉𝐴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Solar and Load Profile prediction horizon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𝑠𝑡𝑒𝑝𝑠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=30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Each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82880" lvl="1" indent="0">
                  <a:buNone/>
                </a:pPr>
                <a:endParaRPr lang="en-US" dirty="0"/>
              </a:p>
              <a:p>
                <a:pPr marL="18288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687" y="2248664"/>
                <a:ext cx="10418988" cy="4286531"/>
              </a:xfrm>
              <a:blipFill>
                <a:blip r:embed="rId2"/>
                <a:stretch>
                  <a:fillRect l="-292" t="-3262"/>
                </a:stretch>
              </a:blip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3721111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687" y="2248664"/>
                <a:ext cx="10418988" cy="4286531"/>
              </a:xfrm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182880" lvl="1" indent="0">
                  <a:buNone/>
                </a:pPr>
                <a:r>
                  <a:rPr lang="en-US" sz="2800" dirty="0"/>
                  <a:t>Case Study Description</a:t>
                </a:r>
              </a:p>
              <a:p>
                <a:pPr lvl="1"/>
                <a:r>
                  <a:rPr lang="en-US" dirty="0"/>
                  <a:t>Three-phase OPF is run in a receding horizon fashion with prediction horizon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r>
                  <a:rPr lang="en-US" dirty="0"/>
                  <a:t> time-steps, for the dispatch of controllable assets of the network to </a:t>
                </a:r>
                <a:r>
                  <a:rPr lang="en-US" b="1" dirty="0"/>
                  <a:t>minimize network losses.</a:t>
                </a:r>
              </a:p>
              <a:p>
                <a:pPr lvl="1"/>
                <a:endParaRPr lang="en-US" b="1" dirty="0"/>
              </a:p>
              <a:p>
                <a:pPr lvl="1"/>
                <a:r>
                  <a:rPr lang="en-US" dirty="0"/>
                  <a:t>Set-points provided by the solutions of the SOCP are used to initialize an NLP to provide a feasible solution.</a:t>
                </a:r>
              </a:p>
              <a:p>
                <a:pPr lvl="2"/>
                <a:r>
                  <a:rPr lang="en-US" dirty="0"/>
                  <a:t>SOCP modeled in </a:t>
                </a:r>
                <a:r>
                  <a:rPr lang="en-US" dirty="0" err="1">
                    <a:solidFill>
                      <a:srgbClr val="C2A1D3"/>
                    </a:solidFill>
                  </a:rPr>
                  <a:t>JuMP</a:t>
                </a:r>
                <a:r>
                  <a:rPr lang="en-US" dirty="0"/>
                  <a:t>, with </a:t>
                </a:r>
                <a:r>
                  <a:rPr lang="en-US" dirty="0">
                    <a:solidFill>
                      <a:srgbClr val="C2A1D3"/>
                    </a:solidFill>
                  </a:rPr>
                  <a:t>Julia</a:t>
                </a:r>
                <a:r>
                  <a:rPr lang="en-US" dirty="0"/>
                  <a:t> and solved using GUROBI.</a:t>
                </a:r>
              </a:p>
              <a:p>
                <a:pPr lvl="3"/>
                <a:r>
                  <a:rPr lang="en-US" dirty="0"/>
                  <a:t>Multi-period SOCP has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108</m:t>
                    </m:r>
                  </m:oMath>
                </a14:m>
                <a:r>
                  <a:rPr lang="en-US" i="0" dirty="0">
                    <a:latin typeface="+mj-lt"/>
                  </a:rPr>
                  <a:t>k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variables (k as in thousand)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48</m:t>
                    </m:r>
                  </m:oMath>
                </a14:m>
                <a:r>
                  <a:rPr lang="en-US" i="0" dirty="0">
                    <a:latin typeface="+mj-lt"/>
                  </a:rPr>
                  <a:t>k</a:t>
                </a:r>
                <a:r>
                  <a:rPr lang="en-US" dirty="0"/>
                  <a:t> linear constraints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81</m:t>
                    </m:r>
                  </m:oMath>
                </a14:m>
                <a:r>
                  <a:rPr lang="en-US" i="0" dirty="0">
                    <a:latin typeface="+mj-lt"/>
                  </a:rPr>
                  <a:t>k</a:t>
                </a:r>
                <a:r>
                  <a:rPr lang="en-US" dirty="0"/>
                  <a:t> SOC constraints</a:t>
                </a:r>
              </a:p>
              <a:p>
                <a:pPr marL="182880" lvl="1" indent="0">
                  <a:buNone/>
                </a:pPr>
                <a:endParaRPr lang="en-US" dirty="0"/>
              </a:p>
              <a:p>
                <a:pPr marL="18288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687" y="2248664"/>
                <a:ext cx="10418988" cy="4286531"/>
              </a:xfrm>
              <a:blipFill>
                <a:blip r:embed="rId3"/>
                <a:stretch>
                  <a:fillRect l="-292" t="-3262" r="-1227"/>
                </a:stretch>
              </a:blip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3718739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687" y="2248664"/>
                <a:ext cx="10418988" cy="4286531"/>
              </a:xfrm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182880" lvl="1" indent="0">
                  <a:buNone/>
                </a:pPr>
                <a:r>
                  <a:rPr lang="en-US" sz="2800" dirty="0"/>
                  <a:t>Case Study Description</a:t>
                </a:r>
              </a:p>
              <a:p>
                <a:pPr lvl="2"/>
                <a:r>
                  <a:rPr lang="en-US" dirty="0"/>
                  <a:t>NLP also modeled in </a:t>
                </a:r>
                <a:r>
                  <a:rPr lang="en-US" dirty="0" err="1">
                    <a:solidFill>
                      <a:srgbClr val="C2A1D3"/>
                    </a:solidFill>
                  </a:rPr>
                  <a:t>JuMP</a:t>
                </a:r>
                <a:r>
                  <a:rPr lang="en-US" dirty="0"/>
                  <a:t>, but solved using IPOPT </a:t>
                </a:r>
                <a:r>
                  <a:rPr lang="en-US" dirty="0">
                    <a:hlinkClick r:id="rId3" action="ppaction://hlinksldjump"/>
                  </a:rPr>
                  <a:t>[36] </a:t>
                </a:r>
                <a:r>
                  <a:rPr lang="en-US" dirty="0"/>
                  <a:t>using the HSL_MA86 solver </a:t>
                </a:r>
                <a:r>
                  <a:rPr lang="en-US" dirty="0">
                    <a:hlinkClick r:id="rId3" action="ppaction://hlinksldjump"/>
                  </a:rPr>
                  <a:t>[37]</a:t>
                </a:r>
                <a:endParaRPr lang="en-US" dirty="0"/>
              </a:p>
              <a:p>
                <a:pPr lvl="3"/>
                <a:r>
                  <a:rPr lang="en-US" dirty="0"/>
                  <a:t>A single-period of the Multi-period SOCP has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3.6</m:t>
                    </m:r>
                  </m:oMath>
                </a14:m>
                <a:r>
                  <a:rPr lang="en-US" i="0" dirty="0">
                    <a:latin typeface="+mj-lt"/>
                  </a:rPr>
                  <a:t>k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variables 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1.6</m:t>
                    </m:r>
                  </m:oMath>
                </a14:m>
                <a:r>
                  <a:rPr lang="en-US" i="0" dirty="0">
                    <a:latin typeface="+mj-lt"/>
                  </a:rPr>
                  <a:t>k</a:t>
                </a:r>
                <a:r>
                  <a:rPr lang="en-US" dirty="0"/>
                  <a:t> linear constraints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0.7</m:t>
                    </m:r>
                  </m:oMath>
                </a14:m>
                <a:r>
                  <a:rPr lang="en-US" i="0" dirty="0">
                    <a:latin typeface="+mj-lt"/>
                  </a:rPr>
                  <a:t>k</a:t>
                </a:r>
                <a:r>
                  <a:rPr lang="en-US" dirty="0"/>
                  <a:t> SOC constraints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k non-linear constraints</a:t>
                </a:r>
              </a:p>
              <a:p>
                <a:pPr marL="182880" lvl="1" indent="0">
                  <a:buNone/>
                </a:pPr>
                <a:endParaRPr lang="en-US" dirty="0"/>
              </a:p>
              <a:p>
                <a:pPr marL="18288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687" y="2248664"/>
                <a:ext cx="10418988" cy="4286531"/>
              </a:xfrm>
              <a:blipFill>
                <a:blip r:embed="rId4"/>
                <a:stretch>
                  <a:fillRect l="-292" t="-3262"/>
                </a:stretch>
              </a:blip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58596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2628900"/>
            <a:ext cx="10063163" cy="1198500"/>
          </a:xfrm>
          <a:ln w="38100">
            <a:solidFill>
              <a:schemeClr val="accent3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Receding-Horizon Optimization of Unbalanced Distribution Systems with Time-Scale Separation for Discrete and Continuous Control Devices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FD868-0A00-0958-9612-D576320029A2}"/>
              </a:ext>
            </a:extLst>
          </p:cNvPr>
          <p:cNvSpPr txBox="1"/>
          <p:nvPr/>
        </p:nvSpPr>
        <p:spPr>
          <a:xfrm>
            <a:off x="1064418" y="3827400"/>
            <a:ext cx="10063163" cy="36933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Nawaf Nazir and Mads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Almassalkhi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33CAB-5ADD-D86F-AF45-EAB2EED3D45B}"/>
              </a:ext>
            </a:extLst>
          </p:cNvPr>
          <p:cNvSpPr txBox="1"/>
          <p:nvPr/>
        </p:nvSpPr>
        <p:spPr>
          <a:xfrm>
            <a:off x="1064418" y="1851097"/>
            <a:ext cx="10063163" cy="36933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System Computation Conference (2018)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CE4A4E-4F0A-4A57-07B2-2D7E8CBED98A}"/>
              </a:ext>
            </a:extLst>
          </p:cNvPr>
          <p:cNvSpPr txBox="1"/>
          <p:nvPr/>
        </p:nvSpPr>
        <p:spPr>
          <a:xfrm>
            <a:off x="1885950" y="5212316"/>
            <a:ext cx="2371725" cy="1200329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Currently at PNNL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Then: PhD at University of Vermont (UVM)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ED524-45D5-DC85-C0DA-028FBD970E1F}"/>
              </a:ext>
            </a:extLst>
          </p:cNvPr>
          <p:cNvSpPr txBox="1"/>
          <p:nvPr/>
        </p:nvSpPr>
        <p:spPr>
          <a:xfrm>
            <a:off x="8210550" y="5193265"/>
            <a:ext cx="2371725" cy="646331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Currently Assoc. Prof. at UVM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E2C2EA-CA0F-7418-6264-E0C918F10F77}"/>
              </a:ext>
            </a:extLst>
          </p:cNvPr>
          <p:cNvCxnSpPr/>
          <p:nvPr/>
        </p:nvCxnSpPr>
        <p:spPr>
          <a:xfrm flipH="1">
            <a:off x="2743200" y="4105275"/>
            <a:ext cx="1304925" cy="1107041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6DC399-63BA-2B63-5D63-22924541F2D2}"/>
              </a:ext>
            </a:extLst>
          </p:cNvPr>
          <p:cNvCxnSpPr/>
          <p:nvPr/>
        </p:nvCxnSpPr>
        <p:spPr>
          <a:xfrm>
            <a:off x="7696200" y="4105275"/>
            <a:ext cx="1238250" cy="1087990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768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687" y="2248664"/>
                <a:ext cx="10418988" cy="4286531"/>
              </a:xfrm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182880" lvl="1" indent="0">
                  <a:buNone/>
                </a:pPr>
                <a:r>
                  <a:rPr lang="en-US" sz="2800" dirty="0"/>
                  <a:t>Results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levels for both loads (low and high) and solar PV generation (low and high)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‘High’ implies Base Values for both Loads as well as solar PV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‘Low’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50%</m:t>
                    </m:r>
                  </m:oMath>
                </a14:m>
                <a:r>
                  <a:rPr lang="en-US" dirty="0"/>
                  <a:t> of the base values in both cases.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scenarios are modeled:</a:t>
                </a:r>
              </a:p>
              <a:p>
                <a:pPr lvl="3"/>
                <a:r>
                  <a:rPr lang="en-US" dirty="0"/>
                  <a:t>LL (Low Solar, Low Loads)</a:t>
                </a:r>
              </a:p>
              <a:p>
                <a:pPr lvl="3"/>
                <a:r>
                  <a:rPr lang="en-US" dirty="0"/>
                  <a:t>LH (Low Solar, High Loads)</a:t>
                </a:r>
              </a:p>
              <a:p>
                <a:pPr lvl="3"/>
                <a:r>
                  <a:rPr lang="en-US" dirty="0"/>
                  <a:t>HL (High Solar, Low Loads)</a:t>
                </a:r>
              </a:p>
              <a:p>
                <a:pPr lvl="3"/>
                <a:r>
                  <a:rPr lang="en-US" dirty="0"/>
                  <a:t>HH (High Solar, High Loads)</a:t>
                </a:r>
              </a:p>
              <a:p>
                <a:pPr marL="182880" lvl="1" indent="0">
                  <a:buNone/>
                </a:pPr>
                <a:endParaRPr lang="en-US" dirty="0"/>
              </a:p>
              <a:p>
                <a:pPr marL="18288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687" y="2248664"/>
                <a:ext cx="10418988" cy="4286531"/>
              </a:xfrm>
              <a:blipFill>
                <a:blip r:embed="rId3"/>
                <a:stretch>
                  <a:fillRect l="-292" t="-3262"/>
                </a:stretch>
              </a:blip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17197B-09A9-8B24-6454-3EFD1F676E9A}"/>
              </a:ext>
            </a:extLst>
          </p:cNvPr>
          <p:cNvGrpSpPr/>
          <p:nvPr/>
        </p:nvGrpSpPr>
        <p:grpSpPr>
          <a:xfrm>
            <a:off x="5643019" y="4514687"/>
            <a:ext cx="5373188" cy="1522020"/>
            <a:chOff x="5643019" y="4514687"/>
            <a:chExt cx="5373188" cy="152202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496649-7A91-4CEB-A7B8-178A281E3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48325" y="4514687"/>
              <a:ext cx="5367882" cy="97657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615D0D-CA21-3628-581E-73B090CDF702}"/>
                </a:ext>
              </a:extLst>
            </p:cNvPr>
            <p:cNvSpPr txBox="1"/>
            <p:nvPr/>
          </p:nvSpPr>
          <p:spPr>
            <a:xfrm>
              <a:off x="5643019" y="5667375"/>
              <a:ext cx="5367882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Different Solar and Load Cases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5041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687" y="2248664"/>
                <a:ext cx="6932838" cy="4286531"/>
              </a:xfrm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182880" lvl="1" indent="0">
                  <a:buNone/>
                </a:pPr>
                <a:r>
                  <a:rPr lang="en-US" sz="2800" dirty="0"/>
                  <a:t>Results</a:t>
                </a:r>
              </a:p>
              <a:p>
                <a:pPr lvl="1"/>
                <a:r>
                  <a:rPr lang="en-US" dirty="0"/>
                  <a:t>Optimality gap always below 3% for different solar penetration levels.</a:t>
                </a:r>
              </a:p>
              <a:p>
                <a:pPr lvl="1"/>
                <a:r>
                  <a:rPr lang="en-US" dirty="0"/>
                  <a:t>Feasible solutions always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𝑝𝑢</m:t>
                    </m:r>
                  </m:oMath>
                </a14:m>
                <a:r>
                  <a:rPr lang="en-US" dirty="0"/>
                  <a:t> difference).</a:t>
                </a:r>
              </a:p>
              <a:p>
                <a:pPr lvl="1"/>
                <a:r>
                  <a:rPr lang="en-US" dirty="0"/>
                  <a:t>Solution times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&lt;45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NLP total time assuming parallelized operation over every single time step.</a:t>
                </a:r>
              </a:p>
              <a:p>
                <a:pPr marL="182880" lvl="1" indent="0">
                  <a:buNone/>
                </a:pPr>
                <a:endParaRPr lang="en-US" dirty="0"/>
              </a:p>
              <a:p>
                <a:pPr marL="18288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687" y="2248664"/>
                <a:ext cx="6932838" cy="4286531"/>
              </a:xfrm>
              <a:blipFill>
                <a:blip r:embed="rId3"/>
                <a:stretch>
                  <a:fillRect l="-439" t="-3262"/>
                </a:stretch>
              </a:blip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40625B-79B9-1450-D829-09C941F20122}"/>
              </a:ext>
            </a:extLst>
          </p:cNvPr>
          <p:cNvGrpSpPr/>
          <p:nvPr/>
        </p:nvGrpSpPr>
        <p:grpSpPr>
          <a:xfrm>
            <a:off x="8122850" y="2248664"/>
            <a:ext cx="3954850" cy="2341016"/>
            <a:chOff x="8122850" y="2248664"/>
            <a:chExt cx="3954850" cy="234101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C6E046F-33D8-BF1D-A651-916998315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2850" y="2248664"/>
              <a:ext cx="3954850" cy="14860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15F088-A73A-D7DB-7436-5B55324DD9BF}"/>
                </a:ext>
              </a:extLst>
            </p:cNvPr>
            <p:cNvSpPr txBox="1"/>
            <p:nvPr/>
          </p:nvSpPr>
          <p:spPr>
            <a:xfrm>
              <a:off x="8122850" y="3943349"/>
              <a:ext cx="395485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Table: Comparison of the Optimality Gap Values of SOCP and NLP.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BCC5B2B-08F9-3951-F0F1-1ABA23337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5238" y="4798300"/>
            <a:ext cx="3653933" cy="1297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65280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9704-23C4-B094-622E-8880D581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46B68-8B8A-22C0-9957-1D01E835E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[22]</a:t>
            </a:r>
            <a:r>
              <a:rPr lang="en-IN" dirty="0"/>
              <a:t> Nazir, N., &amp; </a:t>
            </a:r>
            <a:r>
              <a:rPr lang="en-IN" dirty="0" err="1"/>
              <a:t>Almassalkhi</a:t>
            </a:r>
            <a:r>
              <a:rPr lang="en-IN" dirty="0"/>
              <a:t>, M. (2018). Receding-Horizon Optimization of Unbalanced Distribution Systems with Time-Scale Separation for Discrete and Continuous Control Devices. 2018 Power Systems Computation Conference (PSCC). IEEE. </a:t>
            </a:r>
            <a:r>
              <a:rPr lang="en-IN" dirty="0" err="1"/>
              <a:t>doi</a:t>
            </a:r>
            <a:r>
              <a:rPr lang="en-IN" dirty="0"/>
              <a:t>: 10.23919/PSCC.2018.8442555</a:t>
            </a:r>
          </a:p>
          <a:p>
            <a:r>
              <a:rPr lang="en-IN" dirty="0">
                <a:hlinkClick r:id="rId3"/>
              </a:rPr>
              <a:t>[36] </a:t>
            </a:r>
            <a:r>
              <a:rPr lang="en-IN" dirty="0"/>
              <a:t> </a:t>
            </a:r>
            <a:r>
              <a:rPr lang="en-US" dirty="0" err="1"/>
              <a:t>Wächter</a:t>
            </a:r>
            <a:r>
              <a:rPr lang="en-US" dirty="0"/>
              <a:t>, A., &amp; </a:t>
            </a:r>
            <a:r>
              <a:rPr lang="en-US" dirty="0" err="1"/>
              <a:t>Biegler</a:t>
            </a:r>
            <a:r>
              <a:rPr lang="en-US" dirty="0"/>
              <a:t>, L. T. (2006). On the implementation of an interior-point filter line-search algorithm for large-scale nonlinear programming. Math. Program., 106(1), 25–57. </a:t>
            </a:r>
            <a:r>
              <a:rPr lang="en-US" dirty="0" err="1"/>
              <a:t>doi</a:t>
            </a:r>
            <a:r>
              <a:rPr lang="en-US" dirty="0"/>
              <a:t>: 10.1007/s10107-004-0559-y</a:t>
            </a:r>
          </a:p>
          <a:p>
            <a:r>
              <a:rPr lang="en-US" dirty="0">
                <a:hlinkClick r:id="rId4"/>
              </a:rPr>
              <a:t>[37] </a:t>
            </a:r>
            <a:r>
              <a:rPr lang="en-US" dirty="0"/>
              <a:t>HSL - Home Page. (2023, May 24). Retrieved from </a:t>
            </a:r>
            <a:r>
              <a:rPr lang="en-US" dirty="0">
                <a:hlinkClick r:id="rId5"/>
              </a:rPr>
              <a:t>https://www.hsl.rl.ac.uk</a:t>
            </a:r>
            <a:endParaRPr lang="en-US" dirty="0"/>
          </a:p>
          <a:p>
            <a:r>
              <a:rPr lang="en-US" dirty="0">
                <a:hlinkClick r:id="rId6" action="ppaction://hlinkfile"/>
              </a:rPr>
              <a:t>[16b]</a:t>
            </a:r>
            <a:r>
              <a:rPr lang="en-US" dirty="0"/>
              <a:t> </a:t>
            </a:r>
            <a:r>
              <a:rPr lang="en-US" dirty="0" err="1"/>
              <a:t>Briglia</a:t>
            </a:r>
            <a:r>
              <a:rPr lang="en-US" dirty="0"/>
              <a:t>, E., </a:t>
            </a:r>
            <a:r>
              <a:rPr lang="en-US" dirty="0" err="1"/>
              <a:t>Alaggia</a:t>
            </a:r>
            <a:r>
              <a:rPr lang="en-US" dirty="0"/>
              <a:t>, S., &amp; Paganini, F. (2017). Distribution network management based on optimal power flow: Integration of discrete decision variables. 2017 51st Annual Conference on Information Sciences and Systems (CISS). IEEE. </a:t>
            </a:r>
            <a:r>
              <a:rPr lang="en-US" dirty="0" err="1"/>
              <a:t>doi</a:t>
            </a:r>
            <a:r>
              <a:rPr lang="en-US" dirty="0"/>
              <a:t>: 10.1109/CISS.2017.7926079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3634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9704-23C4-B094-622E-8880D581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46B68-8B8A-22C0-9957-1D01E835E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95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295275"/>
            <a:ext cx="10063163" cy="1198500"/>
          </a:xfrm>
          <a:ln w="38100">
            <a:solidFill>
              <a:schemeClr val="accent3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Receding-Horizon Optimization of Unbalanced Distribution Systems with Time-Scale Separation for Discrete and Continuous Control Devices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B1AC77-B126-AD1C-0477-647E13017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Distribution System</a:t>
            </a:r>
          </a:p>
          <a:p>
            <a:pPr lvl="1">
              <a:buClr>
                <a:schemeClr val="accent3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dirty="0"/>
              <a:t>Unbalanced</a:t>
            </a:r>
          </a:p>
          <a:p>
            <a:pPr lvl="1">
              <a:buClr>
                <a:schemeClr val="accent3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dirty="0"/>
              <a:t>Mechanical Assets?</a:t>
            </a:r>
          </a:p>
          <a:p>
            <a:pPr lvl="1">
              <a:buClr>
                <a:schemeClr val="accent3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dirty="0"/>
              <a:t>Significant Solar Penetration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Two Different Optimization Time-Scales</a:t>
            </a:r>
          </a:p>
          <a:p>
            <a:pPr lvl="1">
              <a:buClr>
                <a:schemeClr val="accent3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dirty="0"/>
              <a:t>A slow time-scale for dispatching discrete mechanical assets using Mixed-Integer Program (MIP)</a:t>
            </a:r>
          </a:p>
          <a:p>
            <a:pPr lvl="1">
              <a:buClr>
                <a:schemeClr val="accent3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dirty="0"/>
              <a:t>A fast time-scale for continuously monitoring DERs using SOCP.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0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295275"/>
            <a:ext cx="10063163" cy="1198500"/>
          </a:xfrm>
          <a:ln w="38100">
            <a:solidFill>
              <a:schemeClr val="accent3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Receding-Horizon Optimization of Unbalanced Distribution Systems with Time-Scale Separation for Discrete and Continuous Control Devices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B1AC77-B126-AD1C-0477-647E13017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  <a:ln>
            <a:solidFill>
              <a:schemeClr val="accent3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Two Different Optimization Time-Scales</a:t>
            </a:r>
          </a:p>
          <a:p>
            <a:pPr marL="0" indent="0">
              <a:buNone/>
            </a:pPr>
            <a:endParaRPr lang="en-US" dirty="0"/>
          </a:p>
          <a:p>
            <a:pPr lvl="1">
              <a:buClr>
                <a:schemeClr val="accent3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dirty="0"/>
              <a:t>Different Types of discrete and continuous operated devices. </a:t>
            </a:r>
          </a:p>
          <a:p>
            <a:pPr lvl="2">
              <a:buClr>
                <a:schemeClr val="accent3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dirty="0"/>
              <a:t>E.g. Capacitor/Reactor Banks, Line Regulators (On/Off), Load-Tap-Changing (LTC) Transformers</a:t>
            </a:r>
          </a:p>
          <a:p>
            <a:pPr lvl="2">
              <a:buClr>
                <a:schemeClr val="accent3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dirty="0"/>
              <a:t>Discrete states of these devices render the problem NP-hard. </a:t>
            </a:r>
            <a:r>
              <a:rPr lang="en-US" b="1" i="1" dirty="0"/>
              <a:t>(So, they were NOT NP-hard anyway?)</a:t>
            </a:r>
          </a:p>
          <a:p>
            <a:pPr lvl="2">
              <a:buClr>
                <a:schemeClr val="accent3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dirty="0"/>
              <a:t>McCormick relaxation and linearization techniques have been used to incorporate these devices into the OPF problem for a BALANCED network. [16b]</a:t>
            </a:r>
          </a:p>
          <a:p>
            <a:pPr lvl="1">
              <a:buClr>
                <a:schemeClr val="accent3"/>
              </a:buClr>
              <a:buSzPct val="50000"/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Clr>
                <a:schemeClr val="accent3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dirty="0"/>
              <a:t>This necessitates the use of separate optimization loops to coordinate them.</a:t>
            </a:r>
          </a:p>
          <a:p>
            <a:pPr lvl="1">
              <a:buClr>
                <a:schemeClr val="accent3"/>
              </a:buClr>
              <a:buSzPct val="50000"/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Clr>
                <a:schemeClr val="accent3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dirty="0"/>
              <a:t>Mechanical assets also have operational constraints on tap changes per hour to limit wear and tear, which necessitates separation.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42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295275"/>
            <a:ext cx="10063163" cy="1198500"/>
          </a:xfrm>
          <a:ln w="38100">
            <a:solidFill>
              <a:schemeClr val="accent3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Receding-Horizon Optimization of Unbalanced Distribution Systems with Time-Scale Separation for Discrete and Continuous Control Devices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B1AC77-B126-AD1C-0477-647E13017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Novel hierarchical OPF scheme for separation of the slow-mechanical (discrete control scheme) and fast power-electronic (continuous control scheme) on two different time-scales.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Service Transformer Layers (STL) elements dispatched optimally using Multi-Period three-phase SOCP convex relaxation techniques applied to radial distribution networks for fast corrective control.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Simultaneous charging and discharging of batteries in a convex model of 3-phase system is also analyzed and conditions are provided under which this can be avoided.	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3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295275"/>
            <a:ext cx="10063163" cy="1198500"/>
          </a:xfrm>
          <a:ln w="38100">
            <a:solidFill>
              <a:schemeClr val="accent3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Receding-Horizon Optimization of Unbalanced Distribution Systems with Time-Scale Separation for Discrete and Continuous Control Devices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B1AC77-B126-AD1C-0477-647E13017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lvl="1"/>
            <a:r>
              <a:rPr lang="en-US" dirty="0"/>
              <a:t>Want to minimize number of changes in mechanical discrete control components to reduce wear and tear.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E984A-6DC9-662F-21EC-59C166EEFF9E}"/>
              </a:ext>
            </a:extLst>
          </p:cNvPr>
          <p:cNvSpPr txBox="1"/>
          <p:nvPr/>
        </p:nvSpPr>
        <p:spPr>
          <a:xfrm>
            <a:off x="1064418" y="1493775"/>
            <a:ext cx="10063163" cy="52322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opperplate Gothic Light" panose="020E0507020206020404" pitchFamily="34" charset="0"/>
                <a:cs typeface="Aharoni" panose="02010803020104030203" pitchFamily="2" charset="-79"/>
              </a:rPr>
              <a:t>Outer Loop Formulation</a:t>
            </a:r>
          </a:p>
        </p:txBody>
      </p:sp>
    </p:spTree>
    <p:extLst>
      <p:ext uri="{BB962C8B-B14F-4D97-AF65-F5344CB8AC3E}">
        <p14:creationId xmlns:p14="http://schemas.microsoft.com/office/powerpoint/2010/main" val="1395619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2811816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FD868-0A00-0958-9612-D576320029A2}"/>
              </a:ext>
            </a:extLst>
          </p:cNvPr>
          <p:cNvSpPr txBox="1"/>
          <p:nvPr/>
        </p:nvSpPr>
        <p:spPr>
          <a:xfrm>
            <a:off x="1064418" y="3827400"/>
            <a:ext cx="10063163" cy="369332"/>
          </a:xfrm>
          <a:prstGeom prst="rect">
            <a:avLst/>
          </a:prstGeom>
          <a:noFill/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Nawaf Nazir, Pavan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Racherla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Mads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Almassalkhi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33CAB-5ADD-D86F-AF45-EAB2EED3D45B}"/>
              </a:ext>
            </a:extLst>
          </p:cNvPr>
          <p:cNvSpPr txBox="1"/>
          <p:nvPr/>
        </p:nvSpPr>
        <p:spPr>
          <a:xfrm>
            <a:off x="1064418" y="1851097"/>
            <a:ext cx="10063163" cy="369332"/>
          </a:xfrm>
          <a:prstGeom prst="rect">
            <a:avLst/>
          </a:prstGeom>
          <a:noFill/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IN POWER SYSTEMS (2020)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CE4A4E-4F0A-4A57-07B2-2D7E8CBED98A}"/>
              </a:ext>
            </a:extLst>
          </p:cNvPr>
          <p:cNvSpPr txBox="1"/>
          <p:nvPr/>
        </p:nvSpPr>
        <p:spPr>
          <a:xfrm>
            <a:off x="1885950" y="5212316"/>
            <a:ext cx="2371725" cy="923330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Currently at PNNL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PhD at University of Vermont (UVM)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F690A-7D87-BB6B-CC58-AEFD5893A9B5}"/>
              </a:ext>
            </a:extLst>
          </p:cNvPr>
          <p:cNvSpPr txBox="1"/>
          <p:nvPr/>
        </p:nvSpPr>
        <p:spPr>
          <a:xfrm>
            <a:off x="4910136" y="5193266"/>
            <a:ext cx="2371725" cy="646331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Currently Asst. Prof. at UVM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ED524-45D5-DC85-C0DA-028FBD970E1F}"/>
              </a:ext>
            </a:extLst>
          </p:cNvPr>
          <p:cNvSpPr txBox="1"/>
          <p:nvPr/>
        </p:nvSpPr>
        <p:spPr>
          <a:xfrm>
            <a:off x="8210550" y="5193265"/>
            <a:ext cx="2371725" cy="646331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Currently Assoc. Prof. at UVM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E2C2EA-CA0F-7418-6264-E0C918F10F77}"/>
              </a:ext>
            </a:extLst>
          </p:cNvPr>
          <p:cNvCxnSpPr/>
          <p:nvPr/>
        </p:nvCxnSpPr>
        <p:spPr>
          <a:xfrm flipH="1">
            <a:off x="2743200" y="4105275"/>
            <a:ext cx="1304925" cy="1107041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8B3E19-B169-BEA8-941F-EF06AA784A19}"/>
              </a:ext>
            </a:extLst>
          </p:cNvPr>
          <p:cNvCxnSpPr/>
          <p:nvPr/>
        </p:nvCxnSpPr>
        <p:spPr>
          <a:xfrm>
            <a:off x="5629275" y="4105275"/>
            <a:ext cx="133350" cy="1087990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6DC399-63BA-2B63-5D63-22924541F2D2}"/>
              </a:ext>
            </a:extLst>
          </p:cNvPr>
          <p:cNvCxnSpPr/>
          <p:nvPr/>
        </p:nvCxnSpPr>
        <p:spPr>
          <a:xfrm>
            <a:off x="7696200" y="4105275"/>
            <a:ext cx="1238250" cy="1087990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898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r>
              <a:rPr lang="en-US" dirty="0"/>
              <a:t>Distribution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Unbalanced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Inverter-Interfaced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Significant Solar Penetration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Three-Phase Unbalanced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Non-Convex Loss-minimization problem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Formulated as a Convex Second Order Conic Program  (SOCP) for arriving at an initial solution for Non-Linear Program (NLP)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NLP run to ensure physically realizable solution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1311344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r>
              <a:rPr lang="en-US" dirty="0"/>
              <a:t>Conditions derived to ensure that batteries do NOT simultaneously charge and discharge. </a:t>
            </a:r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(Is that a big problem?)</a:t>
            </a:r>
          </a:p>
          <a:p>
            <a:endParaRPr lang="en-US" dirty="0"/>
          </a:p>
          <a:p>
            <a:r>
              <a:rPr lang="en-US" dirty="0"/>
              <a:t>Tested with </a:t>
            </a:r>
            <a:r>
              <a:rPr lang="en-US" dirty="0" err="1"/>
              <a:t>GridLab</a:t>
            </a:r>
            <a:r>
              <a:rPr lang="en-US" dirty="0"/>
              <a:t>-D for IEEE 13 and IEEE 123.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AC feasibility of the solutions ensured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Near-optimal performance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Solution time &lt; 1 min.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364621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1-Brand-8-19-21">
      <a:dk1>
        <a:srgbClr val="000000"/>
      </a:dk1>
      <a:lt1>
        <a:srgbClr val="FFFFFF"/>
      </a:lt1>
      <a:dk2>
        <a:srgbClr val="4D4D4D"/>
      </a:dk2>
      <a:lt2>
        <a:srgbClr val="A60F2D"/>
      </a:lt2>
      <a:accent1>
        <a:srgbClr val="CA1237"/>
      </a:accent1>
      <a:accent2>
        <a:srgbClr val="002D61"/>
      </a:accent2>
      <a:accent3>
        <a:srgbClr val="F3E700"/>
      </a:accent3>
      <a:accent4>
        <a:srgbClr val="FF6727"/>
      </a:accent4>
      <a:accent5>
        <a:srgbClr val="AADC24"/>
      </a:accent5>
      <a:accent6>
        <a:srgbClr val="5BC3F5"/>
      </a:accent6>
      <a:hlink>
        <a:srgbClr val="CA1237"/>
      </a:hlink>
      <a:folHlink>
        <a:srgbClr val="FF0000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7b86a79-a0e0-4fae-97d8-d960552457a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DD631CF16A9D4597B7910261C15C8D" ma:contentTypeVersion="8" ma:contentTypeDescription="Create a new document." ma:contentTypeScope="" ma:versionID="6df697ab8c469b327c4ca0ad6150b4d8">
  <xsd:schema xmlns:xsd="http://www.w3.org/2001/XMLSchema" xmlns:xs="http://www.w3.org/2001/XMLSchema" xmlns:p="http://schemas.microsoft.com/office/2006/metadata/properties" xmlns:ns3="07b86a79-a0e0-4fae-97d8-d960552457a2" xmlns:ns4="40f16175-07f6-4179-a7d3-44240c48c007" targetNamespace="http://schemas.microsoft.com/office/2006/metadata/properties" ma:root="true" ma:fieldsID="82c1df116234835aaac4f6705de5e513" ns3:_="" ns4:_="">
    <xsd:import namespace="07b86a79-a0e0-4fae-97d8-d960552457a2"/>
    <xsd:import namespace="40f16175-07f6-4179-a7d3-44240c48c0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b86a79-a0e0-4fae-97d8-d960552457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f16175-07f6-4179-a7d3-44240c48c00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4FE37C-59E4-4EF4-8795-42EF570B5A85}">
  <ds:schemaRefs>
    <ds:schemaRef ds:uri="http://schemas.microsoft.com/office/2006/documentManagement/types"/>
    <ds:schemaRef ds:uri="http://schemas.microsoft.com/office/infopath/2007/PartnerControls"/>
    <ds:schemaRef ds:uri="07b86a79-a0e0-4fae-97d8-d960552457a2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40f16175-07f6-4179-a7d3-44240c48c007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EFD9054-912F-4B88-91C1-59322474C2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8629C6-1239-43B0-A562-8FCFB8E53B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b86a79-a0e0-4fae-97d8-d960552457a2"/>
    <ds:schemaRef ds:uri="40f16175-07f6-4179-a7d3-44240c48c0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2357</TotalTime>
  <Words>1695</Words>
  <Application>Microsoft Office PowerPoint</Application>
  <PresentationFormat>Widescreen</PresentationFormat>
  <Paragraphs>164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 Math</vt:lpstr>
      <vt:lpstr>Copperplate Gothic Light</vt:lpstr>
      <vt:lpstr>Corbel</vt:lpstr>
      <vt:lpstr>Times New Roman</vt:lpstr>
      <vt:lpstr>Wingdings</vt:lpstr>
      <vt:lpstr>Office Theme</vt:lpstr>
      <vt:lpstr>Multi-Period Optimization for Power Distribution Systems with Battery Storage</vt:lpstr>
      <vt:lpstr>Receding-Horizon Optimization of Unbalanced Distribution Systems with Time-Scale Separation for Discrete and Continuous Control Devices</vt:lpstr>
      <vt:lpstr>Receding-Horizon Optimization of Unbalanced Distribution Systems with Time-Scale Separation for Discrete and Continuous Control Devices</vt:lpstr>
      <vt:lpstr>Receding-Horizon Optimization of Unbalanced Distribution Systems with Time-Scale Separation for Discrete and Continuous Control Devices</vt:lpstr>
      <vt:lpstr>Receding-Horizon Optimization of Unbalanced Distribution Systems with Time-Scale Separation for Discrete and Continuous Control Devices</vt:lpstr>
      <vt:lpstr>Receding-Horizon Optimization of Unbalanced Distribution Systems with Time-Scale Separation for Discrete and Continuous Control Devices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Boydo, Valerie J</dc:creator>
  <cp:lastModifiedBy>Jha, Aryan Ritwajeet</cp:lastModifiedBy>
  <cp:revision>274</cp:revision>
  <cp:lastPrinted>2021-09-10T16:26:58Z</cp:lastPrinted>
  <dcterms:created xsi:type="dcterms:W3CDTF">2021-07-01T22:58:28Z</dcterms:created>
  <dcterms:modified xsi:type="dcterms:W3CDTF">2023-06-05T04:32:35Z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0x0101008EDD631CF16A9D4597B7910261C15C8D</vt:lpwstr>
  </property>
</Properties>
</file>