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7"/>
  </p:notesMasterIdLst>
  <p:handoutMasterIdLst>
    <p:handoutMasterId r:id="rId28"/>
  </p:handoutMasterIdLst>
  <p:sldIdLst>
    <p:sldId id="257" r:id="rId5"/>
    <p:sldId id="297" r:id="rId6"/>
    <p:sldId id="298" r:id="rId7"/>
    <p:sldId id="299" r:id="rId8"/>
    <p:sldId id="301" r:id="rId9"/>
    <p:sldId id="258" r:id="rId10"/>
    <p:sldId id="282" r:id="rId11"/>
    <p:sldId id="283" r:id="rId12"/>
    <p:sldId id="284" r:id="rId13"/>
    <p:sldId id="285" r:id="rId14"/>
    <p:sldId id="286" r:id="rId15"/>
    <p:sldId id="288" r:id="rId16"/>
    <p:sldId id="289" r:id="rId17"/>
    <p:sldId id="290" r:id="rId18"/>
    <p:sldId id="292" r:id="rId19"/>
    <p:sldId id="291" r:id="rId20"/>
    <p:sldId id="294" r:id="rId21"/>
    <p:sldId id="293" r:id="rId22"/>
    <p:sldId id="295" r:id="rId23"/>
    <p:sldId id="296" r:id="rId24"/>
    <p:sldId id="287" r:id="rId25"/>
    <p:sldId id="30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A1D3"/>
    <a:srgbClr val="955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100" d="100"/>
          <a:sy n="100" d="100"/>
        </p:scale>
        <p:origin x="990" y="7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1318A-8A71-46CA-B53C-3835F89094B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45C90-45F1-4B34-8E45-E20C6AEA344C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gm:t>
    </dgm:pt>
    <dgm:pt modelId="{84598C56-434A-45E7-8056-90F7CAB89263}" type="parTrans" cxnId="{BABD956F-579A-4B9E-8F71-10670D321B5A}">
      <dgm:prSet/>
      <dgm:spPr/>
      <dgm:t>
        <a:bodyPr/>
        <a:lstStyle/>
        <a:p>
          <a:endParaRPr lang="en-US"/>
        </a:p>
      </dgm:t>
    </dgm:pt>
    <dgm:pt modelId="{D81C8CCF-4697-4DD5-ADE9-14CED9E8EA19}" type="sibTrans" cxnId="{BABD956F-579A-4B9E-8F71-10670D321B5A}">
      <dgm:prSet/>
      <dgm:spPr/>
      <dgm:t>
        <a:bodyPr/>
        <a:lstStyle/>
        <a:p>
          <a:endParaRPr lang="en-US"/>
        </a:p>
      </dgm:t>
    </dgm:pt>
    <dgm:pt modelId="{343CADBF-4DDC-4ED2-8368-6BE57FBC7B38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gm:t>
    </dgm:pt>
    <dgm:pt modelId="{F541670E-5BC2-409C-83D8-FDDF00C0DD8F}" type="parTrans" cxnId="{41B2C289-DC66-4405-A725-B993FD2F6816}">
      <dgm:prSet/>
      <dgm:spPr/>
      <dgm:t>
        <a:bodyPr/>
        <a:lstStyle/>
        <a:p>
          <a:endParaRPr lang="en-US"/>
        </a:p>
      </dgm:t>
    </dgm:pt>
    <dgm:pt modelId="{5C79A275-8CC6-4192-937D-9C1E0C3C5EF6}" type="sibTrans" cxnId="{41B2C289-DC66-4405-A725-B993FD2F6816}">
      <dgm:prSet/>
      <dgm:spPr/>
      <dgm:t>
        <a:bodyPr/>
        <a:lstStyle/>
        <a:p>
          <a:endParaRPr lang="en-US"/>
        </a:p>
      </dgm:t>
    </dgm:pt>
    <dgm:pt modelId="{62EEB961-7EE2-43E7-9E10-CE6AEBA2D905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gm:t>
    </dgm:pt>
    <dgm:pt modelId="{CF7CCA23-E042-4A06-ADF3-B5998DF8240F}" type="parTrans" cxnId="{A349ED6F-2413-4399-BAF0-FA35AFC4B148}">
      <dgm:prSet/>
      <dgm:spPr/>
      <dgm:t>
        <a:bodyPr/>
        <a:lstStyle/>
        <a:p>
          <a:endParaRPr lang="en-US"/>
        </a:p>
      </dgm:t>
    </dgm:pt>
    <dgm:pt modelId="{FA8A6BD6-5E7D-4F86-BCCD-642C66E1627D}" type="sibTrans" cxnId="{A349ED6F-2413-4399-BAF0-FA35AFC4B148}">
      <dgm:prSet/>
      <dgm:spPr/>
      <dgm:t>
        <a:bodyPr/>
        <a:lstStyle/>
        <a:p>
          <a:endParaRPr lang="en-US"/>
        </a:p>
      </dgm:t>
    </dgm:pt>
    <dgm:pt modelId="{A070EE7E-2EC8-43B7-A174-54F76DC9A5C1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gm:t>
    </dgm:pt>
    <dgm:pt modelId="{4AC2CB48-F482-455A-B898-8B36E6C9272A}" type="parTrans" cxnId="{09276C0E-E3F9-483F-B536-5CAA766FA390}">
      <dgm:prSet/>
      <dgm:spPr/>
      <dgm:t>
        <a:bodyPr/>
        <a:lstStyle/>
        <a:p>
          <a:endParaRPr lang="en-US"/>
        </a:p>
      </dgm:t>
    </dgm:pt>
    <dgm:pt modelId="{BA03094D-F954-4822-A49A-9EB8C09AE785}" type="sibTrans" cxnId="{09276C0E-E3F9-483F-B536-5CAA766FA390}">
      <dgm:prSet/>
      <dgm:spPr/>
      <dgm:t>
        <a:bodyPr/>
        <a:lstStyle/>
        <a:p>
          <a:endParaRPr lang="en-US"/>
        </a:p>
      </dgm:t>
    </dgm:pt>
    <dgm:pt modelId="{AE692026-969F-49A2-99D3-501E3CDAFB2D}" type="pres">
      <dgm:prSet presAssocID="{55C1318A-8A71-46CA-B53C-3835F89094B3}" presName="cycle" presStyleCnt="0">
        <dgm:presLayoutVars>
          <dgm:dir/>
          <dgm:resizeHandles val="exact"/>
        </dgm:presLayoutVars>
      </dgm:prSet>
      <dgm:spPr/>
    </dgm:pt>
    <dgm:pt modelId="{96FE773E-0D0D-4853-8FC2-C585534B9FA7}" type="pres">
      <dgm:prSet presAssocID="{B0C45C90-45F1-4B34-8E45-E20C6AEA344C}" presName="node" presStyleLbl="node1" presStyleIdx="0" presStyleCnt="4" custScaleX="179629" custScaleY="130127" custRadScaleRad="76950" custRadScaleInc="564">
        <dgm:presLayoutVars>
          <dgm:bulletEnabled val="1"/>
        </dgm:presLayoutVars>
      </dgm:prSet>
      <dgm:spPr/>
    </dgm:pt>
    <dgm:pt modelId="{F4F227FC-327F-4CAD-9C83-044C14E76999}" type="pres">
      <dgm:prSet presAssocID="{D81C8CCF-4697-4DD5-ADE9-14CED9E8EA19}" presName="sibTrans" presStyleLbl="sibTrans2D1" presStyleIdx="0" presStyleCnt="4"/>
      <dgm:spPr/>
    </dgm:pt>
    <dgm:pt modelId="{AB6F7010-012A-44EC-9661-DAE623EB80E2}" type="pres">
      <dgm:prSet presAssocID="{D81C8CCF-4697-4DD5-ADE9-14CED9E8EA19}" presName="connectorText" presStyleLbl="sibTrans2D1" presStyleIdx="0" presStyleCnt="4"/>
      <dgm:spPr/>
    </dgm:pt>
    <dgm:pt modelId="{EBEB4AB3-D801-4615-973A-A003B350B7F7}" type="pres">
      <dgm:prSet presAssocID="{343CADBF-4DDC-4ED2-8368-6BE57FBC7B38}" presName="node" presStyleLbl="node1" presStyleIdx="1" presStyleCnt="4" custScaleX="167833" custScaleY="118552" custRadScaleRad="223985" custRadScaleInc="-350">
        <dgm:presLayoutVars>
          <dgm:bulletEnabled val="1"/>
        </dgm:presLayoutVars>
      </dgm:prSet>
      <dgm:spPr/>
    </dgm:pt>
    <dgm:pt modelId="{CD633E9B-76DB-461A-BEA8-90588114C834}" type="pres">
      <dgm:prSet presAssocID="{5C79A275-8CC6-4192-937D-9C1E0C3C5EF6}" presName="sibTrans" presStyleLbl="sibTrans2D1" presStyleIdx="1" presStyleCnt="4"/>
      <dgm:spPr/>
    </dgm:pt>
    <dgm:pt modelId="{1BB5C323-4794-428F-9CDE-D80CB3243B35}" type="pres">
      <dgm:prSet presAssocID="{5C79A275-8CC6-4192-937D-9C1E0C3C5EF6}" presName="connectorText" presStyleLbl="sibTrans2D1" presStyleIdx="1" presStyleCnt="4"/>
      <dgm:spPr/>
    </dgm:pt>
    <dgm:pt modelId="{4BAE3030-6163-4BB0-A9FC-4D12F88EF28E}" type="pres">
      <dgm:prSet presAssocID="{62EEB961-7EE2-43E7-9E10-CE6AEBA2D905}" presName="node" presStyleLbl="node1" presStyleIdx="2" presStyleCnt="4" custScaleX="195230" custScaleY="131298" custRadScaleRad="75881" custRadScaleInc="-4984">
        <dgm:presLayoutVars>
          <dgm:bulletEnabled val="1"/>
        </dgm:presLayoutVars>
      </dgm:prSet>
      <dgm:spPr/>
    </dgm:pt>
    <dgm:pt modelId="{67617F40-DA62-4ADF-8E3B-AC4DF870A1B2}" type="pres">
      <dgm:prSet presAssocID="{FA8A6BD6-5E7D-4F86-BCCD-642C66E1627D}" presName="sibTrans" presStyleLbl="sibTrans2D1" presStyleIdx="2" presStyleCnt="4"/>
      <dgm:spPr/>
    </dgm:pt>
    <dgm:pt modelId="{A1AC9EC1-B1FD-4659-8304-53652714DFF3}" type="pres">
      <dgm:prSet presAssocID="{FA8A6BD6-5E7D-4F86-BCCD-642C66E1627D}" presName="connectorText" presStyleLbl="sibTrans2D1" presStyleIdx="2" presStyleCnt="4"/>
      <dgm:spPr/>
    </dgm:pt>
    <dgm:pt modelId="{FC9AEC83-8A34-416E-ADB1-769965C1BE09}" type="pres">
      <dgm:prSet presAssocID="{A070EE7E-2EC8-43B7-A174-54F76DC9A5C1}" presName="node" presStyleLbl="node1" presStyleIdx="3" presStyleCnt="4" custScaleX="138522" custScaleY="106295" custRadScaleRad="226725" custRadScaleInc="-306">
        <dgm:presLayoutVars>
          <dgm:bulletEnabled val="1"/>
        </dgm:presLayoutVars>
      </dgm:prSet>
      <dgm:spPr/>
    </dgm:pt>
    <dgm:pt modelId="{27F7F757-5639-4E8D-B7BC-438DB737CBD6}" type="pres">
      <dgm:prSet presAssocID="{BA03094D-F954-4822-A49A-9EB8C09AE785}" presName="sibTrans" presStyleLbl="sibTrans2D1" presStyleIdx="3" presStyleCnt="4"/>
      <dgm:spPr/>
    </dgm:pt>
    <dgm:pt modelId="{1C0C47D8-1906-46A1-8CDB-0FBECB22C4ED}" type="pres">
      <dgm:prSet presAssocID="{BA03094D-F954-4822-A49A-9EB8C09AE785}" presName="connectorText" presStyleLbl="sibTrans2D1" presStyleIdx="3" presStyleCnt="4"/>
      <dgm:spPr/>
    </dgm:pt>
  </dgm:ptLst>
  <dgm:cxnLst>
    <dgm:cxn modelId="{09276C0E-E3F9-483F-B536-5CAA766FA390}" srcId="{55C1318A-8A71-46CA-B53C-3835F89094B3}" destId="{A070EE7E-2EC8-43B7-A174-54F76DC9A5C1}" srcOrd="3" destOrd="0" parTransId="{4AC2CB48-F482-455A-B898-8B36E6C9272A}" sibTransId="{BA03094D-F954-4822-A49A-9EB8C09AE785}"/>
    <dgm:cxn modelId="{EA0AE11C-9F82-4774-AA41-B89115EE5111}" type="presOf" srcId="{FA8A6BD6-5E7D-4F86-BCCD-642C66E1627D}" destId="{67617F40-DA62-4ADF-8E3B-AC4DF870A1B2}" srcOrd="0" destOrd="0" presId="urn:microsoft.com/office/officeart/2005/8/layout/cycle2"/>
    <dgm:cxn modelId="{6561F71E-EAC9-4B0D-9CF9-43230E0880F3}" type="presOf" srcId="{BA03094D-F954-4822-A49A-9EB8C09AE785}" destId="{27F7F757-5639-4E8D-B7BC-438DB737CBD6}" srcOrd="0" destOrd="0" presId="urn:microsoft.com/office/officeart/2005/8/layout/cycle2"/>
    <dgm:cxn modelId="{F229C125-DDB0-4B07-80E2-E8B959A061E3}" type="presOf" srcId="{FA8A6BD6-5E7D-4F86-BCCD-642C66E1627D}" destId="{A1AC9EC1-B1FD-4659-8304-53652714DFF3}" srcOrd="1" destOrd="0" presId="urn:microsoft.com/office/officeart/2005/8/layout/cycle2"/>
    <dgm:cxn modelId="{F3139664-E1DD-4810-A5E4-0A08171C6607}" type="presOf" srcId="{D81C8CCF-4697-4DD5-ADE9-14CED9E8EA19}" destId="{AB6F7010-012A-44EC-9661-DAE623EB80E2}" srcOrd="1" destOrd="0" presId="urn:microsoft.com/office/officeart/2005/8/layout/cycle2"/>
    <dgm:cxn modelId="{EC256F6E-D679-465C-A757-D7064CB36163}" type="presOf" srcId="{55C1318A-8A71-46CA-B53C-3835F89094B3}" destId="{AE692026-969F-49A2-99D3-501E3CDAFB2D}" srcOrd="0" destOrd="0" presId="urn:microsoft.com/office/officeart/2005/8/layout/cycle2"/>
    <dgm:cxn modelId="{3754764E-ACE5-440B-A2EF-55A5C5BF30AB}" type="presOf" srcId="{D81C8CCF-4697-4DD5-ADE9-14CED9E8EA19}" destId="{F4F227FC-327F-4CAD-9C83-044C14E76999}" srcOrd="0" destOrd="0" presId="urn:microsoft.com/office/officeart/2005/8/layout/cycle2"/>
    <dgm:cxn modelId="{BABD956F-579A-4B9E-8F71-10670D321B5A}" srcId="{55C1318A-8A71-46CA-B53C-3835F89094B3}" destId="{B0C45C90-45F1-4B34-8E45-E20C6AEA344C}" srcOrd="0" destOrd="0" parTransId="{84598C56-434A-45E7-8056-90F7CAB89263}" sibTransId="{D81C8CCF-4697-4DD5-ADE9-14CED9E8EA19}"/>
    <dgm:cxn modelId="{A349ED6F-2413-4399-BAF0-FA35AFC4B148}" srcId="{55C1318A-8A71-46CA-B53C-3835F89094B3}" destId="{62EEB961-7EE2-43E7-9E10-CE6AEBA2D905}" srcOrd="2" destOrd="0" parTransId="{CF7CCA23-E042-4A06-ADF3-B5998DF8240F}" sibTransId="{FA8A6BD6-5E7D-4F86-BCCD-642C66E1627D}"/>
    <dgm:cxn modelId="{77CBC451-75E0-49A8-AC4E-0862C54016B5}" type="presOf" srcId="{62EEB961-7EE2-43E7-9E10-CE6AEBA2D905}" destId="{4BAE3030-6163-4BB0-A9FC-4D12F88EF28E}" srcOrd="0" destOrd="0" presId="urn:microsoft.com/office/officeart/2005/8/layout/cycle2"/>
    <dgm:cxn modelId="{44377D53-FA7F-4907-82A7-63FEFD8003E5}" type="presOf" srcId="{343CADBF-4DDC-4ED2-8368-6BE57FBC7B38}" destId="{EBEB4AB3-D801-4615-973A-A003B350B7F7}" srcOrd="0" destOrd="0" presId="urn:microsoft.com/office/officeart/2005/8/layout/cycle2"/>
    <dgm:cxn modelId="{0781AF78-A049-461E-8A30-C5991CF2F36B}" type="presOf" srcId="{B0C45C90-45F1-4B34-8E45-E20C6AEA344C}" destId="{96FE773E-0D0D-4853-8FC2-C585534B9FA7}" srcOrd="0" destOrd="0" presId="urn:microsoft.com/office/officeart/2005/8/layout/cycle2"/>
    <dgm:cxn modelId="{6C459C85-6BA7-43AE-B9EA-2B418ED2F6BE}" type="presOf" srcId="{5C79A275-8CC6-4192-937D-9C1E0C3C5EF6}" destId="{1BB5C323-4794-428F-9CDE-D80CB3243B35}" srcOrd="1" destOrd="0" presId="urn:microsoft.com/office/officeart/2005/8/layout/cycle2"/>
    <dgm:cxn modelId="{41B2C289-DC66-4405-A725-B993FD2F6816}" srcId="{55C1318A-8A71-46CA-B53C-3835F89094B3}" destId="{343CADBF-4DDC-4ED2-8368-6BE57FBC7B38}" srcOrd="1" destOrd="0" parTransId="{F541670E-5BC2-409C-83D8-FDDF00C0DD8F}" sibTransId="{5C79A275-8CC6-4192-937D-9C1E0C3C5EF6}"/>
    <dgm:cxn modelId="{062292BE-E671-43BA-96F3-3D4DB0BAFDD2}" type="presOf" srcId="{BA03094D-F954-4822-A49A-9EB8C09AE785}" destId="{1C0C47D8-1906-46A1-8CDB-0FBECB22C4ED}" srcOrd="1" destOrd="0" presId="urn:microsoft.com/office/officeart/2005/8/layout/cycle2"/>
    <dgm:cxn modelId="{2C219FD4-6EF5-4283-90F9-7B9F8E4BDA0C}" type="presOf" srcId="{5C79A275-8CC6-4192-937D-9C1E0C3C5EF6}" destId="{CD633E9B-76DB-461A-BEA8-90588114C834}" srcOrd="0" destOrd="0" presId="urn:microsoft.com/office/officeart/2005/8/layout/cycle2"/>
    <dgm:cxn modelId="{C6A8AEF2-D665-4C14-A577-B3440B110415}" type="presOf" srcId="{A070EE7E-2EC8-43B7-A174-54F76DC9A5C1}" destId="{FC9AEC83-8A34-416E-ADB1-769965C1BE09}" srcOrd="0" destOrd="0" presId="urn:microsoft.com/office/officeart/2005/8/layout/cycle2"/>
    <dgm:cxn modelId="{EF167B71-8016-4184-AEA3-E8FFEACA6762}" type="presParOf" srcId="{AE692026-969F-49A2-99D3-501E3CDAFB2D}" destId="{96FE773E-0D0D-4853-8FC2-C585534B9FA7}" srcOrd="0" destOrd="0" presId="urn:microsoft.com/office/officeart/2005/8/layout/cycle2"/>
    <dgm:cxn modelId="{A95F1B94-ADE5-4FCE-89F3-F38464ED0694}" type="presParOf" srcId="{AE692026-969F-49A2-99D3-501E3CDAFB2D}" destId="{F4F227FC-327F-4CAD-9C83-044C14E76999}" srcOrd="1" destOrd="0" presId="urn:microsoft.com/office/officeart/2005/8/layout/cycle2"/>
    <dgm:cxn modelId="{F5B1A0B6-1258-49F0-A200-2BD81B3D135F}" type="presParOf" srcId="{F4F227FC-327F-4CAD-9C83-044C14E76999}" destId="{AB6F7010-012A-44EC-9661-DAE623EB80E2}" srcOrd="0" destOrd="0" presId="urn:microsoft.com/office/officeart/2005/8/layout/cycle2"/>
    <dgm:cxn modelId="{51D6EDD7-4A7F-419C-B593-CCDA380037EF}" type="presParOf" srcId="{AE692026-969F-49A2-99D3-501E3CDAFB2D}" destId="{EBEB4AB3-D801-4615-973A-A003B350B7F7}" srcOrd="2" destOrd="0" presId="urn:microsoft.com/office/officeart/2005/8/layout/cycle2"/>
    <dgm:cxn modelId="{8DA7FAED-34A6-4523-889D-90C7DEF6BFEA}" type="presParOf" srcId="{AE692026-969F-49A2-99D3-501E3CDAFB2D}" destId="{CD633E9B-76DB-461A-BEA8-90588114C834}" srcOrd="3" destOrd="0" presId="urn:microsoft.com/office/officeart/2005/8/layout/cycle2"/>
    <dgm:cxn modelId="{0D44B39B-5EA7-4F3E-91F1-144B49FB2781}" type="presParOf" srcId="{CD633E9B-76DB-461A-BEA8-90588114C834}" destId="{1BB5C323-4794-428F-9CDE-D80CB3243B35}" srcOrd="0" destOrd="0" presId="urn:microsoft.com/office/officeart/2005/8/layout/cycle2"/>
    <dgm:cxn modelId="{E20BBD20-A5C6-4866-9A6E-477640C45C9A}" type="presParOf" srcId="{AE692026-969F-49A2-99D3-501E3CDAFB2D}" destId="{4BAE3030-6163-4BB0-A9FC-4D12F88EF28E}" srcOrd="4" destOrd="0" presId="urn:microsoft.com/office/officeart/2005/8/layout/cycle2"/>
    <dgm:cxn modelId="{6FC16305-284C-42F6-BB66-10F88E2A45C5}" type="presParOf" srcId="{AE692026-969F-49A2-99D3-501E3CDAFB2D}" destId="{67617F40-DA62-4ADF-8E3B-AC4DF870A1B2}" srcOrd="5" destOrd="0" presId="urn:microsoft.com/office/officeart/2005/8/layout/cycle2"/>
    <dgm:cxn modelId="{2FE1608E-B0F4-44DE-9158-8F1EDB940440}" type="presParOf" srcId="{67617F40-DA62-4ADF-8E3B-AC4DF870A1B2}" destId="{A1AC9EC1-B1FD-4659-8304-53652714DFF3}" srcOrd="0" destOrd="0" presId="urn:microsoft.com/office/officeart/2005/8/layout/cycle2"/>
    <dgm:cxn modelId="{E34BD09B-ABB7-42D5-946E-0B2EA0DC17CB}" type="presParOf" srcId="{AE692026-969F-49A2-99D3-501E3CDAFB2D}" destId="{FC9AEC83-8A34-416E-ADB1-769965C1BE09}" srcOrd="6" destOrd="0" presId="urn:microsoft.com/office/officeart/2005/8/layout/cycle2"/>
    <dgm:cxn modelId="{D9979B2F-0527-421B-9C86-7CBAA2651B6A}" type="presParOf" srcId="{AE692026-969F-49A2-99D3-501E3CDAFB2D}" destId="{27F7F757-5639-4E8D-B7BC-438DB737CBD6}" srcOrd="7" destOrd="0" presId="urn:microsoft.com/office/officeart/2005/8/layout/cycle2"/>
    <dgm:cxn modelId="{7ABFF3F0-D352-45A7-95BD-1C35FF502A72}" type="presParOf" srcId="{27F7F757-5639-4E8D-B7BC-438DB737CBD6}" destId="{1C0C47D8-1906-46A1-8CDB-0FBECB22C4ED}" srcOrd="0" destOrd="0" presId="urn:microsoft.com/office/officeart/2005/8/layout/cycle2"/>
  </dgm:cxnLst>
  <dgm:bg/>
  <dgm:whole>
    <a:ln>
      <a:solidFill>
        <a:schemeClr val="bg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E773E-0D0D-4853-8FC2-C585534B9FA7}">
      <dsp:nvSpPr>
        <dsp:cNvPr id="0" name=""/>
        <dsp:cNvSpPr/>
      </dsp:nvSpPr>
      <dsp:spPr>
        <a:xfrm>
          <a:off x="4057675" y="153584"/>
          <a:ext cx="3022210" cy="2189352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sp:txBody>
      <dsp:txXfrm>
        <a:off x="4500267" y="474207"/>
        <a:ext cx="2137026" cy="1548106"/>
      </dsp:txXfrm>
    </dsp:sp>
    <dsp:sp modelId="{F4F227FC-327F-4CAD-9C83-044C14E76999}">
      <dsp:nvSpPr>
        <dsp:cNvPr id="0" name=""/>
        <dsp:cNvSpPr/>
      </dsp:nvSpPr>
      <dsp:spPr>
        <a:xfrm rot="1130743">
          <a:off x="7213331" y="1655073"/>
          <a:ext cx="758326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17897" y="1741127"/>
        <a:ext cx="587976" cy="340700"/>
      </dsp:txXfrm>
    </dsp:sp>
    <dsp:sp modelId="{EBEB4AB3-D801-4615-973A-A003B350B7F7}">
      <dsp:nvSpPr>
        <dsp:cNvPr id="0" name=""/>
        <dsp:cNvSpPr/>
      </dsp:nvSpPr>
      <dsp:spPr>
        <a:xfrm>
          <a:off x="8149229" y="1613609"/>
          <a:ext cx="2823745" cy="199460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sp:txBody>
      <dsp:txXfrm>
        <a:off x="8562757" y="1905712"/>
        <a:ext cx="1996689" cy="1410399"/>
      </dsp:txXfrm>
    </dsp:sp>
    <dsp:sp modelId="{CD633E9B-76DB-461A-BEA8-90588114C834}">
      <dsp:nvSpPr>
        <dsp:cNvPr id="0" name=""/>
        <dsp:cNvSpPr/>
      </dsp:nvSpPr>
      <dsp:spPr>
        <a:xfrm rot="9655314">
          <a:off x="7361706" y="2969658"/>
          <a:ext cx="682397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7527378" y="3055385"/>
        <a:ext cx="512047" cy="340700"/>
      </dsp:txXfrm>
    </dsp:sp>
    <dsp:sp modelId="{4BAE3030-6163-4BB0-A9FC-4D12F88EF28E}">
      <dsp:nvSpPr>
        <dsp:cNvPr id="0" name=""/>
        <dsp:cNvSpPr/>
      </dsp:nvSpPr>
      <dsp:spPr>
        <a:xfrm>
          <a:off x="3973359" y="2870913"/>
          <a:ext cx="3284692" cy="2209054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sp:txBody>
      <dsp:txXfrm>
        <a:off x="4454391" y="3194421"/>
        <a:ext cx="2322628" cy="1562038"/>
      </dsp:txXfrm>
    </dsp:sp>
    <dsp:sp modelId="{67617F40-DA62-4ADF-8E3B-AC4DF870A1B2}">
      <dsp:nvSpPr>
        <dsp:cNvPr id="0" name=""/>
        <dsp:cNvSpPr/>
      </dsp:nvSpPr>
      <dsp:spPr>
        <a:xfrm rot="11888737">
          <a:off x="2953571" y="2960928"/>
          <a:ext cx="865779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119685" y="3101021"/>
        <a:ext cx="695429" cy="340700"/>
      </dsp:txXfrm>
    </dsp:sp>
    <dsp:sp modelId="{FC9AEC83-8A34-416E-ADB1-769965C1BE09}">
      <dsp:nvSpPr>
        <dsp:cNvPr id="0" name=""/>
        <dsp:cNvSpPr/>
      </dsp:nvSpPr>
      <dsp:spPr>
        <a:xfrm>
          <a:off x="350075" y="1737438"/>
          <a:ext cx="2330595" cy="178838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sp:txBody>
      <dsp:txXfrm>
        <a:off x="691383" y="1999341"/>
        <a:ext cx="1647979" cy="1264579"/>
      </dsp:txXfrm>
    </dsp:sp>
    <dsp:sp modelId="{27F7F757-5639-4E8D-B7BC-438DB737CBD6}">
      <dsp:nvSpPr>
        <dsp:cNvPr id="0" name=""/>
        <dsp:cNvSpPr/>
      </dsp:nvSpPr>
      <dsp:spPr>
        <a:xfrm rot="20469357">
          <a:off x="2912541" y="1715908"/>
          <a:ext cx="908161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17106" y="1856986"/>
        <a:ext cx="737811" cy="34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t.ly/diWI3" TargetMode="External"/><Relationship Id="rId2" Type="http://schemas.openxmlformats.org/officeDocument/2006/relationships/hyperlink" Target="https://t.ly/ZP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.ly/Ga2th" TargetMode="External"/><Relationship Id="rId5" Type="http://schemas.openxmlformats.org/officeDocument/2006/relationships/hyperlink" Target="https://www.hsl.rl.ac.uk/" TargetMode="External"/><Relationship Id="rId4" Type="http://schemas.openxmlformats.org/officeDocument/2006/relationships/hyperlink" Target="t.ly/CYI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Traditionally, </a:t>
            </a:r>
            <a:r>
              <a:rPr lang="en-US" i="1" dirty="0" err="1"/>
              <a:t>DistFlow</a:t>
            </a:r>
            <a:r>
              <a:rPr lang="en-US" i="1" dirty="0"/>
              <a:t> </a:t>
            </a:r>
            <a:r>
              <a:rPr lang="en-US" dirty="0"/>
              <a:t>algorithms based on the Branch Flow Model (BFM), which are an exact non-linear formulation of the distribution power flow equations, only work on balanced single-phase equivalent networks.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Distribution Networks are inherently unbalanced.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2183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[22] </a:t>
            </a:r>
            <a:r>
              <a:rPr lang="en-US" dirty="0"/>
              <a:t>by the same authors, they have developed a three-phase convex SOCP relaxation of the multi-period OPF problem, and provided sufficient conditions which ensure the avoidance of simultaneous charging and discharging.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paper, they extend the work by developing a Multi-Period SOCP-NLP algorithm that provides a </a:t>
            </a:r>
            <a:r>
              <a:rPr lang="en-US" i="1" dirty="0"/>
              <a:t>near </a:t>
            </a:r>
            <a:r>
              <a:rPr lang="en-US" dirty="0"/>
              <a:t>optimal and guaranteed feasible solution.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09710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optimized solutions from the relaxed SOCP model, are used to initialize a Non-Linear Program (NLP) of the actual AC Power Flow, to obtain a physically realizable solution.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Real-Power Solutions that form the energy trajectory and are obtained from the SOCP, are fixed in the NLP,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leading to a decoupling of the different time-steps</a:t>
            </a:r>
            <a:r>
              <a:rPr lang="en-US" dirty="0"/>
              <a:t>. </a:t>
            </a:r>
            <a:r>
              <a:rPr lang="en-US" b="1" i="1" dirty="0"/>
              <a:t>(What? How?)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a result, the NLP solves for each time-step separately (possibly in-parallel), leading to a scalable framework. </a:t>
            </a:r>
            <a:r>
              <a:rPr lang="en-US" b="1" i="1" dirty="0"/>
              <a:t>(What?)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Validation is performed using </a:t>
            </a:r>
            <a:r>
              <a:rPr lang="en-US" dirty="0" err="1"/>
              <a:t>GridLab</a:t>
            </a:r>
            <a:r>
              <a:rPr lang="en-US" dirty="0"/>
              <a:t>-D.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06323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IEEE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/>
                  <a:t>, Unbalanced,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Algorithm implemented in </a:t>
                </a:r>
                <a:r>
                  <a:rPr lang="en-US" i="1" dirty="0"/>
                  <a:t>Receding-Horizon </a:t>
                </a:r>
                <a:r>
                  <a:rPr lang="en-US" dirty="0"/>
                  <a:t>fashion.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i="1" dirty="0"/>
                  <a:t>Receding-Horizon </a:t>
                </a:r>
                <a:r>
                  <a:rPr lang="en-US" dirty="0"/>
                  <a:t>means a rolling window where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time-steps from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made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since predictions are updated at every time step, for the next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are once again made.</a:t>
                </a:r>
              </a:p>
              <a:p>
                <a:pPr lvl="1"/>
                <a:r>
                  <a:rPr lang="en-US" dirty="0"/>
                  <a:t>The cycle goes on.</a:t>
                </a:r>
              </a:p>
              <a:p>
                <a:pPr lvl="1"/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blipFill>
                <a:blip r:embed="rId2"/>
                <a:stretch>
                  <a:fillRect l="-414" t="-3262" r="-190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B6DA4-6AFC-3029-20D5-7902E391DECE}"/>
              </a:ext>
            </a:extLst>
          </p:cNvPr>
          <p:cNvGrpSpPr/>
          <p:nvPr/>
        </p:nvGrpSpPr>
        <p:grpSpPr>
          <a:xfrm>
            <a:off x="8644378" y="1690935"/>
            <a:ext cx="3007151" cy="3448837"/>
            <a:chOff x="8474695" y="1719215"/>
            <a:chExt cx="3007151" cy="34488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F98BC0-135B-680B-30F4-9C66C6A56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695" y="1719215"/>
              <a:ext cx="3007151" cy="224850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/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Fig. Aggregate solar, demand and net-demand profile over a prediction horizon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688" t="-2010" b="-6533"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627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8D8754-8752-D118-4DFD-F18A5E6DE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914712"/>
              </p:ext>
            </p:extLst>
          </p:nvPr>
        </p:nvGraphicFramePr>
        <p:xfrm>
          <a:off x="600076" y="1486506"/>
          <a:ext cx="11371966" cy="52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403200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7D59-505B-282A-F887-E99C5370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7" y="2442940"/>
            <a:ext cx="6687483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80ED8-9532-1377-C217-167F8DDE1E40}"/>
              </a:ext>
            </a:extLst>
          </p:cNvPr>
          <p:cNvSpPr txBox="1"/>
          <p:nvPr/>
        </p:nvSpPr>
        <p:spPr>
          <a:xfrm>
            <a:off x="390057" y="5743922"/>
            <a:ext cx="6687484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Coupling of SOCP with NLP by fixing real power solutions from SOCP and hence decoupling the NLP to obtain a feasible solution. </a:t>
            </a:r>
            <a:r>
              <a:rPr lang="en-US" b="1" i="1" dirty="0">
                <a:solidFill>
                  <a:schemeClr val="bg1"/>
                </a:solidFill>
              </a:rPr>
              <a:t>(What? How?)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59294-2182-23C6-E864-8EDE879C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15" y="2442940"/>
            <a:ext cx="4751086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779B3-FFB5-C54A-2480-54ECABAD79A1}"/>
              </a:ext>
            </a:extLst>
          </p:cNvPr>
          <p:cNvSpPr txBox="1"/>
          <p:nvPr/>
        </p:nvSpPr>
        <p:spPr>
          <a:xfrm>
            <a:off x="7258515" y="5743922"/>
            <a:ext cx="4751086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Available reactive power variation range for NLP across multiple time-steps based on the active power trajectory provided by the SOCP.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Distributed Storage and Solar PV Units randomly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b="0" dirty="0"/>
                  <a:t> nodes</a:t>
                </a:r>
              </a:p>
              <a:p>
                <a:pPr lvl="2"/>
                <a:r>
                  <a:rPr lang="en-US" dirty="0"/>
                  <a:t>They can supply active and reactive power through four quadrant operation.</a:t>
                </a:r>
              </a:p>
              <a:p>
                <a:pPr lvl="2"/>
                <a:r>
                  <a:rPr lang="en-US" dirty="0"/>
                  <a:t>Each storage unit has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</m:oMath>
                </a14:m>
                <a:r>
                  <a:rPr lang="en-US" dirty="0"/>
                  <a:t> and apparent power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solar PV unit has a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Solar and Load Profile prediction horizon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2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2111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Three-phase OPF is run in a receding horizon fashion with prediction horizon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/>
                  <a:t> time-steps, for the dispatch of controllable assets of the network to </a:t>
                </a:r>
                <a:r>
                  <a:rPr lang="en-US" b="1" dirty="0"/>
                  <a:t>minimize network losses.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Set-points provided by the solutions of the SOCP are used to initialize an NLP to provide a feasible solution.</a:t>
                </a:r>
              </a:p>
              <a:p>
                <a:pPr lvl="2"/>
                <a:r>
                  <a:rPr lang="en-US" dirty="0"/>
                  <a:t>SOCP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with </a:t>
                </a:r>
                <a:r>
                  <a:rPr lang="en-US" dirty="0">
                    <a:solidFill>
                      <a:srgbClr val="C2A1D3"/>
                    </a:solidFill>
                  </a:rPr>
                  <a:t>Julia</a:t>
                </a:r>
                <a:r>
                  <a:rPr lang="en-US" dirty="0"/>
                  <a:t> and solved using GUROBI.</a:t>
                </a:r>
              </a:p>
              <a:p>
                <a:pPr lvl="3"/>
                <a:r>
                  <a:rPr lang="en-US" dirty="0"/>
                  <a:t>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(k as in thousand)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 r="-1227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18739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2"/>
                <a:r>
                  <a:rPr lang="en-US" dirty="0"/>
                  <a:t>NLP also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but solved using IPOPT </a:t>
                </a:r>
                <a:r>
                  <a:rPr lang="en-US" dirty="0">
                    <a:hlinkClick r:id="rId3" action="ppaction://hlinksldjump"/>
                  </a:rPr>
                  <a:t>[36] </a:t>
                </a:r>
                <a:r>
                  <a:rPr lang="en-US" dirty="0"/>
                  <a:t>using the HSL_MA86 solver </a:t>
                </a:r>
                <a:r>
                  <a:rPr lang="en-US" dirty="0">
                    <a:hlinkClick r:id="rId3" action="ppaction://hlinksldjump"/>
                  </a:rPr>
                  <a:t>[37]</a:t>
                </a:r>
                <a:endParaRPr lang="en-US" dirty="0"/>
              </a:p>
              <a:p>
                <a:pPr lvl="3"/>
                <a:r>
                  <a:rPr lang="en-US" dirty="0"/>
                  <a:t>A single-period of the 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k non-linear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4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58596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levels for both loads (low and high) and solar PV generation (low and high)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‘High’ implies Base Values for both Loads as well as solar PV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‘Low’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dirty="0"/>
                  <a:t> of the base values in both cases.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scenarios are modeled:</a:t>
                </a:r>
              </a:p>
              <a:p>
                <a:pPr lvl="3"/>
                <a:r>
                  <a:rPr lang="en-US" dirty="0"/>
                  <a:t>LL (Low Solar, Low Loads)</a:t>
                </a:r>
              </a:p>
              <a:p>
                <a:pPr lvl="3"/>
                <a:r>
                  <a:rPr lang="en-US" dirty="0"/>
                  <a:t>LH (Low Solar, High Loads)</a:t>
                </a:r>
              </a:p>
              <a:p>
                <a:pPr lvl="3"/>
                <a:r>
                  <a:rPr lang="en-US" dirty="0"/>
                  <a:t>HL (High Solar, Low Loads)</a:t>
                </a:r>
              </a:p>
              <a:p>
                <a:pPr lvl="3"/>
                <a:r>
                  <a:rPr lang="en-US" dirty="0"/>
                  <a:t>HH (High Solar, High Loads)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17197B-09A9-8B24-6454-3EFD1F676E9A}"/>
              </a:ext>
            </a:extLst>
          </p:cNvPr>
          <p:cNvGrpSpPr/>
          <p:nvPr/>
        </p:nvGrpSpPr>
        <p:grpSpPr>
          <a:xfrm>
            <a:off x="5643019" y="4514687"/>
            <a:ext cx="5373188" cy="1522020"/>
            <a:chOff x="5643019" y="4514687"/>
            <a:chExt cx="5373188" cy="15220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496649-7A91-4CEB-A7B8-178A281E3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8325" y="4514687"/>
              <a:ext cx="5367882" cy="9765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15D0D-CA21-3628-581E-73B090CDF702}"/>
                </a:ext>
              </a:extLst>
            </p:cNvPr>
            <p:cNvSpPr txBox="1"/>
            <p:nvPr/>
          </p:nvSpPr>
          <p:spPr>
            <a:xfrm>
              <a:off x="5643019" y="5667375"/>
              <a:ext cx="536788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Different Solar and Load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04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628900"/>
            <a:ext cx="10063163" cy="1198500"/>
          </a:xfrm>
          <a:ln w="38100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Receding-Horizon Optimization of Unbalanced Distribution Systems with Time-Scale Separation for Discrete and Continuous Control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Computation Conference (2018)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4A4E-4F0A-4A57-07B2-2D7E8CBED98A}"/>
              </a:ext>
            </a:extLst>
          </p:cNvPr>
          <p:cNvSpPr txBox="1"/>
          <p:nvPr/>
        </p:nvSpPr>
        <p:spPr>
          <a:xfrm>
            <a:off x="1885950" y="5212316"/>
            <a:ext cx="2371725" cy="1200329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at PNNL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Then: PhD at University of Vermont (UVM)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ED524-45D5-DC85-C0DA-028FBD970E1F}"/>
              </a:ext>
            </a:extLst>
          </p:cNvPr>
          <p:cNvSpPr txBox="1"/>
          <p:nvPr/>
        </p:nvSpPr>
        <p:spPr>
          <a:xfrm>
            <a:off x="8210550" y="5193265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Assoc. Prof. at UVM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2C2EA-CA0F-7418-6264-E0C918F10F77}"/>
              </a:ext>
            </a:extLst>
          </p:cNvPr>
          <p:cNvCxnSpPr/>
          <p:nvPr/>
        </p:nvCxnSpPr>
        <p:spPr>
          <a:xfrm flipH="1">
            <a:off x="2743200" y="4105275"/>
            <a:ext cx="1304925" cy="11070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DC399-63BA-2B63-5D63-22924541F2D2}"/>
              </a:ext>
            </a:extLst>
          </p:cNvPr>
          <p:cNvCxnSpPr/>
          <p:nvPr/>
        </p:nvCxnSpPr>
        <p:spPr>
          <a:xfrm>
            <a:off x="7696200" y="4105275"/>
            <a:ext cx="12382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6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693283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1"/>
                <a:r>
                  <a:rPr lang="en-US" dirty="0"/>
                  <a:t>Optimality gap always below 3% for different solar penetration levels.</a:t>
                </a:r>
              </a:p>
              <a:p>
                <a:pPr lvl="1"/>
                <a:r>
                  <a:rPr lang="en-US" dirty="0"/>
                  <a:t>Feasible solutions always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</m:t>
                    </m:r>
                  </m:oMath>
                </a14:m>
                <a:r>
                  <a:rPr lang="en-US" dirty="0"/>
                  <a:t> difference).</a:t>
                </a:r>
              </a:p>
              <a:p>
                <a:pPr lvl="1"/>
                <a:r>
                  <a:rPr lang="en-US" dirty="0"/>
                  <a:t>Solution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&lt;45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NLP total time assuming parallelized operation over every single time step.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6932838" cy="4286531"/>
              </a:xfrm>
              <a:blipFill>
                <a:blip r:embed="rId3"/>
                <a:stretch>
                  <a:fillRect l="-439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40625B-79B9-1450-D829-09C941F20122}"/>
              </a:ext>
            </a:extLst>
          </p:cNvPr>
          <p:cNvGrpSpPr/>
          <p:nvPr/>
        </p:nvGrpSpPr>
        <p:grpSpPr>
          <a:xfrm>
            <a:off x="8122850" y="2248664"/>
            <a:ext cx="3954850" cy="2341016"/>
            <a:chOff x="8122850" y="2248664"/>
            <a:chExt cx="3954850" cy="23410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6E046F-33D8-BF1D-A651-916998315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2850" y="2248664"/>
              <a:ext cx="3954850" cy="14860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5F088-A73A-D7DB-7436-5B55324DD9BF}"/>
                </a:ext>
              </a:extLst>
            </p:cNvPr>
            <p:cNvSpPr txBox="1"/>
            <p:nvPr/>
          </p:nvSpPr>
          <p:spPr>
            <a:xfrm>
              <a:off x="8122850" y="3943349"/>
              <a:ext cx="395485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Table: Comparison of the Optimality Gap Values of SOCP and NLP.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BCC5B2B-08F9-3951-F0F1-1ABA2333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238" y="4798300"/>
            <a:ext cx="3653933" cy="1297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8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[22]</a:t>
            </a:r>
            <a:r>
              <a:rPr lang="en-IN" dirty="0"/>
              <a:t> Nazir, N., &amp; </a:t>
            </a:r>
            <a:r>
              <a:rPr lang="en-IN" dirty="0" err="1"/>
              <a:t>Almassalkhi</a:t>
            </a:r>
            <a:r>
              <a:rPr lang="en-IN" dirty="0"/>
              <a:t>, M. (2018). Receding-Horizon Optimization of Unbalanced Distribution Systems with Time-Scale Separation for Discrete and Continuous Control Devices. 2018 Power Systems Computation Conference (PSCC). IEEE. </a:t>
            </a:r>
            <a:r>
              <a:rPr lang="en-IN" dirty="0" err="1"/>
              <a:t>doi</a:t>
            </a:r>
            <a:r>
              <a:rPr lang="en-IN" dirty="0"/>
              <a:t>: 10.23919/PSCC.2018.8442555</a:t>
            </a:r>
          </a:p>
          <a:p>
            <a:r>
              <a:rPr lang="en-IN" dirty="0">
                <a:hlinkClick r:id="rId3"/>
              </a:rPr>
              <a:t>[36] </a:t>
            </a:r>
            <a:r>
              <a:rPr lang="en-IN" dirty="0"/>
              <a:t> </a:t>
            </a:r>
            <a:r>
              <a:rPr lang="en-US" dirty="0" err="1"/>
              <a:t>Wächter</a:t>
            </a:r>
            <a:r>
              <a:rPr lang="en-US" dirty="0"/>
              <a:t>, A., &amp; </a:t>
            </a:r>
            <a:r>
              <a:rPr lang="en-US" dirty="0" err="1"/>
              <a:t>Biegler</a:t>
            </a:r>
            <a:r>
              <a:rPr lang="en-US" dirty="0"/>
              <a:t>, L. T. (2006). On the implementation of an interior-point filter line-search algorithm for large-scale nonlinear programming. Math. Program., 106(1), 25–57. </a:t>
            </a:r>
            <a:r>
              <a:rPr lang="en-US" dirty="0" err="1"/>
              <a:t>doi</a:t>
            </a:r>
            <a:r>
              <a:rPr lang="en-US" dirty="0"/>
              <a:t>: 10.1007/s10107-004-0559-y</a:t>
            </a:r>
          </a:p>
          <a:p>
            <a:r>
              <a:rPr lang="en-US" dirty="0">
                <a:hlinkClick r:id="rId4"/>
              </a:rPr>
              <a:t>[37] </a:t>
            </a:r>
            <a:r>
              <a:rPr lang="en-US" dirty="0"/>
              <a:t>HSL - Home Page. (2023, May 24). Retrieved from </a:t>
            </a:r>
            <a:r>
              <a:rPr lang="en-US" dirty="0">
                <a:hlinkClick r:id="rId5"/>
              </a:rPr>
              <a:t>https://www.hsl.rl.ac.uk</a:t>
            </a:r>
            <a:endParaRPr lang="en-US" dirty="0"/>
          </a:p>
          <a:p>
            <a:r>
              <a:rPr lang="en-US" dirty="0">
                <a:hlinkClick r:id="rId6" action="ppaction://hlinkfile"/>
              </a:rPr>
              <a:t>[16b]</a:t>
            </a:r>
            <a:r>
              <a:rPr lang="en-US" dirty="0"/>
              <a:t> </a:t>
            </a:r>
            <a:r>
              <a:rPr lang="en-US" dirty="0" err="1"/>
              <a:t>Briglia</a:t>
            </a:r>
            <a:r>
              <a:rPr lang="en-US" dirty="0"/>
              <a:t>, E., </a:t>
            </a:r>
            <a:r>
              <a:rPr lang="en-US" dirty="0" err="1"/>
              <a:t>Alaggia</a:t>
            </a:r>
            <a:r>
              <a:rPr lang="en-US" dirty="0"/>
              <a:t>, S., &amp; Paganini, F. (2017). Distribution network management based on optimal power flow: Integration of discrete decision variables. 2017 51st Annual Conference on Information Sciences and Systems (CISS). IEEE. </a:t>
            </a:r>
            <a:r>
              <a:rPr lang="en-US" dirty="0" err="1"/>
              <a:t>doi</a:t>
            </a:r>
            <a:r>
              <a:rPr lang="en-US" dirty="0"/>
              <a:t>: 10.1109/CISS.2017.7926079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634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95275"/>
            <a:ext cx="10063163" cy="1198500"/>
          </a:xfrm>
          <a:ln w="38100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Receding-Horizon Optimization of Unbalanced Distribution Systems with Time-Scale Separation for Discrete and Continuous Control Devices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B1AC77-B126-AD1C-0477-647E130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Mechanical Assets?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Two Different Optimization Time-Scales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A slow time-scale for dispatching discrete mechanical assets using Mixed-Integer Program (MIP)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A fast time-scale for continuously monitoring DERs using SOCP.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95275"/>
            <a:ext cx="10063163" cy="1198500"/>
          </a:xfrm>
          <a:ln w="38100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Receding-Horizon Optimization of Unbalanced Distribution Systems with Time-Scale Separation for Discrete and Continuous Control Devices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B1AC77-B126-AD1C-0477-647E130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Different Optimization Time-Scales</a:t>
            </a:r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Different Types of discrete and continuous operated devices. </a:t>
            </a:r>
          </a:p>
          <a:p>
            <a:pPr lvl="2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E.g. Capacitor/Reactor Banks, Line Regulators (On/Off), Load-Tap-Changing (LTC) Transformers</a:t>
            </a:r>
          </a:p>
          <a:p>
            <a:pPr lvl="2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Discrete states of these devices render the problem NP-hard. </a:t>
            </a:r>
            <a:r>
              <a:rPr lang="en-US" b="1" i="1" dirty="0"/>
              <a:t>(So, they were NOT NP-hard anyway?)</a:t>
            </a:r>
          </a:p>
          <a:p>
            <a:pPr lvl="2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McCormick relaxation and linearization techniques have been used to incorporate these devices into the OPF problem for a BALANCED network. [16b]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This necessitates the use of separate optimization loops to coordinate them.</a:t>
            </a:r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chemeClr val="accent3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Mechanical assets also have operational constraints on tap changes per hour to limit wear and tear, which necessitates separation.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2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95275"/>
            <a:ext cx="10063163" cy="1198500"/>
          </a:xfrm>
          <a:ln w="38100"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Receding-Horizon Optimization of Unbalanced Distribution Systems with Time-Scale Separation for Discrete and Continuous Control Devices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B1AC77-B126-AD1C-0477-647E1301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Novel hierarchical OPF scheme for separation of the slow-mechanical (discrete control scheme) and fast power-electronic (continuous control scheme) on two different time-scales.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 Transformer Layers (STL) elements dispatched optimally using Multi-Period three-phase SOCP convex relaxation techniques applied to radial distribution networks for fast corrective control.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Simultaneous charging and discharging of batteries in a convex model of 3-phase system is also analyzed and conditions are provided under which this can be avoided.	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3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4A4E-4F0A-4A57-07B2-2D7E8CBED98A}"/>
              </a:ext>
            </a:extLst>
          </p:cNvPr>
          <p:cNvSpPr txBox="1"/>
          <p:nvPr/>
        </p:nvSpPr>
        <p:spPr>
          <a:xfrm>
            <a:off x="1885950" y="5212316"/>
            <a:ext cx="2371725" cy="92333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at PNNL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PhD at University of Vermont (UVM)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690A-7D87-BB6B-CC58-AEFD5893A9B5}"/>
              </a:ext>
            </a:extLst>
          </p:cNvPr>
          <p:cNvSpPr txBox="1"/>
          <p:nvPr/>
        </p:nvSpPr>
        <p:spPr>
          <a:xfrm>
            <a:off x="4910136" y="5193266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Asst. Prof. at UVM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ED524-45D5-DC85-C0DA-028FBD970E1F}"/>
              </a:ext>
            </a:extLst>
          </p:cNvPr>
          <p:cNvSpPr txBox="1"/>
          <p:nvPr/>
        </p:nvSpPr>
        <p:spPr>
          <a:xfrm>
            <a:off x="8210550" y="5193265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Assoc. Prof. at UVM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2C2EA-CA0F-7418-6264-E0C918F10F77}"/>
              </a:ext>
            </a:extLst>
          </p:cNvPr>
          <p:cNvCxnSpPr/>
          <p:nvPr/>
        </p:nvCxnSpPr>
        <p:spPr>
          <a:xfrm flipH="1">
            <a:off x="2743200" y="4105275"/>
            <a:ext cx="1304925" cy="11070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B3E19-B169-BEA8-941F-EF06AA784A19}"/>
              </a:ext>
            </a:extLst>
          </p:cNvPr>
          <p:cNvCxnSpPr/>
          <p:nvPr/>
        </p:nvCxnSpPr>
        <p:spPr>
          <a:xfrm>
            <a:off x="5629275" y="4105275"/>
            <a:ext cx="1333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DC399-63BA-2B63-5D63-22924541F2D2}"/>
              </a:ext>
            </a:extLst>
          </p:cNvPr>
          <p:cNvCxnSpPr/>
          <p:nvPr/>
        </p:nvCxnSpPr>
        <p:spPr>
          <a:xfrm>
            <a:off x="7696200" y="4105275"/>
            <a:ext cx="12382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 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(Is that a big problem?)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5"/>
            <a:ext cx="10063163" cy="3256786"/>
          </a:xfrm>
        </p:spPr>
        <p:txBody>
          <a:bodyPr>
            <a:normAutofit/>
          </a:bodyPr>
          <a:lstStyle/>
          <a:p>
            <a:r>
              <a:rPr lang="en-US" dirty="0" err="1"/>
              <a:t>ConEd</a:t>
            </a:r>
            <a:r>
              <a:rPr lang="en-US" baseline="30000" dirty="0"/>
              <a:t>*</a:t>
            </a:r>
            <a:r>
              <a:rPr lang="en-US" dirty="0"/>
              <a:t> of NY moving towards Distributed System Platforms (DSPs)</a:t>
            </a:r>
          </a:p>
          <a:p>
            <a:endParaRPr lang="en-US" dirty="0"/>
          </a:p>
          <a:p>
            <a:r>
              <a:rPr lang="en-US" dirty="0"/>
              <a:t>These DSPs allow for DERs to be factored into Optimization schemes for Power Generation</a:t>
            </a:r>
          </a:p>
          <a:p>
            <a:endParaRPr lang="en-US" dirty="0"/>
          </a:p>
          <a:p>
            <a:r>
              <a:rPr lang="en-US" dirty="0"/>
              <a:t>DERs can be Optimized to function as Virtual Batteries (VBs)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energy services at different </a:t>
            </a:r>
            <a:r>
              <a:rPr lang="en-US" dirty="0" err="1"/>
              <a:t>spatio</a:t>
            </a:r>
            <a:r>
              <a:rPr lang="en-US" dirty="0"/>
              <a:t>-temporal scales.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EBC6E-AF86-6BC5-4CB0-6803F1624DA1}"/>
              </a:ext>
            </a:extLst>
          </p:cNvPr>
          <p:cNvSpPr txBox="1"/>
          <p:nvPr/>
        </p:nvSpPr>
        <p:spPr>
          <a:xfrm>
            <a:off x="1238250" y="5505451"/>
            <a:ext cx="3838575" cy="120032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Consolidated Edison, electric utility in NY and NOT </a:t>
            </a:r>
            <a:r>
              <a:rPr lang="en-US" dirty="0" err="1">
                <a:solidFill>
                  <a:schemeClr val="bg1"/>
                </a:solidFill>
              </a:rPr>
              <a:t>ComEd</a:t>
            </a:r>
            <a:r>
              <a:rPr lang="en-US" dirty="0">
                <a:solidFill>
                  <a:schemeClr val="bg1"/>
                </a:solidFill>
              </a:rPr>
              <a:t>, Commonwealth Edison, electric utility in IL</a:t>
            </a:r>
          </a:p>
        </p:txBody>
      </p:sp>
    </p:spTree>
    <p:extLst>
      <p:ext uri="{BB962C8B-B14F-4D97-AF65-F5344CB8AC3E}">
        <p14:creationId xmlns:p14="http://schemas.microsoft.com/office/powerpoint/2010/main" val="49786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b86a79-a0e0-4fae-97d8-d960552457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D631CF16A9D4597B7910261C15C8D" ma:contentTypeVersion="8" ma:contentTypeDescription="Create a new document." ma:contentTypeScope="" ma:versionID="6df697ab8c469b327c4ca0ad6150b4d8">
  <xsd:schema xmlns:xsd="http://www.w3.org/2001/XMLSchema" xmlns:xs="http://www.w3.org/2001/XMLSchema" xmlns:p="http://schemas.microsoft.com/office/2006/metadata/properties" xmlns:ns3="07b86a79-a0e0-4fae-97d8-d960552457a2" xmlns:ns4="40f16175-07f6-4179-a7d3-44240c48c007" targetNamespace="http://schemas.microsoft.com/office/2006/metadata/properties" ma:root="true" ma:fieldsID="82c1df116234835aaac4f6705de5e513" ns3:_="" ns4:_="">
    <xsd:import namespace="07b86a79-a0e0-4fae-97d8-d960552457a2"/>
    <xsd:import namespace="40f16175-07f6-4179-a7d3-44240c48c0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86a79-a0e0-4fae-97d8-d96055245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16175-07f6-4179-a7d3-44240c48c0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9054-912F-4B88-91C1-59322474C2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4FE37C-59E4-4EF4-8795-42EF570B5A85}">
  <ds:schemaRefs>
    <ds:schemaRef ds:uri="http://schemas.microsoft.com/office/2006/documentManagement/types"/>
    <ds:schemaRef ds:uri="http://schemas.microsoft.com/office/infopath/2007/PartnerControls"/>
    <ds:schemaRef ds:uri="07b86a79-a0e0-4fae-97d8-d960552457a2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40f16175-07f6-4179-a7d3-44240c48c007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18629C6-1239-43B0-A562-8FCFB8E53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86a79-a0e0-4fae-97d8-d960552457a2"/>
    <ds:schemaRef ds:uri="40f16175-07f6-4179-a7d3-44240c48c0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2321</TotalTime>
  <Words>1660</Words>
  <Application>Microsoft Office PowerPoint</Application>
  <PresentationFormat>Widescreen</PresentationFormat>
  <Paragraphs>161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Receding-Horizon Optimization of Unbalanced Distribution Systems with Time-Scale Separation for Discrete and Continuous Control Devices</vt:lpstr>
      <vt:lpstr>Receding-Horizon Optimization of Unbalanced Distribution Systems with Time-Scale Separation for Discrete and Continuous Control Devices</vt:lpstr>
      <vt:lpstr>Receding-Horizon Optimization of Unbalanced Distribution Systems with Time-Scale Separation for Discrete and Continuous Control Devices</vt:lpstr>
      <vt:lpstr>Receding-Horizon Optimization of Unbalanced Distribution Systems with Time-Scale Separation for Discrete and Continuous Control Devices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269</cp:revision>
  <cp:lastPrinted>2021-09-10T16:26:58Z</cp:lastPrinted>
  <dcterms:created xsi:type="dcterms:W3CDTF">2021-07-01T22:58:28Z</dcterms:created>
  <dcterms:modified xsi:type="dcterms:W3CDTF">2023-06-05T03:09:02Z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0x0101008EDD631CF16A9D4597B7910261C15C8D</vt:lpwstr>
  </property>
</Properties>
</file>