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940"/>
    <a:srgbClr val="7030A0"/>
    <a:srgbClr val="DC3CDC"/>
    <a:srgbClr val="DD8940"/>
    <a:srgbClr val="DECC40"/>
    <a:srgbClr val="00B050"/>
    <a:srgbClr val="000000"/>
    <a:srgbClr val="A60F2D"/>
    <a:srgbClr val="5BC3F5"/>
    <a:srgbClr val="F3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85064-0B69-414E-B733-3258EB55FEE5}" v="49" dt="2025-07-27T13:16:39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6"/>
    <p:restoredTop sz="94664"/>
  </p:normalViewPr>
  <p:slideViewPr>
    <p:cSldViewPr snapToGrid="0" snapToObjects="1">
      <p:cViewPr>
        <p:scale>
          <a:sx n="25" d="100"/>
          <a:sy n="25" d="100"/>
        </p:scale>
        <p:origin x="1530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4D72D1F4-FF45-49EA-AB1A-D45CCB22B227}"/>
    <pc:docChg chg="undo redo custSel modSld">
      <pc:chgData name="Jha, Aryan Ritwajeet" userId="2aad577e-539b-449b-83a6-8d411f484b4d" providerId="ADAL" clId="{4D72D1F4-FF45-49EA-AB1A-D45CCB22B227}" dt="2024-07-21T19:11:16.237" v="10008" actId="1076"/>
      <pc:docMkLst>
        <pc:docMk/>
      </pc:docMkLst>
      <pc:sldChg chg="addSp delSp modSp mod">
        <pc:chgData name="Jha, Aryan Ritwajeet" userId="2aad577e-539b-449b-83a6-8d411f484b4d" providerId="ADAL" clId="{4D72D1F4-FF45-49EA-AB1A-D45CCB22B227}" dt="2024-07-21T19:11:16.237" v="10008" actId="1076"/>
        <pc:sldMkLst>
          <pc:docMk/>
          <pc:sldMk cId="3611642365" sldId="256"/>
        </pc:sldMkLst>
      </pc:sldChg>
    </pc:docChg>
  </pc:docChgLst>
  <pc:docChgLst>
    <pc:chgData name="Jha, Aryan Ritwajeet" userId="2aad577e-539b-449b-83a6-8d411f484b4d" providerId="ADAL" clId="{8D685064-0B69-414E-B733-3258EB55FEE5}"/>
    <pc:docChg chg="undo custSel modSld">
      <pc:chgData name="Jha, Aryan Ritwajeet" userId="2aad577e-539b-449b-83a6-8d411f484b4d" providerId="ADAL" clId="{8D685064-0B69-414E-B733-3258EB55FEE5}" dt="2025-07-27T13:20:15.602" v="259" actId="14100"/>
      <pc:docMkLst>
        <pc:docMk/>
      </pc:docMkLst>
      <pc:sldChg chg="addSp delSp modSp mod">
        <pc:chgData name="Jha, Aryan Ritwajeet" userId="2aad577e-539b-449b-83a6-8d411f484b4d" providerId="ADAL" clId="{8D685064-0B69-414E-B733-3258EB55FEE5}" dt="2025-07-27T13:20:15.602" v="259" actId="14100"/>
        <pc:sldMkLst>
          <pc:docMk/>
          <pc:sldMk cId="3611642365" sldId="256"/>
        </pc:sldMkLst>
        <pc:spChg chg="mod">
          <ac:chgData name="Jha, Aryan Ritwajeet" userId="2aad577e-539b-449b-83a6-8d411f484b4d" providerId="ADAL" clId="{8D685064-0B69-414E-B733-3258EB55FEE5}" dt="2025-07-27T13:19:33.793" v="251" actId="1076"/>
          <ac:spMkLst>
            <pc:docMk/>
            <pc:sldMk cId="3611642365" sldId="256"/>
            <ac:spMk id="2" creationId="{674E3A60-9F59-C83A-2521-D4673A78AE41}"/>
          </ac:spMkLst>
        </pc:spChg>
        <pc:spChg chg="mod">
          <ac:chgData name="Jha, Aryan Ritwajeet" userId="2aad577e-539b-449b-83a6-8d411f484b4d" providerId="ADAL" clId="{8D685064-0B69-414E-B733-3258EB55FEE5}" dt="2025-07-27T13:19:44.532" v="253" actId="1076"/>
          <ac:spMkLst>
            <pc:docMk/>
            <pc:sldMk cId="3611642365" sldId="256"/>
            <ac:spMk id="5" creationId="{61533C20-D62E-8FE5-20F1-69BE0D9D79A1}"/>
          </ac:spMkLst>
        </pc:spChg>
        <pc:spChg chg="mod">
          <ac:chgData name="Jha, Aryan Ritwajeet" userId="2aad577e-539b-449b-83a6-8d411f484b4d" providerId="ADAL" clId="{8D685064-0B69-414E-B733-3258EB55FEE5}" dt="2025-07-27T13:06:30.980" v="169" actId="20577"/>
          <ac:spMkLst>
            <pc:docMk/>
            <pc:sldMk cId="3611642365" sldId="256"/>
            <ac:spMk id="7" creationId="{1E7FBB64-4D0D-0A4B-90FA-4E80427AEDDE}"/>
          </ac:spMkLst>
        </pc:spChg>
        <pc:spChg chg="mod">
          <ac:chgData name="Jha, Aryan Ritwajeet" userId="2aad577e-539b-449b-83a6-8d411f484b4d" providerId="ADAL" clId="{8D685064-0B69-414E-B733-3258EB55FEE5}" dt="2025-07-27T13:19:52.754" v="256" actId="1076"/>
          <ac:spMkLst>
            <pc:docMk/>
            <pc:sldMk cId="3611642365" sldId="256"/>
            <ac:spMk id="17" creationId="{AD8863C0-8268-5FAF-CFB8-F2CAAF5171B7}"/>
          </ac:spMkLst>
        </pc:spChg>
        <pc:spChg chg="mod">
          <ac:chgData name="Jha, Aryan Ritwajeet" userId="2aad577e-539b-449b-83a6-8d411f484b4d" providerId="ADAL" clId="{8D685064-0B69-414E-B733-3258EB55FEE5}" dt="2025-07-27T13:06:56.705" v="170" actId="20577"/>
          <ac:spMkLst>
            <pc:docMk/>
            <pc:sldMk cId="3611642365" sldId="256"/>
            <ac:spMk id="20" creationId="{86823CF6-047E-0745-A88C-AD632FCBBCD6}"/>
          </ac:spMkLst>
        </pc:spChg>
        <pc:spChg chg="add del mod">
          <ac:chgData name="Jha, Aryan Ritwajeet" userId="2aad577e-539b-449b-83a6-8d411f484b4d" providerId="ADAL" clId="{8D685064-0B69-414E-B733-3258EB55FEE5}" dt="2025-07-27T13:19:31.185" v="250" actId="1076"/>
          <ac:spMkLst>
            <pc:docMk/>
            <pc:sldMk cId="3611642365" sldId="256"/>
            <ac:spMk id="41" creationId="{15C69E3F-E972-9B49-98C2-33D571174A0C}"/>
          </ac:spMkLst>
        </pc:spChg>
        <pc:spChg chg="mod">
          <ac:chgData name="Jha, Aryan Ritwajeet" userId="2aad577e-539b-449b-83a6-8d411f484b4d" providerId="ADAL" clId="{8D685064-0B69-414E-B733-3258EB55FEE5}" dt="2025-07-27T13:18:53.440" v="245" actId="20577"/>
          <ac:spMkLst>
            <pc:docMk/>
            <pc:sldMk cId="3611642365" sldId="256"/>
            <ac:spMk id="47" creationId="{24D4ADC1-6ED7-5E40-AE96-EDF59CA2FE21}"/>
          </ac:spMkLst>
        </pc:spChg>
        <pc:spChg chg="mod">
          <ac:chgData name="Jha, Aryan Ritwajeet" userId="2aad577e-539b-449b-83a6-8d411f484b4d" providerId="ADAL" clId="{8D685064-0B69-414E-B733-3258EB55FEE5}" dt="2025-07-27T13:19:55.994" v="257" actId="1076"/>
          <ac:spMkLst>
            <pc:docMk/>
            <pc:sldMk cId="3611642365" sldId="256"/>
            <ac:spMk id="48" creationId="{E6728883-901F-C24B-8E1D-DC7CCF6619E4}"/>
          </ac:spMkLst>
        </pc:spChg>
        <pc:spChg chg="mod">
          <ac:chgData name="Jha, Aryan Ritwajeet" userId="2aad577e-539b-449b-83a6-8d411f484b4d" providerId="ADAL" clId="{8D685064-0B69-414E-B733-3258EB55FEE5}" dt="2025-07-27T13:19:15.921" v="246" actId="1076"/>
          <ac:spMkLst>
            <pc:docMk/>
            <pc:sldMk cId="3611642365" sldId="256"/>
            <ac:spMk id="87" creationId="{FE093C73-3B5D-C41B-95D6-807A5F63B5F5}"/>
          </ac:spMkLst>
        </pc:spChg>
        <pc:grpChg chg="mod">
          <ac:chgData name="Jha, Aryan Ritwajeet" userId="2aad577e-539b-449b-83a6-8d411f484b4d" providerId="ADAL" clId="{8D685064-0B69-414E-B733-3258EB55FEE5}" dt="2025-07-27T13:19:45.707" v="254" actId="1076"/>
          <ac:grpSpMkLst>
            <pc:docMk/>
            <pc:sldMk cId="3611642365" sldId="256"/>
            <ac:grpSpMk id="14" creationId="{F2710881-7F1F-7D25-3424-9C20B1A325AE}"/>
          </ac:grpSpMkLst>
        </pc:grpChg>
        <pc:grpChg chg="mod">
          <ac:chgData name="Jha, Aryan Ritwajeet" userId="2aad577e-539b-449b-83a6-8d411f484b4d" providerId="ADAL" clId="{8D685064-0B69-414E-B733-3258EB55FEE5}" dt="2025-07-27T13:19:40.823" v="252" actId="1076"/>
          <ac:grpSpMkLst>
            <pc:docMk/>
            <pc:sldMk cId="3611642365" sldId="256"/>
            <ac:grpSpMk id="46" creationId="{00D86A4A-70BD-F59A-2D34-25AAA6FD20A9}"/>
          </ac:grpSpMkLst>
        </pc:grpChg>
        <pc:grpChg chg="mod">
          <ac:chgData name="Jha, Aryan Ritwajeet" userId="2aad577e-539b-449b-83a6-8d411f484b4d" providerId="ADAL" clId="{8D685064-0B69-414E-B733-3258EB55FEE5}" dt="2025-07-27T13:20:15.602" v="259" actId="14100"/>
          <ac:grpSpMkLst>
            <pc:docMk/>
            <pc:sldMk cId="3611642365" sldId="256"/>
            <ac:grpSpMk id="79" creationId="{B31C7FAD-D3FC-72A4-2F3C-1A922CE28952}"/>
          </ac:grpSpMkLst>
        </pc:grpChg>
        <pc:grpChg chg="mod">
          <ac:chgData name="Jha, Aryan Ritwajeet" userId="2aad577e-539b-449b-83a6-8d411f484b4d" providerId="ADAL" clId="{8D685064-0B69-414E-B733-3258EB55FEE5}" dt="2025-07-27T13:19:49.245" v="255" actId="1076"/>
          <ac:grpSpMkLst>
            <pc:docMk/>
            <pc:sldMk cId="3611642365" sldId="256"/>
            <ac:grpSpMk id="84" creationId="{B47415AE-4764-F69F-D12A-F029AC38CB10}"/>
          </ac:grpSpMkLst>
        </pc:grpChg>
        <pc:picChg chg="mod">
          <ac:chgData name="Jha, Aryan Ritwajeet" userId="2aad577e-539b-449b-83a6-8d411f484b4d" providerId="ADAL" clId="{8D685064-0B69-414E-B733-3258EB55FEE5}" dt="2025-07-27T13:19:21.482" v="247" actId="1076"/>
          <ac:picMkLst>
            <pc:docMk/>
            <pc:sldMk cId="3611642365" sldId="256"/>
            <ac:picMk id="38" creationId="{83C74B8A-DE11-8240-8D0B-FDFC53873351}"/>
          </ac:picMkLst>
        </pc:picChg>
      </pc:sldChg>
    </pc:docChg>
  </pc:docChgLst>
  <pc:docChgLst>
    <pc:chgData name="Jha, Aryan Ritwajeet" userId="2aad577e-539b-449b-83a6-8d411f484b4d" providerId="ADAL" clId="{D2C925FF-A51D-4360-BF1A-78214341D5E0}"/>
    <pc:docChg chg="modSld">
      <pc:chgData name="Jha, Aryan Ritwajeet" userId="2aad577e-539b-449b-83a6-8d411f484b4d" providerId="ADAL" clId="{D2C925FF-A51D-4360-BF1A-78214341D5E0}" dt="2024-09-13T21:33:37.032" v="23" actId="20577"/>
      <pc:docMkLst>
        <pc:docMk/>
      </pc:docMkLst>
      <pc:sldChg chg="modSp mod">
        <pc:chgData name="Jha, Aryan Ritwajeet" userId="2aad577e-539b-449b-83a6-8d411f484b4d" providerId="ADAL" clId="{D2C925FF-A51D-4360-BF1A-78214341D5E0}" dt="2024-09-13T21:33:37.032" v="23" actId="20577"/>
        <pc:sldMkLst>
          <pc:docMk/>
          <pc:sldMk cId="361164236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B4AB-9BC1-CE45-86A6-BBCC9E970F2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0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hyperlink" Target="https://github.com/Realife-Brahmin/MultiPeriodDistOPF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40.png"/><Relationship Id="rId4" Type="http://schemas.openxmlformats.org/officeDocument/2006/relationships/image" Target="../media/image3.png"/><Relationship Id="rId9" Type="http://schemas.openxmlformats.org/officeDocument/2006/relationships/image" Target="../media/image6.emf"/><Relationship Id="rId14" Type="http://schemas.openxmlformats.org/officeDocument/2006/relationships/image" Target="../media/image11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3E3A997-AC34-4F4F-AB70-E535DDD5B7DE}"/>
              </a:ext>
            </a:extLst>
          </p:cNvPr>
          <p:cNvSpPr/>
          <p:nvPr/>
        </p:nvSpPr>
        <p:spPr>
          <a:xfrm>
            <a:off x="0" y="0"/>
            <a:ext cx="43891200" cy="3657253"/>
          </a:xfrm>
          <a:custGeom>
            <a:avLst/>
            <a:gdLst/>
            <a:ahLst/>
            <a:cxnLst/>
            <a:rect l="l" t="t" r="r" b="b"/>
            <a:pathLst>
              <a:path w="20104100" h="223393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rgbClr val="A60F2D"/>
          </a:solidFill>
        </p:spPr>
        <p:txBody>
          <a:bodyPr wrap="square" lIns="0" tIns="0" rIns="0" bIns="0" rtlCol="0"/>
          <a:lstStyle/>
          <a:p>
            <a:endParaRPr sz="482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E7FBB64-4D0D-0A4B-90FA-4E80427AEDDE}"/>
              </a:ext>
            </a:extLst>
          </p:cNvPr>
          <p:cNvSpPr txBox="1">
            <a:spLocks/>
          </p:cNvSpPr>
          <p:nvPr/>
        </p:nvSpPr>
        <p:spPr>
          <a:xfrm>
            <a:off x="1602979" y="441385"/>
            <a:ext cx="37879366" cy="1017141"/>
          </a:xfrm>
          <a:prstGeom prst="rect">
            <a:avLst/>
          </a:prstGeom>
        </p:spPr>
        <p:txBody>
          <a:bodyPr vert="horz" wrap="square" lIns="0" tIns="19752" rIns="0" bIns="0" rtlCol="0" anchor="b">
            <a:sp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791">
              <a:spcBef>
                <a:spcPts val="156"/>
              </a:spcBef>
              <a:tabLst>
                <a:tab pos="4592769" algn="l"/>
              </a:tabLst>
            </a:pPr>
            <a:r>
              <a:rPr lang="en-US" sz="7200" b="1" spc="-8" dirty="0">
                <a:solidFill>
                  <a:schemeClr val="bg1"/>
                </a:solidFill>
                <a:latin typeface="Proxima Nova Rg" panose="02000506030000020004" pitchFamily="2" charset="0"/>
              </a:rPr>
              <a:t>Linear vs Nonlinear Optimal Power Flow Modelling - Tradeoffs and Lessons</a:t>
            </a:r>
            <a:endParaRPr lang="en-US" sz="7200" b="1" spc="-16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F204244-19C9-8B4C-87E3-92E963CFEDA9}"/>
              </a:ext>
            </a:extLst>
          </p:cNvPr>
          <p:cNvSpPr/>
          <p:nvPr/>
        </p:nvSpPr>
        <p:spPr>
          <a:xfrm>
            <a:off x="916854" y="2046117"/>
            <a:ext cx="137225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70" y="0"/>
                </a:lnTo>
              </a:path>
            </a:pathLst>
          </a:custGeom>
          <a:ln w="698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4825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E51A11A-3A38-D04C-9B83-12833A3C48F8}"/>
              </a:ext>
            </a:extLst>
          </p:cNvPr>
          <p:cNvSpPr txBox="1"/>
          <p:nvPr/>
        </p:nvSpPr>
        <p:spPr>
          <a:xfrm>
            <a:off x="1602979" y="1733814"/>
            <a:ext cx="37879366" cy="1278918"/>
          </a:xfrm>
          <a:prstGeom prst="rect">
            <a:avLst/>
          </a:prstGeom>
        </p:spPr>
        <p:txBody>
          <a:bodyPr vert="horz" wrap="square" lIns="0" tIns="27029" rIns="0" bIns="0" rtlCol="0">
            <a:spAutoFit/>
          </a:bodyPr>
          <a:lstStyle/>
          <a:p>
            <a:pPr marL="20791" algn="ctr">
              <a:spcBef>
                <a:spcPts val="213"/>
              </a:spcBef>
            </a:pP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Aryan Ritwajeet Jha*, </a:t>
            </a:r>
            <a:r>
              <a:rPr lang="en-US" sz="30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SIEEE</a:t>
            </a: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, Subho Paul</a:t>
            </a:r>
            <a:r>
              <a:rPr lang="en-US" sz="3000" spc="16" baseline="30000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#,</a:t>
            </a: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 </a:t>
            </a:r>
            <a:r>
              <a:rPr lang="en-US" sz="30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MIEEE</a:t>
            </a: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 and Anamika Dubey*, </a:t>
            </a:r>
            <a:r>
              <a:rPr lang="en-US" sz="30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SMIEEE</a:t>
            </a:r>
          </a:p>
          <a:p>
            <a:pPr marL="20791" algn="ctr">
              <a:spcBef>
                <a:spcPts val="213"/>
              </a:spcBef>
            </a:pPr>
            <a:r>
              <a:rPr lang="en-US" sz="24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*School of Electrical Engineering &amp; Computer Sciences, Washington State University, Pullman, WA, USA</a:t>
            </a:r>
          </a:p>
          <a:p>
            <a:pPr marL="20791" algn="ctr">
              <a:spcBef>
                <a:spcPts val="213"/>
              </a:spcBef>
            </a:pPr>
            <a:r>
              <a:rPr lang="en-US" sz="2400" spc="16" baseline="30000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#</a:t>
            </a:r>
            <a:r>
              <a:rPr lang="en-US" sz="24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Department of Electrical Engineering, Indian Institute of Technology (BHU) Varanasi, Varanasi, UP, India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86823CF6-047E-0745-A88C-AD632FCBBCD6}"/>
              </a:ext>
            </a:extLst>
          </p:cNvPr>
          <p:cNvSpPr txBox="1"/>
          <p:nvPr/>
        </p:nvSpPr>
        <p:spPr>
          <a:xfrm>
            <a:off x="914400" y="4572000"/>
            <a:ext cx="9829800" cy="50803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0589" algn="ctr">
              <a:lnSpc>
                <a:spcPts val="4000"/>
              </a:lnSpc>
            </a:pPr>
            <a:r>
              <a:rPr lang="en-US" sz="4000" b="1" cap="all" spc="25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KEY Points</a:t>
            </a:r>
            <a:endParaRPr lang="en-US" sz="4000" b="1" cap="all" dirty="0">
              <a:solidFill>
                <a:srgbClr val="A60F2D"/>
              </a:solidFill>
              <a:latin typeface="Proxima Nova Rg" panose="02000506030000020004" pitchFamily="2" charset="0"/>
              <a:cs typeface="Arial"/>
            </a:endParaRPr>
          </a:p>
          <a:p>
            <a:pPr marR="120589" algn="ctr">
              <a:lnSpc>
                <a:spcPts val="4000"/>
              </a:lnSpc>
            </a:pPr>
            <a:endParaRPr lang="en-US" sz="3000" spc="8" dirty="0">
              <a:solidFill>
                <a:srgbClr val="231F20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120589">
              <a:lnSpc>
                <a:spcPts val="4000"/>
              </a:lnSpc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Substation Operator’s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key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objective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when operating a Power Distribution System is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minimizing Cost of Operation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subject to safety and reliability limits.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This problem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of determining an Optimal Control Schedule to achieve the same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is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called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Optimal Power Flow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problem.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When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problem extends across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a horizon of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multiple time-steps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it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is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called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Multi-Period 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MPOPF)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problem.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3C74B8A-DE11-8240-8D0B-FDFC53873351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952374" y="12055203"/>
            <a:ext cx="9774588" cy="5201204"/>
          </a:xfrm>
          <a:prstGeom prst="rect">
            <a:avLst/>
          </a:prstGeom>
          <a:ln w="38100">
            <a:solidFill>
              <a:srgbClr val="A60F2D"/>
            </a:solidFill>
          </a:ln>
        </p:spPr>
      </p:pic>
      <p:sp>
        <p:nvSpPr>
          <p:cNvPr id="40" name="object 15">
            <a:extLst>
              <a:ext uri="{FF2B5EF4-FFF2-40B4-BE49-F238E27FC236}">
                <a16:creationId xmlns:a16="http://schemas.microsoft.com/office/drawing/2014/main" id="{5D37D8BE-83DE-FA40-8EC9-DE1FCECC361D}"/>
              </a:ext>
            </a:extLst>
          </p:cNvPr>
          <p:cNvSpPr txBox="1"/>
          <p:nvPr/>
        </p:nvSpPr>
        <p:spPr>
          <a:xfrm>
            <a:off x="11604928" y="4669141"/>
            <a:ext cx="9829800" cy="512961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Optimization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15C69E3F-E972-9B49-98C2-33D571174A0C}"/>
                  </a:ext>
                </a:extLst>
              </p:cNvPr>
              <p:cNvSpPr txBox="1"/>
              <p:nvPr/>
            </p:nvSpPr>
            <p:spPr>
              <a:xfrm>
                <a:off x="1029421" y="17863295"/>
                <a:ext cx="9829800" cy="28142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1800" dirty="0">
                    <a:solidFill>
                      <a:srgbClr val="231F20"/>
                    </a:solidFill>
                    <a:latin typeface="Proxima Nova Rg" panose="02000506030000020004" pitchFamily="2" charset="0"/>
                    <a:cs typeface="Arial"/>
                  </a:rPr>
                  <a:t>Fig. 1: IEEE 123 Node System A -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/>
                      </a:rPr>
                      <m:t>20%</m:t>
                    </m:r>
                  </m:oMath>
                </a14:m>
                <a:r>
                  <a:rPr lang="en-IN" sz="1800" dirty="0">
                    <a:latin typeface="Proxima Nova Rg" panose="02000506030000020004" pitchFamily="2" charset="0"/>
                    <a:cs typeface="Arial"/>
                  </a:rPr>
                  <a:t> PVs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cs typeface="Arial"/>
                      </a:rPr>
                      <m:t>+30%</m:t>
                    </m:r>
                  </m:oMath>
                </a14:m>
                <a:r>
                  <a:rPr lang="en-IN" sz="1800" dirty="0">
                    <a:latin typeface="Proxima Nova Rg" panose="02000506030000020004" pitchFamily="2" charset="0"/>
                    <a:cs typeface="Arial"/>
                  </a:rPr>
                  <a:t> Batteries</a:t>
                </a:r>
                <a:endParaRPr sz="1800" dirty="0">
                  <a:latin typeface="Proxima Nova Rg" panose="02000506030000020004" pitchFamily="2" charset="0"/>
                  <a:cs typeface="Arial"/>
                </a:endParaRPr>
              </a:p>
            </p:txBody>
          </p:sp>
        </mc:Choice>
        <mc:Fallback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15C69E3F-E972-9B49-98C2-33D571174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21" y="17863295"/>
                <a:ext cx="9829800" cy="281424"/>
              </a:xfrm>
              <a:prstGeom prst="rect">
                <a:avLst/>
              </a:prstGeom>
              <a:blipFill>
                <a:blip r:embed="rId3"/>
                <a:stretch>
                  <a:fillRect l="-1489" t="-26087" b="-5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8C46E40-066B-70CD-356C-2BB236B75CCE}"/>
              </a:ext>
            </a:extLst>
          </p:cNvPr>
          <p:cNvGrpSpPr/>
          <p:nvPr/>
        </p:nvGrpSpPr>
        <p:grpSpPr>
          <a:xfrm>
            <a:off x="32971300" y="12264553"/>
            <a:ext cx="10336128" cy="7740098"/>
            <a:chOff x="32570948" y="4122147"/>
            <a:chExt cx="10336128" cy="774009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D58D604-6DDD-8641-B7CF-6DC672068FF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rcRect/>
            <a:stretch/>
          </p:blipFill>
          <p:spPr>
            <a:xfrm>
              <a:off x="32570948" y="4122147"/>
              <a:ext cx="10336128" cy="7255028"/>
            </a:xfrm>
            <a:prstGeom prst="rect">
              <a:avLst/>
            </a:prstGeom>
            <a:solidFill>
              <a:srgbClr val="A60F2D"/>
            </a:solidFill>
            <a:ln w="38100">
              <a:solidFill>
                <a:srgbClr val="A60F2D"/>
              </a:solidFill>
            </a:ln>
          </p:spPr>
        </p:pic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055400DA-F010-1F47-A93E-D8B62BD57D3F}"/>
                </a:ext>
              </a:extLst>
            </p:cNvPr>
            <p:cNvSpPr txBox="1"/>
            <p:nvPr/>
          </p:nvSpPr>
          <p:spPr>
            <a:xfrm>
              <a:off x="32902339" y="11580821"/>
              <a:ext cx="9829800" cy="2814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800" dirty="0">
                  <a:latin typeface="Proxima Nova Rg" panose="02000506030000020004" pitchFamily="2" charset="0"/>
                  <a:cs typeface="Arial"/>
                </a:rPr>
                <a:t>Fig. 4: Optimal Schedule for one of the BESS in the test system.</a:t>
              </a:r>
              <a:endParaRPr sz="1800" dirty="0">
                <a:latin typeface="Proxima Nova Rg" panose="02000506030000020004" pitchFamily="2" charset="0"/>
                <a:cs typeface="Arial"/>
              </a:endParaRPr>
            </a:p>
          </p:txBody>
        </p:sp>
      </p:grpSp>
      <p:sp>
        <p:nvSpPr>
          <p:cNvPr id="47" name="object 15">
            <a:extLst>
              <a:ext uri="{FF2B5EF4-FFF2-40B4-BE49-F238E27FC236}">
                <a16:creationId xmlns:a16="http://schemas.microsoft.com/office/drawing/2014/main" id="{24D4ADC1-6ED7-5E40-AE96-EDF59CA2FE21}"/>
              </a:ext>
            </a:extLst>
          </p:cNvPr>
          <p:cNvSpPr txBox="1"/>
          <p:nvPr/>
        </p:nvSpPr>
        <p:spPr>
          <a:xfrm>
            <a:off x="33300486" y="20874657"/>
            <a:ext cx="9829800" cy="5789085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References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[1] </a:t>
            </a:r>
            <a:r>
              <a:rPr lang="en-IN" sz="2400" dirty="0">
                <a:latin typeface="Proxima Nova Rg" panose="02000506030000020004"/>
              </a:rPr>
              <a:t>Jha, A. R., Paul, S., &amp; Dubey, A. (2025, July). </a:t>
            </a:r>
            <a:r>
              <a:rPr lang="en-IN" sz="2400" dirty="0" err="1">
                <a:latin typeface="Proxima Nova Rg" panose="02000506030000020004"/>
              </a:rPr>
              <a:t>Analyzing</a:t>
            </a:r>
            <a:r>
              <a:rPr lang="en-IN" sz="2400" dirty="0">
                <a:latin typeface="Proxima Nova Rg" panose="02000506030000020004"/>
              </a:rPr>
              <a:t> the performance of linear and nonlinear multi-period optimal power flow models for active distribution networks. Paper presented at the 2025 IEEE North-East India International Energy Conversion Conference and Exhibition (NE-IECCE 2025), National Institute of Technology </a:t>
            </a:r>
            <a:r>
              <a:rPr lang="en-IN" sz="2400" dirty="0" err="1">
                <a:latin typeface="Proxima Nova Rg" panose="02000506030000020004"/>
              </a:rPr>
              <a:t>Silchar</a:t>
            </a:r>
            <a:r>
              <a:rPr lang="en-IN" sz="2400" dirty="0">
                <a:latin typeface="Proxima Nova Rg" panose="02000506030000020004"/>
              </a:rPr>
              <a:t>, Assam, India.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[2] 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MultiPeriodDistOPF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. (2025, July 27). Retrieved from 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  <a:hlinkClick r:id="rId5"/>
              </a:rPr>
              <a:t>https://github.com/Realife-Brahmin/MultiPeriodDistOPF</a:t>
            </a:r>
            <a:endParaRPr lang="en-US" sz="2400" dirty="0">
              <a:solidFill>
                <a:srgbClr val="231F20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[3]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 </a:t>
            </a:r>
            <a:r>
              <a:rPr lang="en-US" altLang="en-US" sz="2400" dirty="0">
                <a:latin typeface="Proxima Nova Rg" panose="02000506030000020004"/>
              </a:rPr>
              <a:t>Jha, A. R., Paul, S., &amp; Dubey, A. . Spatially Distributed Multi-Period Optimal Power Flow with Battery Energy Storage Systems. 2024 56th North American Power Symposium (NAPS). IEEE. </a:t>
            </a:r>
            <a:r>
              <a:rPr lang="en-US" altLang="en-US" sz="2400" dirty="0" err="1">
                <a:latin typeface="Proxima Nova Rg" panose="02000506030000020004"/>
              </a:rPr>
              <a:t>doi</a:t>
            </a:r>
            <a:r>
              <a:rPr lang="en-US" altLang="en-US" sz="2400" dirty="0">
                <a:latin typeface="Proxima Nova Rg" panose="02000506030000020004"/>
              </a:rPr>
              <a:t>: 10.1109/NAPS61145.2024.10741846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g" panose="020005060300000200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E6728883-901F-C24B-8E1D-DC7CCF6619E4}"/>
                  </a:ext>
                </a:extLst>
              </p:cNvPr>
              <p:cNvSpPr txBox="1"/>
              <p:nvPr/>
            </p:nvSpPr>
            <p:spPr>
              <a:xfrm>
                <a:off x="23448245" y="27101911"/>
                <a:ext cx="9829800" cy="3513782"/>
              </a:xfrm>
              <a:prstGeom prst="rect">
                <a:avLst/>
              </a:prstGeom>
              <a:ln w="38100">
                <a:solidFill>
                  <a:srgbClr val="A60F2D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ts val="4000"/>
                  </a:lnSpc>
                  <a:tabLst>
                    <a:tab pos="2571868" algn="l"/>
                  </a:tabLst>
                </a:pPr>
                <a:r>
                  <a:rPr lang="en-US" sz="4000" b="1" cap="all" spc="221" dirty="0">
                    <a:solidFill>
                      <a:srgbClr val="A60F2D"/>
                    </a:solidFill>
                    <a:latin typeface="Proxima Nova Rg" panose="02000506030000020004" pitchFamily="2" charset="0"/>
                    <a:cs typeface="Arial"/>
                  </a:rPr>
                  <a:t>Results</a:t>
                </a:r>
                <a:endParaRPr lang="en-US" sz="4000" b="1" cap="all" dirty="0">
                  <a:solidFill>
                    <a:srgbClr val="A60F2D"/>
                  </a:solidFill>
                  <a:latin typeface="Proxima Nova Rg" panose="02000506030000020004" pitchFamily="2" charset="0"/>
                  <a:cs typeface="Arial"/>
                </a:endParaRPr>
              </a:p>
              <a:p>
                <a:pPr marR="8316">
                  <a:spcBef>
                    <a:spcPts val="1800"/>
                  </a:spcBef>
                </a:pPr>
                <a:r>
                  <a:rPr lang="en-US" sz="3000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The proposed MPDOPF algorithm and the benchmark MPCOPF algorithm were simulated for a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US" sz="3000" dirty="0">
                    <a:latin typeface="Proxima Nova Rg" panose="02000506030000020004"/>
                    <a:cs typeface="Arial" panose="020B0604020202020204" pitchFamily="34" charset="0"/>
                  </a:rPr>
                  <a:t> hour horizon represented by Fig. 3 [3]. Table 1 describes the size of the biggest subproblems solved as part of either algorithm, their output results and their computational performances.</a:t>
                </a:r>
              </a:p>
            </p:txBody>
          </p:sp>
        </mc:Choice>
        <mc:Fallback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E6728883-901F-C24B-8E1D-DC7CCF661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8245" y="27101911"/>
                <a:ext cx="9829800" cy="3513782"/>
              </a:xfrm>
              <a:prstGeom prst="rect">
                <a:avLst/>
              </a:prstGeom>
              <a:blipFill>
                <a:blip r:embed="rId6"/>
                <a:stretch>
                  <a:fillRect l="-2162" t="-6873" b="-5155"/>
                </a:stretch>
              </a:blipFill>
              <a:ln w="38100">
                <a:solidFill>
                  <a:srgbClr val="A60F2D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FD94F4-2873-9141-A897-5D6A37E48FF5}"/>
              </a:ext>
            </a:extLst>
          </p:cNvPr>
          <p:cNvGrpSpPr/>
          <p:nvPr/>
        </p:nvGrpSpPr>
        <p:grpSpPr>
          <a:xfrm>
            <a:off x="33146237" y="4677629"/>
            <a:ext cx="9923869" cy="4556814"/>
            <a:chOff x="33378006" y="26932119"/>
            <a:chExt cx="9829800" cy="423713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2047B8-B92E-A44C-ACE1-067269269A3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rcRect/>
            <a:stretch/>
          </p:blipFill>
          <p:spPr>
            <a:xfrm>
              <a:off x="33378006" y="27309097"/>
              <a:ext cx="9829800" cy="3860153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bject 11">
                  <a:extLst>
                    <a:ext uri="{FF2B5EF4-FFF2-40B4-BE49-F238E27FC236}">
                      <a16:creationId xmlns:a16="http://schemas.microsoft.com/office/drawing/2014/main" id="{EDFC8681-2751-864D-AD18-6901FD6462C2}"/>
                    </a:ext>
                  </a:extLst>
                </p:cNvPr>
                <p:cNvSpPr txBox="1"/>
                <p:nvPr/>
              </p:nvSpPr>
              <p:spPr>
                <a:xfrm>
                  <a:off x="34342939" y="26932119"/>
                  <a:ext cx="7863840" cy="281424"/>
                </a:xfrm>
                <a:prstGeom prst="rect">
                  <a:avLst/>
                </a:prstGeom>
                <a:ln w="38100">
                  <a:noFill/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en-US" sz="1800" dirty="0">
                      <a:solidFill>
                        <a:srgbClr val="231F20"/>
                      </a:solidFill>
                      <a:latin typeface="Proxima Nova Rg" panose="02000506030000020004" pitchFamily="2" charset="0"/>
                      <a:cs typeface="Arial"/>
                    </a:rPr>
                    <a:t>Table 2: ACOPF Feasibility Analysis against OpenDSS –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10</m:t>
                      </m:r>
                    </m:oMath>
                  </a14:m>
                  <a:r>
                    <a:rPr lang="en-US" sz="1800" dirty="0">
                      <a:latin typeface="Proxima Nova Rg" panose="02000506030000020004" pitchFamily="2" charset="0"/>
                      <a:cs typeface="Arial"/>
                    </a:rPr>
                    <a:t> hour horizon</a:t>
                  </a:r>
                  <a:endParaRPr sz="1800" dirty="0">
                    <a:latin typeface="Proxima Nova Rg" panose="02000506030000020004" pitchFamily="2" charset="0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4" name="object 11">
                  <a:extLst>
                    <a:ext uri="{FF2B5EF4-FFF2-40B4-BE49-F238E27FC236}">
                      <a16:creationId xmlns:a16="http://schemas.microsoft.com/office/drawing/2014/main" id="{EDFC8681-2751-864D-AD18-6901FD646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2939" y="26932119"/>
                  <a:ext cx="7863840" cy="281424"/>
                </a:xfrm>
                <a:prstGeom prst="rect">
                  <a:avLst/>
                </a:prstGeom>
                <a:blipFill>
                  <a:blip r:embed="rId8"/>
                  <a:stretch>
                    <a:fillRect l="-1860" t="-26087" b="-5000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A9E79CA-FA40-EF43-BDB1-C3E282A8BF0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7659743" y="674623"/>
            <a:ext cx="2999671" cy="194216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B47415AE-4764-F69F-D12A-F029AC38CB10}"/>
              </a:ext>
            </a:extLst>
          </p:cNvPr>
          <p:cNvGrpSpPr/>
          <p:nvPr/>
        </p:nvGrpSpPr>
        <p:grpSpPr>
          <a:xfrm>
            <a:off x="13529256" y="23595515"/>
            <a:ext cx="11029838" cy="7313949"/>
            <a:chOff x="22516900" y="11655201"/>
            <a:chExt cx="9829800" cy="6928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0F4545-CD2E-FA61-5BEE-4C713ADD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516900" y="11655201"/>
              <a:ext cx="8543825" cy="6307077"/>
            </a:xfrm>
            <a:prstGeom prst="rect">
              <a:avLst/>
            </a:prstGeom>
            <a:ln w="38100">
              <a:solidFill>
                <a:srgbClr val="A60F2D"/>
              </a:solidFill>
            </a:ln>
          </p:spPr>
        </p:pic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5C5CBB81-438D-EBDC-EDD6-54F0445C7DF6}"/>
                </a:ext>
              </a:extLst>
            </p:cNvPr>
            <p:cNvSpPr txBox="1"/>
            <p:nvPr/>
          </p:nvSpPr>
          <p:spPr>
            <a:xfrm>
              <a:off x="22516900" y="18305220"/>
              <a:ext cx="9829800" cy="2782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800" dirty="0">
                  <a:solidFill>
                    <a:srgbClr val="231F20"/>
                  </a:solidFill>
                  <a:latin typeface="Proxima Nova Rg" panose="02000506030000020004" pitchFamily="2" charset="0"/>
                  <a:cs typeface="Arial"/>
                </a:rPr>
                <a:t>Fig. 3: Forecast of Demand, Solar and Cost of Substation Power</a:t>
              </a:r>
              <a:endParaRPr sz="1800" dirty="0">
                <a:latin typeface="Proxima Nova Rg" panose="02000506030000020004" pitchFamily="2" charset="0"/>
                <a:cs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710881-7F1F-7D25-3424-9C20B1A325AE}"/>
              </a:ext>
            </a:extLst>
          </p:cNvPr>
          <p:cNvGrpSpPr/>
          <p:nvPr/>
        </p:nvGrpSpPr>
        <p:grpSpPr>
          <a:xfrm>
            <a:off x="22658270" y="26215529"/>
            <a:ext cx="10165120" cy="6658147"/>
            <a:chOff x="33622667" y="20100394"/>
            <a:chExt cx="8878466" cy="60257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FF8BD2-DFA0-2176-B06B-9EE2CC4ED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622667" y="20539860"/>
              <a:ext cx="8878466" cy="5586269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11">
                  <a:extLst>
                    <a:ext uri="{FF2B5EF4-FFF2-40B4-BE49-F238E27FC236}">
                      <a16:creationId xmlns:a16="http://schemas.microsoft.com/office/drawing/2014/main" id="{8E4F28E8-63CD-8439-395F-543701C19A2A}"/>
                    </a:ext>
                  </a:extLst>
                </p:cNvPr>
                <p:cNvSpPr txBox="1"/>
                <p:nvPr/>
              </p:nvSpPr>
              <p:spPr>
                <a:xfrm>
                  <a:off x="33962914" y="20100394"/>
                  <a:ext cx="8409728" cy="281424"/>
                </a:xfrm>
                <a:prstGeom prst="rect">
                  <a:avLst/>
                </a:prstGeom>
                <a:ln w="38100">
                  <a:noFill/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en-US" sz="1800" dirty="0">
                      <a:solidFill>
                        <a:srgbClr val="231F20"/>
                      </a:solidFill>
                      <a:latin typeface="Proxima Nova Rg" panose="02000506030000020004" pitchFamily="2" charset="0"/>
                      <a:cs typeface="Arial"/>
                    </a:rPr>
                    <a:t>Table 1: Comparison between MPCOPF and MPDOPF Results –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10</m:t>
                      </m:r>
                    </m:oMath>
                  </a14:m>
                  <a:r>
                    <a:rPr lang="en-US" sz="1800" dirty="0">
                      <a:latin typeface="Proxima Nova Rg" panose="02000506030000020004" pitchFamily="2" charset="0"/>
                      <a:cs typeface="Arial"/>
                    </a:rPr>
                    <a:t> hour horizon</a:t>
                  </a:r>
                  <a:endParaRPr sz="1800" dirty="0">
                    <a:latin typeface="Proxima Nova Rg" panose="02000506030000020004" pitchFamily="2" charset="0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2" name="object 11">
                  <a:extLst>
                    <a:ext uri="{FF2B5EF4-FFF2-40B4-BE49-F238E27FC236}">
                      <a16:creationId xmlns:a16="http://schemas.microsoft.com/office/drawing/2014/main" id="{8E4F28E8-63CD-8439-395F-543701C19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2914" y="20100394"/>
                  <a:ext cx="8409728" cy="281424"/>
                </a:xfrm>
                <a:prstGeom prst="rect">
                  <a:avLst/>
                </a:prstGeom>
                <a:blipFill>
                  <a:blip r:embed="rId12"/>
                  <a:stretch>
                    <a:fillRect l="-1667" t="-25532" b="-48936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08F5112A-2917-4E2D-3889-CA943C06591B}"/>
              </a:ext>
            </a:extLst>
          </p:cNvPr>
          <p:cNvSpPr txBox="1"/>
          <p:nvPr/>
        </p:nvSpPr>
        <p:spPr>
          <a:xfrm>
            <a:off x="33366376" y="27983764"/>
            <a:ext cx="9829800" cy="1864934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Acknowledgement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latin typeface="Proxima Nova Rg" panose="02000506030000020004" pitchFamily="2" charset="0"/>
                <a:cs typeface="Arial" panose="020B0604020202020204" pitchFamily="34" charset="0"/>
              </a:rPr>
              <a:t>The authors acknowledge the financial support provided by the Department of Energy (DOE) for the project named ‘Spokane Connected Communities’ under contract number DE-EE0099775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1C7FAD-D3FC-72A4-2F3C-1A922CE28952}"/>
              </a:ext>
            </a:extLst>
          </p:cNvPr>
          <p:cNvGrpSpPr/>
          <p:nvPr/>
        </p:nvGrpSpPr>
        <p:grpSpPr>
          <a:xfrm>
            <a:off x="11511854" y="5825287"/>
            <a:ext cx="20753853" cy="13827442"/>
            <a:chOff x="11233649" y="19044560"/>
            <a:chExt cx="10191625" cy="719503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B932EAC-5311-D247-A72C-EACC233C5E14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531850" y="19157314"/>
              <a:ext cx="9829800" cy="6328275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432F45D-2060-CC03-6EA7-85F383FF10B3}"/>
                </a:ext>
              </a:extLst>
            </p:cNvPr>
            <p:cNvGrpSpPr/>
            <p:nvPr/>
          </p:nvGrpSpPr>
          <p:grpSpPr>
            <a:xfrm>
              <a:off x="11233649" y="19044560"/>
              <a:ext cx="10191625" cy="7195038"/>
              <a:chOff x="11442824" y="19009031"/>
              <a:chExt cx="10191625" cy="719503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32B085-CD56-F62E-BAC6-1584299CE513}"/>
                  </a:ext>
                </a:extLst>
              </p:cNvPr>
              <p:cNvSpPr/>
              <p:nvPr/>
            </p:nvSpPr>
            <p:spPr>
              <a:xfrm>
                <a:off x="11442824" y="19009031"/>
                <a:ext cx="10191625" cy="6743700"/>
              </a:xfrm>
              <a:prstGeom prst="rect">
                <a:avLst/>
              </a:prstGeom>
              <a:noFill/>
              <a:ln w="38100">
                <a:solidFill>
                  <a:srgbClr val="A60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bject 11">
                <a:extLst>
                  <a:ext uri="{FF2B5EF4-FFF2-40B4-BE49-F238E27FC236}">
                    <a16:creationId xmlns:a16="http://schemas.microsoft.com/office/drawing/2014/main" id="{C98E22D7-88C3-1F81-8CA2-DD420E0AECED}"/>
                  </a:ext>
                </a:extLst>
              </p:cNvPr>
              <p:cNvSpPr txBox="1"/>
              <p:nvPr/>
            </p:nvSpPr>
            <p:spPr>
              <a:xfrm>
                <a:off x="11595474" y="25925788"/>
                <a:ext cx="9829800" cy="27828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1800" dirty="0">
                    <a:solidFill>
                      <a:srgbClr val="231F20"/>
                    </a:solidFill>
                    <a:latin typeface="Proxima Nova Rg" panose="02000506030000020004" pitchFamily="2" charset="0"/>
                    <a:cs typeface="Arial"/>
                  </a:rPr>
                  <a:t>Fig. 2: A Schematic Representing all the Components in the System</a:t>
                </a:r>
                <a:endParaRPr sz="1800" dirty="0">
                  <a:latin typeface="Proxima Nova Rg" panose="02000506030000020004" pitchFamily="2" charset="0"/>
                  <a:cs typeface="Arial"/>
                </a:endParaRPr>
              </a:p>
            </p:txBody>
          </p:sp>
        </p:grpSp>
      </p:grpSp>
      <p:sp>
        <p:nvSpPr>
          <p:cNvPr id="87" name="object 15">
            <a:extLst>
              <a:ext uri="{FF2B5EF4-FFF2-40B4-BE49-F238E27FC236}">
                <a16:creationId xmlns:a16="http://schemas.microsoft.com/office/drawing/2014/main" id="{FE093C73-3B5D-C41B-95D6-807A5F63B5F5}"/>
              </a:ext>
            </a:extLst>
          </p:cNvPr>
          <p:cNvSpPr txBox="1"/>
          <p:nvPr/>
        </p:nvSpPr>
        <p:spPr>
          <a:xfrm>
            <a:off x="952374" y="10935354"/>
            <a:ext cx="9829800" cy="512961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Test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8">
                <a:extLst>
                  <a:ext uri="{FF2B5EF4-FFF2-40B4-BE49-F238E27FC236}">
                    <a16:creationId xmlns:a16="http://schemas.microsoft.com/office/drawing/2014/main" id="{674E3A60-9F59-C83A-2521-D4673A78AE41}"/>
                  </a:ext>
                </a:extLst>
              </p:cNvPr>
              <p:cNvSpPr txBox="1"/>
              <p:nvPr/>
            </p:nvSpPr>
            <p:spPr>
              <a:xfrm>
                <a:off x="758709" y="18837850"/>
                <a:ext cx="9829800" cy="661924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20589">
                  <a:lnSpc>
                    <a:spcPts val="4000"/>
                  </a:lnSpc>
                </a:pP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As seen in Fig. 1, A Balanced Three-Phase IEEE 123 Node System with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85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Load Nodes, with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20% (17)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PVs and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30% (26)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Batteries is used.</a:t>
                </a:r>
              </a:p>
              <a:p>
                <a:pPr marR="120589">
                  <a:lnSpc>
                    <a:spcPts val="4000"/>
                  </a:lnSpc>
                </a:pPr>
                <a:endParaRPr lang="en-US" sz="3000" spc="8" dirty="0">
                  <a:solidFill>
                    <a:srgbClr val="231F20"/>
                  </a:solidFill>
                  <a:latin typeface="Proxima Nova Rg" panose="02000506030000020004"/>
                  <a:cs typeface="Arial" panose="020B0604020202020204" pitchFamily="34" charset="0"/>
                </a:endParaRPr>
              </a:p>
              <a:p>
                <a:pPr marR="120589">
                  <a:lnSpc>
                    <a:spcPts val="4000"/>
                  </a:lnSpc>
                </a:pP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Horizon Duration for Comparison: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Hours</a:t>
                </a:r>
              </a:p>
              <a:p>
                <a:pPr marR="120589">
                  <a:lnSpc>
                    <a:spcPts val="4000"/>
                  </a:lnSpc>
                </a:pPr>
                <a:endParaRPr lang="en-US" sz="3000" spc="8" dirty="0">
                  <a:solidFill>
                    <a:srgbClr val="231F20"/>
                  </a:solidFill>
                  <a:latin typeface="Proxima Nova Rg" panose="02000506030000020004"/>
                  <a:cs typeface="Arial" panose="020B0604020202020204" pitchFamily="34" charset="0"/>
                </a:endParaRPr>
              </a:p>
              <a:p>
                <a:pPr marR="120589">
                  <a:lnSpc>
                    <a:spcPts val="4000"/>
                  </a:lnSpc>
                </a:pP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For the centralized OPF approach (MPCOPF), the entire system is solved for at once.</a:t>
                </a:r>
                <a:b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</a:br>
                <a:b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</a:b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For the proposed distributed OPF approach (MPDOPF) based on the </a:t>
                </a:r>
                <a:r>
                  <a:rPr lang="en-US" sz="3000" spc="8" dirty="0" err="1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ENApp</a:t>
                </a: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algorithm [1], the system is divided into four areas, between which boundary variables will be exchanged.</a:t>
                </a:r>
              </a:p>
            </p:txBody>
          </p:sp>
        </mc:Choice>
        <mc:Fallback>
          <p:sp>
            <p:nvSpPr>
              <p:cNvPr id="2" name="object 8">
                <a:extLst>
                  <a:ext uri="{FF2B5EF4-FFF2-40B4-BE49-F238E27FC236}">
                    <a16:creationId xmlns:a16="http://schemas.microsoft.com/office/drawing/2014/main" id="{674E3A60-9F59-C83A-2521-D4673A78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09" y="18837850"/>
                <a:ext cx="9829800" cy="6619248"/>
              </a:xfrm>
              <a:prstGeom prst="rect">
                <a:avLst/>
              </a:prstGeom>
              <a:blipFill>
                <a:blip r:embed="rId15"/>
                <a:stretch>
                  <a:fillRect l="-2291" t="-1654" r="-991" b="-257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15">
            <a:extLst>
              <a:ext uri="{FF2B5EF4-FFF2-40B4-BE49-F238E27FC236}">
                <a16:creationId xmlns:a16="http://schemas.microsoft.com/office/drawing/2014/main" id="{61533C20-D62E-8FE5-20F1-69BE0D9D79A1}"/>
              </a:ext>
            </a:extLst>
          </p:cNvPr>
          <p:cNvSpPr txBox="1"/>
          <p:nvPr/>
        </p:nvSpPr>
        <p:spPr>
          <a:xfrm>
            <a:off x="12496350" y="30031949"/>
            <a:ext cx="9829800" cy="2233432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Fig. 2 and (1) to (12) describe the entire system including the DER and BESS Components.</a:t>
            </a: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Battery Loss Term in (1) helps us avoid Integer Constraints, avoiding solution complexity [2]</a:t>
            </a: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AD8863C0-8268-5FAF-CFB8-F2CAAF5171B7}"/>
              </a:ext>
            </a:extLst>
          </p:cNvPr>
          <p:cNvSpPr txBox="1"/>
          <p:nvPr/>
        </p:nvSpPr>
        <p:spPr>
          <a:xfrm>
            <a:off x="19915687" y="25269126"/>
            <a:ext cx="9829800" cy="6370975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316">
              <a:spcBef>
                <a:spcPts val="1800"/>
              </a:spcBef>
            </a:pP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From Table 1, It may be seen that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proposed MPDOPF significantly cuts down on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computation time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, by reducing the primary computational bottleneck encountered when solving for the OPF for a subproblem. It does so by reducing the size of the largest subproblem solved at any single instance.</a:t>
            </a:r>
          </a:p>
          <a:p>
            <a:pPr marR="8316">
              <a:spcBef>
                <a:spcPts val="1800"/>
              </a:spcBef>
            </a:pPr>
            <a:endParaRPr lang="en-US" sz="3200" dirty="0">
              <a:latin typeface="Proxima Nova Rg" panose="02000506030000020004"/>
              <a:cs typeface="Arial" panose="020B0604020202020204" pitchFamily="34" charset="0"/>
            </a:endParaRPr>
          </a:p>
          <a:p>
            <a:pPr marR="8316">
              <a:spcBef>
                <a:spcPts val="1800"/>
              </a:spcBef>
            </a:pP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proposed MPDOPF solution reaches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virtually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same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level of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optimality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(Substation Power Cost)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as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benchmark MPCOPF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in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a fraction of the time.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D86A4A-70BD-F59A-2D34-25AAA6FD20A9}"/>
              </a:ext>
            </a:extLst>
          </p:cNvPr>
          <p:cNvGrpSpPr/>
          <p:nvPr/>
        </p:nvGrpSpPr>
        <p:grpSpPr>
          <a:xfrm>
            <a:off x="2183198" y="22804644"/>
            <a:ext cx="10639448" cy="13720499"/>
            <a:chOff x="11706331" y="16065728"/>
            <a:chExt cx="10639448" cy="1372049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363418D-F905-2FDC-EFBC-AAFEE59D1710}"/>
                </a:ext>
              </a:extLst>
            </p:cNvPr>
            <p:cNvGrpSpPr/>
            <p:nvPr/>
          </p:nvGrpSpPr>
          <p:grpSpPr>
            <a:xfrm>
              <a:off x="11706331" y="16500394"/>
              <a:ext cx="9677150" cy="13285833"/>
              <a:chOff x="11595474" y="19022967"/>
              <a:chExt cx="9677150" cy="13285833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AF66FB4-26AB-29B5-D9EA-8E027EDDF800}"/>
                  </a:ext>
                </a:extLst>
              </p:cNvPr>
              <p:cNvSpPr/>
              <p:nvPr/>
            </p:nvSpPr>
            <p:spPr>
              <a:xfrm>
                <a:off x="11595474" y="19022967"/>
                <a:ext cx="9677150" cy="1328583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8BC67A9-406C-E728-C564-1639D63D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76634" y="24348686"/>
                <a:ext cx="8953004" cy="7679082"/>
              </a:xfrm>
              <a:prstGeom prst="rect">
                <a:avLst/>
              </a:prstGeom>
            </p:spPr>
          </p:pic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60B617A-141E-376D-61F7-5EBDE92622CD}"/>
                  </a:ext>
                </a:extLst>
              </p:cNvPr>
              <p:cNvGrpSpPr/>
              <p:nvPr/>
            </p:nvGrpSpPr>
            <p:grpSpPr>
              <a:xfrm>
                <a:off x="11735651" y="19022967"/>
                <a:ext cx="9244146" cy="5325719"/>
                <a:chOff x="11779247" y="19375781"/>
                <a:chExt cx="9244146" cy="5325719"/>
              </a:xfrm>
            </p:grpSpPr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2D515494-5CA0-7C36-CAD4-670813E93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79247" y="19375781"/>
                  <a:ext cx="9244146" cy="5325719"/>
                </a:xfrm>
                <a:prstGeom prst="rect">
                  <a:avLst/>
                </a:prstGeom>
              </p:spPr>
            </p:pic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03C072D-A651-6848-E67A-EA03763A6B65}"/>
                    </a:ext>
                  </a:extLst>
                </p:cNvPr>
                <p:cNvSpPr/>
                <p:nvPr/>
              </p:nvSpPr>
              <p:spPr>
                <a:xfrm>
                  <a:off x="15760700" y="22009100"/>
                  <a:ext cx="4127500" cy="685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8B804D0-3B64-5129-A91F-C8449CC1646D}"/>
                    </a:ext>
                  </a:extLst>
                </p:cNvPr>
                <p:cNvSpPr txBox="1"/>
                <p:nvPr/>
              </p:nvSpPr>
              <p:spPr>
                <a:xfrm>
                  <a:off x="18596978" y="19738862"/>
                  <a:ext cx="3748801" cy="461665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Node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</m:oMath>
                  </a14:m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Real Power Balance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8B804D0-3B64-5129-A91F-C8449CC16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6978" y="19738862"/>
                  <a:ext cx="3748801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243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C3B9C6-BDF0-57CB-FA84-78DA9E9800F9}"/>
                    </a:ext>
                  </a:extLst>
                </p:cNvPr>
                <p:cNvSpPr txBox="1"/>
                <p:nvPr/>
              </p:nvSpPr>
              <p:spPr>
                <a:xfrm>
                  <a:off x="18111641" y="21560074"/>
                  <a:ext cx="4234138" cy="461665"/>
                </a:xfrm>
                <a:prstGeom prst="rect">
                  <a:avLst/>
                </a:prstGeom>
                <a:solidFill>
                  <a:srgbClr val="7030A0">
                    <a:alpha val="81176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Node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</m:oMath>
                  </a14:m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Reactive Power Balance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C3B9C6-BDF0-57CB-FA84-78DA9E980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1641" y="21560074"/>
                  <a:ext cx="4234138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15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4B9E037-D161-6E9A-5508-6260E1158FE3}"/>
                    </a:ext>
                  </a:extLst>
                </p:cNvPr>
                <p:cNvSpPr txBox="1"/>
                <p:nvPr/>
              </p:nvSpPr>
              <p:spPr>
                <a:xfrm>
                  <a:off x="19176917" y="22963076"/>
                  <a:ext cx="3147862" cy="461665"/>
                </a:xfrm>
                <a:prstGeom prst="rect">
                  <a:avLst/>
                </a:prstGeom>
                <a:solidFill>
                  <a:srgbClr val="DECC40">
                    <a:alpha val="7098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KVL across branch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endPara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4B9E037-D161-6E9A-5508-6260E1158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76917" y="22963076"/>
                  <a:ext cx="3147862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2901" t="-10526" r="-154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DACE8A-02F2-EB54-EA2A-F9E1FBE77C64}"/>
                    </a:ext>
                  </a:extLst>
                </p:cNvPr>
                <p:cNvSpPr txBox="1"/>
                <p:nvPr/>
              </p:nvSpPr>
              <p:spPr>
                <a:xfrm>
                  <a:off x="17247263" y="23708883"/>
                  <a:ext cx="5095895" cy="461665"/>
                </a:xfrm>
                <a:prstGeom prst="rect">
                  <a:avLst/>
                </a:prstGeom>
                <a:solidFill>
                  <a:srgbClr val="DECC40">
                    <a:alpha val="7098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Current Magnitude</a:t>
                  </a:r>
                  <a:r>
                    <a:rPr kumimoji="0" lang="en-US" sz="2400" b="0" u="none" strike="noStrike" kern="1200" cap="none" spc="0" normalizeH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across branch</a:t>
                  </a: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endPara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DACE8A-02F2-EB54-EA2A-F9E1FBE77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7263" y="23708883"/>
                  <a:ext cx="5095895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191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F9D7E9-E886-7CB2-9A13-CB7986B34CC1}"/>
                </a:ext>
              </a:extLst>
            </p:cNvPr>
            <p:cNvSpPr txBox="1"/>
            <p:nvPr/>
          </p:nvSpPr>
          <p:spPr>
            <a:xfrm>
              <a:off x="20186043" y="24901185"/>
              <a:ext cx="2106379" cy="461665"/>
            </a:xfrm>
            <a:prstGeom prst="rect">
              <a:avLst/>
            </a:prstGeom>
            <a:solidFill>
              <a:srgbClr val="888940">
                <a:alpha val="89804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Voltage  Limits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02B2BD-13DE-81A9-FE21-BF04DAFF2B35}"/>
                </a:ext>
              </a:extLst>
            </p:cNvPr>
            <p:cNvSpPr txBox="1"/>
            <p:nvPr/>
          </p:nvSpPr>
          <p:spPr>
            <a:xfrm>
              <a:off x="14560442" y="16065728"/>
              <a:ext cx="4384550" cy="83099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Cost of Substation Power and losses due to Battery Actions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134BB3-10FB-5B84-2450-C91198FC6AB2}"/>
                </a:ext>
              </a:extLst>
            </p:cNvPr>
            <p:cNvSpPr txBox="1"/>
            <p:nvPr/>
          </p:nvSpPr>
          <p:spPr>
            <a:xfrm>
              <a:off x="19218676" y="25654826"/>
              <a:ext cx="3093802" cy="830997"/>
            </a:xfrm>
            <a:prstGeom prst="rect">
              <a:avLst/>
            </a:prstGeom>
            <a:solidFill>
              <a:srgbClr val="DD8940">
                <a:alpha val="9294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DER Reactive Power Limits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F12B75-65C6-B51F-0DB4-4BAC55D76E76}"/>
                </a:ext>
              </a:extLst>
            </p:cNvPr>
            <p:cNvSpPr txBox="1"/>
            <p:nvPr/>
          </p:nvSpPr>
          <p:spPr>
            <a:xfrm>
              <a:off x="19573793" y="29112761"/>
              <a:ext cx="2718629" cy="461665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SOC Limits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B662D6-8C12-4E3B-0097-5D10AF7543ED}"/>
                </a:ext>
              </a:extLst>
            </p:cNvPr>
            <p:cNvSpPr txBox="1"/>
            <p:nvPr/>
          </p:nvSpPr>
          <p:spPr>
            <a:xfrm>
              <a:off x="19218676" y="27484245"/>
              <a:ext cx="3093802" cy="461665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Power Limits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9D912B-92E0-A623-0ACE-7C3E2208AB64}"/>
                </a:ext>
              </a:extLst>
            </p:cNvPr>
            <p:cNvSpPr txBox="1"/>
            <p:nvPr/>
          </p:nvSpPr>
          <p:spPr>
            <a:xfrm>
              <a:off x="19230977" y="26669987"/>
              <a:ext cx="3093802" cy="461665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SOC Trajectory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A38485-EC3C-8637-364E-111C773E70F8}"/>
                </a:ext>
              </a:extLst>
            </p:cNvPr>
            <p:cNvSpPr txBox="1"/>
            <p:nvPr/>
          </p:nvSpPr>
          <p:spPr>
            <a:xfrm>
              <a:off x="19218676" y="28113335"/>
              <a:ext cx="3093802" cy="830997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Reactive Power Limits</a:t>
              </a:r>
            </a:p>
          </p:txBody>
        </p:sp>
      </p:grpSp>
      <p:sp>
        <p:nvSpPr>
          <p:cNvPr id="50" name="object 15">
            <a:extLst>
              <a:ext uri="{FF2B5EF4-FFF2-40B4-BE49-F238E27FC236}">
                <a16:creationId xmlns:a16="http://schemas.microsoft.com/office/drawing/2014/main" id="{EE755EBB-90E8-F22E-EF79-901C9F5E0C62}"/>
              </a:ext>
            </a:extLst>
          </p:cNvPr>
          <p:cNvSpPr txBox="1"/>
          <p:nvPr/>
        </p:nvSpPr>
        <p:spPr>
          <a:xfrm>
            <a:off x="33240306" y="9675354"/>
            <a:ext cx="9829800" cy="1969770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316">
              <a:spcBef>
                <a:spcPts val="1800"/>
              </a:spcBef>
            </a:pP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Table 2 confirms the feasibility of the solution against OpenDSS, while Fig. 4 validates the effectiveness of the extra battery loss term in its goal of ensuring complementarity of charging and discharging actions.</a:t>
            </a:r>
          </a:p>
        </p:txBody>
      </p:sp>
      <p:pic>
        <p:nvPicPr>
          <p:cNvPr id="1026" name="Picture 2" descr="IIT (BHU) Varanasi - Wikipedia">
            <a:extLst>
              <a:ext uri="{FF2B5EF4-FFF2-40B4-BE49-F238E27FC236}">
                <a16:creationId xmlns:a16="http://schemas.microsoft.com/office/drawing/2014/main" id="{5D910D29-ECC6-51E4-0E65-7C862AB2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962" y="651878"/>
            <a:ext cx="1914144" cy="193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750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Corbel</vt:lpstr>
      <vt:lpstr>Proxima Nova Rg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Swanger, Scott A</dc:creator>
  <cp:lastModifiedBy>Jha, Aryan Ritwajeet</cp:lastModifiedBy>
  <cp:revision>10</cp:revision>
  <dcterms:created xsi:type="dcterms:W3CDTF">2019-03-04T22:30:53Z</dcterms:created>
  <dcterms:modified xsi:type="dcterms:W3CDTF">2025-07-27T13:20:16Z</dcterms:modified>
</cp:coreProperties>
</file>