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72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750DB-2491-4355-9E0E-9DD5B186C843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A938C-A6F3-43EB-9BCC-52BC00C4C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425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Remember to hit the </a:t>
            </a:r>
            <a:r>
              <a:rPr lang="en-US" b="1"/>
              <a:t>reset</a:t>
            </a:r>
            <a:r>
              <a:rPr lang="en-US"/>
              <a:t> button to make sure all the page elements react properly.</a:t>
            </a:r>
          </a:p>
          <a:p>
            <a:r>
              <a:rPr lang="en-US"/>
              <a:t>There are 20 different layouts that you can choose from.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5CEC689-B63F-4B6D-AF6D-31DA368AC82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63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 Title Slide">
    <p:bg>
      <p:bgPr>
        <a:pattFill prst="pct80">
          <a:fgClr>
            <a:schemeClr val="accent5">
              <a:lumMod val="50000"/>
            </a:schemeClr>
          </a:fgClr>
          <a:bgClr>
            <a:schemeClr val="accent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B6568F7F-F0E0-46D0-960B-58B753B9B0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75" y="2965816"/>
            <a:ext cx="12111050" cy="38233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88845"/>
            <a:ext cx="9144000" cy="1675397"/>
          </a:xfrm>
        </p:spPr>
        <p:txBody>
          <a:bodyPr anchor="b" anchorCtr="1">
            <a:noAutofit/>
          </a:bodyPr>
          <a:lstStyle>
            <a:lvl1pPr algn="ctr">
              <a:defRPr sz="4800" b="1">
                <a:solidFill>
                  <a:schemeClr val="accent3"/>
                </a:solidFill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</p:spPr>
        <p:txBody>
          <a:bodyPr anchor="t" anchorCtr="1">
            <a:no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  <a:latin typeface="Corbel" panose="020B05030202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2C8390F-A1CB-4DC5-B007-5E142B78087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38725" y="523835"/>
            <a:ext cx="2114550" cy="135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71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itle and Content">
    <p:bg>
      <p:bgPr>
        <a:pattFill prst="smConfetti">
          <a:fgClr>
            <a:schemeClr val="accent1"/>
          </a:fgClr>
          <a:bgClr>
            <a:schemeClr val="accent5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0655B-5834-474B-BC1F-9C661A5A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355078"/>
            <a:ext cx="10063163" cy="1272756"/>
          </a:xfrm>
          <a:ln>
            <a:solidFill>
              <a:srgbClr val="92D050"/>
            </a:solidFill>
          </a:ln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6" y="2248664"/>
            <a:ext cx="10063163" cy="4286531"/>
          </a:xfrm>
          <a:ln>
            <a:solidFill>
              <a:srgbClr val="92D050"/>
            </a:solidFill>
          </a:ln>
        </p:spPr>
        <p:txBody>
          <a:bodyPr anchor="t" anchorCtr="0"/>
          <a:lstStyle>
            <a:lvl1pPr>
              <a:defRPr>
                <a:solidFill>
                  <a:schemeClr val="accent3"/>
                </a:solidFill>
              </a:defRPr>
            </a:lvl1pPr>
            <a:lvl2pPr>
              <a:defRPr>
                <a:solidFill>
                  <a:schemeClr val="accent3"/>
                </a:solidFill>
              </a:defRPr>
            </a:lvl2pPr>
            <a:lvl3pPr>
              <a:defRPr>
                <a:solidFill>
                  <a:schemeClr val="accent3"/>
                </a:solidFill>
              </a:defRPr>
            </a:lvl3pPr>
            <a:lvl4pPr>
              <a:defRPr>
                <a:solidFill>
                  <a:schemeClr val="accent3"/>
                </a:solidFill>
              </a:defRPr>
            </a:lvl4pPr>
            <a:lvl5pPr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302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>
              <a:lumMod val="50000"/>
            </a:schemeClr>
          </a:fgClr>
          <a:bgClr>
            <a:schemeClr val="accent5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B9AA46-E27C-49B7-B52A-1D2CAB27054F}"/>
              </a:ext>
            </a:extLst>
          </p:cNvPr>
          <p:cNvSpPr/>
          <p:nvPr userDrawn="1"/>
        </p:nvSpPr>
        <p:spPr>
          <a:xfrm>
            <a:off x="-1" y="0"/>
            <a:ext cx="342901" cy="14478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404" y="355078"/>
            <a:ext cx="10063163" cy="1272756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404" y="2248664"/>
            <a:ext cx="10063163" cy="3515006"/>
          </a:xfrm>
          <a:prstGeom prst="rect">
            <a:avLst/>
          </a:prstGeom>
          <a:ln>
            <a:solidFill>
              <a:srgbClr val="92D050"/>
            </a:solidFill>
          </a:ln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7CF70C8-0AEC-4AD2-AD31-2A6E9D6584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63241" y="5124324"/>
            <a:ext cx="5299579" cy="167305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0B6714-A342-46BB-9C49-060ABC6EF4F4}"/>
              </a:ext>
            </a:extLst>
          </p:cNvPr>
          <p:cNvSpPr/>
          <p:nvPr userDrawn="1"/>
        </p:nvSpPr>
        <p:spPr>
          <a:xfrm>
            <a:off x="1079404" y="1719274"/>
            <a:ext cx="182880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72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3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2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16">
          <p15:clr>
            <a:srgbClr val="F26B43"/>
          </p15:clr>
        </p15:guide>
        <p15:guide id="4" pos="672">
          <p15:clr>
            <a:srgbClr val="F26B43"/>
          </p15:clr>
        </p15:guide>
        <p15:guide id="5" pos="1122">
          <p15:clr>
            <a:srgbClr val="F26B43"/>
          </p15:clr>
        </p15:guide>
        <p15:guide id="6" pos="1575">
          <p15:clr>
            <a:srgbClr val="F26B43"/>
          </p15:clr>
        </p15:guide>
        <p15:guide id="7" pos="2028">
          <p15:clr>
            <a:srgbClr val="F26B43"/>
          </p15:clr>
        </p15:guide>
        <p15:guide id="8" pos="2481">
          <p15:clr>
            <a:srgbClr val="F26B43"/>
          </p15:clr>
        </p15:guide>
        <p15:guide id="9" pos="2934">
          <p15:clr>
            <a:srgbClr val="F26B43"/>
          </p15:clr>
        </p15:guide>
        <p15:guide id="10" pos="3387">
          <p15:clr>
            <a:srgbClr val="F26B43"/>
          </p15:clr>
        </p15:guide>
        <p15:guide id="11" pos="3840">
          <p15:clr>
            <a:srgbClr val="F26B43"/>
          </p15:clr>
        </p15:guide>
        <p15:guide id="12" pos="4293">
          <p15:clr>
            <a:srgbClr val="F26B43"/>
          </p15:clr>
        </p15:guide>
        <p15:guide id="13" pos="4746">
          <p15:clr>
            <a:srgbClr val="F26B43"/>
          </p15:clr>
        </p15:guide>
        <p15:guide id="14" pos="5199">
          <p15:clr>
            <a:srgbClr val="F26B43"/>
          </p15:clr>
        </p15:guide>
        <p15:guide id="15" pos="5652">
          <p15:clr>
            <a:srgbClr val="F26B43"/>
          </p15:clr>
        </p15:guide>
        <p15:guide id="16" pos="6105">
          <p15:clr>
            <a:srgbClr val="F26B43"/>
          </p15:clr>
        </p15:guide>
        <p15:guide id="17" pos="6558">
          <p15:clr>
            <a:srgbClr val="F26B43"/>
          </p15:clr>
        </p15:guide>
        <p15:guide id="18" pos="7011">
          <p15:clr>
            <a:srgbClr val="F26B43"/>
          </p15:clr>
        </p15:guide>
        <p15:guide id="19" pos="7464">
          <p15:clr>
            <a:srgbClr val="F26B43"/>
          </p15:clr>
        </p15:guide>
        <p15:guide id="20" orient="horz">
          <p15:clr>
            <a:srgbClr val="F26B43"/>
          </p15:clr>
        </p15:guide>
        <p15:guide id="21" orient="horz" pos="4320">
          <p15:clr>
            <a:srgbClr val="F26B43"/>
          </p15:clr>
        </p15:guide>
        <p15:guide id="22" orient="horz" pos="216">
          <p15:clr>
            <a:srgbClr val="F26B43"/>
          </p15:clr>
        </p15:guide>
        <p15:guide id="23" orient="horz" pos="696">
          <p15:clr>
            <a:srgbClr val="F26B43"/>
          </p15:clr>
        </p15:guide>
        <p15:guide id="24" orient="horz" pos="1188">
          <p15:clr>
            <a:srgbClr val="F26B43"/>
          </p15:clr>
        </p15:guide>
        <p15:guide id="25" orient="horz" pos="1674">
          <p15:clr>
            <a:srgbClr val="F26B43"/>
          </p15:clr>
        </p15:guide>
        <p15:guide id="26" orient="horz" pos="2160">
          <p15:clr>
            <a:srgbClr val="F26B43"/>
          </p15:clr>
        </p15:guide>
        <p15:guide id="27" orient="horz" pos="2646">
          <p15:clr>
            <a:srgbClr val="F26B43"/>
          </p15:clr>
        </p15:guide>
        <p15:guide id="28" orient="horz" pos="3132">
          <p15:clr>
            <a:srgbClr val="F26B43"/>
          </p15:clr>
        </p15:guide>
        <p15:guide id="29" orient="horz" pos="3618">
          <p15:clr>
            <a:srgbClr val="F26B43"/>
          </p15:clr>
        </p15:guide>
        <p15:guide id="30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accent5">
              <a:lumMod val="50000"/>
            </a:schemeClr>
          </a:fgClr>
          <a:bgClr>
            <a:schemeClr val="bg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B730-B0DA-4A8F-A335-22B9758D3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5947" y="2486988"/>
            <a:ext cx="9520106" cy="582873"/>
          </a:xfrm>
          <a:ln w="12700">
            <a:solidFill>
              <a:srgbClr val="92D050"/>
            </a:solidFill>
          </a:ln>
        </p:spPr>
        <p:txBody>
          <a:bodyPr/>
          <a:lstStyle/>
          <a:p>
            <a:r>
              <a:rPr lang="en-US" sz="4000" dirty="0">
                <a:solidFill>
                  <a:schemeClr val="accent3"/>
                </a:solidFill>
              </a:rPr>
              <a:t>Multiple Source Optimal Power Flow</a:t>
            </a:r>
            <a:endParaRPr lang="en-US" sz="5400" b="0" i="1" dirty="0">
              <a:solidFill>
                <a:schemeClr val="accent3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68964-B8D8-4EBC-B9D3-CCA6FA2AC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1121"/>
            <a:ext cx="9144000" cy="1614337"/>
          </a:xfrm>
          <a:ln>
            <a:solidFill>
              <a:srgbClr val="92D05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chemeClr val="accent3"/>
                </a:solidFill>
              </a:rPr>
              <a:t>Aryan Ritwajeet Jha</a:t>
            </a:r>
          </a:p>
          <a:p>
            <a:pPr algn="ctr"/>
            <a:r>
              <a:rPr lang="en-US" sz="1800" i="1" dirty="0">
                <a:solidFill>
                  <a:schemeClr val="accent3"/>
                </a:solidFill>
              </a:rPr>
              <a:t>Pursuing PhD ECE (Power Systems)</a:t>
            </a:r>
          </a:p>
          <a:p>
            <a:pPr algn="ctr"/>
            <a:r>
              <a:rPr lang="en-US" sz="1800" i="1" dirty="0">
                <a:solidFill>
                  <a:schemeClr val="accent3"/>
                </a:solidFill>
              </a:rPr>
              <a:t>Washington State University</a:t>
            </a:r>
          </a:p>
        </p:txBody>
      </p:sp>
    </p:spTree>
    <p:extLst>
      <p:ext uri="{BB962C8B-B14F-4D97-AF65-F5344CB8AC3E}">
        <p14:creationId xmlns:p14="http://schemas.microsoft.com/office/powerpoint/2010/main" val="321128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4D6F-75DE-B028-512D-A55440CC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71C1E-5ED2-FEDF-6FA7-6D8DF715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4432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2021-Brand-8-19-21">
      <a:dk1>
        <a:srgbClr val="000000"/>
      </a:dk1>
      <a:lt1>
        <a:srgbClr val="FFFFFF"/>
      </a:lt1>
      <a:dk2>
        <a:srgbClr val="4D4D4D"/>
      </a:dk2>
      <a:lt2>
        <a:srgbClr val="A60F2D"/>
      </a:lt2>
      <a:accent1>
        <a:srgbClr val="CA1237"/>
      </a:accent1>
      <a:accent2>
        <a:srgbClr val="002D61"/>
      </a:accent2>
      <a:accent3>
        <a:srgbClr val="F3E700"/>
      </a:accent3>
      <a:accent4>
        <a:srgbClr val="FF6727"/>
      </a:accent4>
      <a:accent5>
        <a:srgbClr val="AADC24"/>
      </a:accent5>
      <a:accent6>
        <a:srgbClr val="5BC3F5"/>
      </a:accent6>
      <a:hlink>
        <a:srgbClr val="CA1237"/>
      </a:hlink>
      <a:folHlink>
        <a:srgbClr val="FF0000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130</TotalTime>
  <Words>46</Words>
  <Application>Microsoft Office PowerPoint</Application>
  <PresentationFormat>Widescreen</PresentationFormat>
  <Paragraphs>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Corbel</vt:lpstr>
      <vt:lpstr>1_Office Theme</vt:lpstr>
      <vt:lpstr>Multiple Source Optimal Power 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Jha, Aryan Ritwajeet</dc:creator>
  <cp:lastModifiedBy>Jha, Aryan Ritwajeet</cp:lastModifiedBy>
  <cp:revision>1</cp:revision>
  <dcterms:created xsi:type="dcterms:W3CDTF">2025-09-09T10:18:42Z</dcterms:created>
  <dcterms:modified xsi:type="dcterms:W3CDTF">2025-09-09T12:29:09Z</dcterms:modified>
</cp:coreProperties>
</file>