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32918400"/>
  <p:notesSz cx="7004050" cy="9290050"/>
  <p:defaultTex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60" autoAdjust="0"/>
    <p:restoredTop sz="94676" autoAdjust="0"/>
  </p:normalViewPr>
  <p:slideViewPr>
    <p:cSldViewPr>
      <p:cViewPr>
        <p:scale>
          <a:sx n="40" d="100"/>
          <a:sy n="40" d="100"/>
        </p:scale>
        <p:origin x="18" y="147"/>
      </p:cViewPr>
      <p:guideLst>
        <p:guide orient="horz" pos="10368"/>
        <p:guide pos="1382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5" name="Rectangle 14"/>
          <p:cNvSpPr/>
          <p:nvPr userDrawn="1"/>
        </p:nvSpPr>
        <p:spPr>
          <a:xfrm>
            <a:off x="42976800" y="0"/>
            <a:ext cx="91440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sp>
        <p:nvSpPr>
          <p:cNvPr id="16" name="Rectangle 15"/>
          <p:cNvSpPr/>
          <p:nvPr userDrawn="1"/>
        </p:nvSpPr>
        <p:spPr>
          <a:xfrm>
            <a:off x="0" y="0"/>
            <a:ext cx="914400" cy="3291840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sp>
        <p:nvSpPr>
          <p:cNvPr id="17" name="Rectangle 16"/>
          <p:cNvSpPr/>
          <p:nvPr userDrawn="1"/>
        </p:nvSpPr>
        <p:spPr>
          <a:xfrm>
            <a:off x="0" y="0"/>
            <a:ext cx="43891200" cy="50292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dirty="0"/>
          </a:p>
        </p:txBody>
      </p:sp>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04803" y="32689800"/>
            <a:ext cx="5297435" cy="139446"/>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7/8/2024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2194560" y="7680964"/>
            <a:ext cx="39502080" cy="21724622"/>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4350">
                <a:solidFill>
                  <a:schemeClr val="tx1">
                    <a:tint val="75000"/>
                  </a:schemeClr>
                </a:solidFill>
              </a:defRPr>
            </a:lvl1pPr>
          </a:lstStyle>
          <a:p>
            <a:fld id="{985D6BDF-9D0E-4E2B-85B8-D8F4790360C9}" type="datetimeFigureOut">
              <a:rPr lang="en-US" smtClean="0"/>
              <a:t>7/8/2024</a:t>
            </a:fld>
            <a:endParaRPr lang="en-US" dirty="0"/>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43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4350">
                <a:solidFill>
                  <a:schemeClr val="tx1">
                    <a:tint val="75000"/>
                  </a:schemeClr>
                </a:solidFill>
              </a:defRPr>
            </a:lvl1pPr>
          </a:lstStyle>
          <a:p>
            <a:fld id="{FBB075EA-769C-4ECD-B48E-D6FCDC24F876}" type="slidenum">
              <a:rPr lang="en-US" smtClean="0"/>
              <a:t>‹#›</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291840" rtl="0" eaLnBrk="1" latinLnBrk="0" hangingPunct="1">
        <a:spcBef>
          <a:spcPct val="0"/>
        </a:spcBef>
        <a:buNone/>
        <a:defRPr sz="6000" kern="1200">
          <a:solidFill>
            <a:schemeClr val="tx1"/>
          </a:solidFill>
          <a:latin typeface="+mj-lt"/>
          <a:ea typeface="+mj-ea"/>
          <a:cs typeface="+mj-cs"/>
        </a:defRPr>
      </a:lvl1pPr>
    </p:titleStyle>
    <p:bodyStyle>
      <a:lvl1pPr marL="342900" indent="-342900" algn="l" defTabSz="3291840" rtl="0" eaLnBrk="1" latinLnBrk="0" hangingPunct="1">
        <a:spcBef>
          <a:spcPct val="20000"/>
        </a:spcBef>
        <a:buFont typeface="Arial" pitchFamily="34" charset="0"/>
        <a:buChar char="•"/>
        <a:defRPr sz="2700" kern="1200">
          <a:solidFill>
            <a:schemeClr val="tx1"/>
          </a:solidFill>
          <a:latin typeface="+mn-lt"/>
          <a:ea typeface="+mn-ea"/>
          <a:cs typeface="+mn-cs"/>
        </a:defRPr>
      </a:lvl1pPr>
      <a:lvl2pPr marL="685800" indent="-342900" algn="l" defTabSz="3291840" rtl="0" eaLnBrk="1" latinLnBrk="0" hangingPunct="1">
        <a:spcBef>
          <a:spcPct val="20000"/>
        </a:spcBef>
        <a:buFont typeface="Arial" pitchFamily="34" charset="0"/>
        <a:buChar char="–"/>
        <a:defRPr sz="2700" kern="1200">
          <a:solidFill>
            <a:schemeClr val="tx1"/>
          </a:solidFill>
          <a:latin typeface="+mn-lt"/>
          <a:ea typeface="+mn-ea"/>
          <a:cs typeface="+mn-cs"/>
        </a:defRPr>
      </a:lvl2pPr>
      <a:lvl3pPr marL="1028700" indent="-342900" algn="l" defTabSz="3291840" rtl="0" eaLnBrk="1" latinLnBrk="0" hangingPunct="1">
        <a:spcBef>
          <a:spcPct val="20000"/>
        </a:spcBef>
        <a:buFont typeface="Arial" pitchFamily="34" charset="0"/>
        <a:buChar char="•"/>
        <a:defRPr sz="2700" kern="1200">
          <a:solidFill>
            <a:schemeClr val="tx1"/>
          </a:solidFill>
          <a:latin typeface="+mn-lt"/>
          <a:ea typeface="+mn-ea"/>
          <a:cs typeface="+mn-cs"/>
        </a:defRPr>
      </a:lvl3pPr>
      <a:lvl4pPr marL="1371600" indent="-342900" algn="l" defTabSz="3291840"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1714500" indent="-342900" algn="l" defTabSz="3291840"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905256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6pPr>
      <a:lvl7pPr marL="1069848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7pPr>
      <a:lvl8pPr marL="1234440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8pPr>
      <a:lvl9pPr marL="13990320" indent="-822960" algn="l" defTabSz="3291840" rtl="0" eaLnBrk="1" latinLnBrk="0" hangingPunct="1">
        <a:spcBef>
          <a:spcPct val="20000"/>
        </a:spcBef>
        <a:buFont typeface="Arial" pitchFamily="34" charset="0"/>
        <a:buChar char="•"/>
        <a:defRPr sz="7200" kern="1200">
          <a:solidFill>
            <a:schemeClr val="tx1"/>
          </a:solidFill>
          <a:latin typeface="+mn-lt"/>
          <a:ea typeface="+mn-ea"/>
          <a:cs typeface="+mn-cs"/>
        </a:defRPr>
      </a:lvl9pPr>
    </p:bodyStyle>
    <p:otherStyle>
      <a:defPPr>
        <a:defRPr lang="en-US"/>
      </a:defPPr>
      <a:lvl1pPr marL="0" algn="l" defTabSz="3291840" rtl="0" eaLnBrk="1" latinLnBrk="0" hangingPunct="1">
        <a:defRPr sz="6450" kern="1200">
          <a:solidFill>
            <a:schemeClr val="tx1"/>
          </a:solidFill>
          <a:latin typeface="+mn-lt"/>
          <a:ea typeface="+mn-ea"/>
          <a:cs typeface="+mn-cs"/>
        </a:defRPr>
      </a:lvl1pPr>
      <a:lvl2pPr marL="1645920" algn="l" defTabSz="3291840" rtl="0" eaLnBrk="1" latinLnBrk="0" hangingPunct="1">
        <a:defRPr sz="6450" kern="1200">
          <a:solidFill>
            <a:schemeClr val="tx1"/>
          </a:solidFill>
          <a:latin typeface="+mn-lt"/>
          <a:ea typeface="+mn-ea"/>
          <a:cs typeface="+mn-cs"/>
        </a:defRPr>
      </a:lvl2pPr>
      <a:lvl3pPr marL="3291840" algn="l" defTabSz="3291840" rtl="0" eaLnBrk="1" latinLnBrk="0" hangingPunct="1">
        <a:defRPr sz="6450" kern="1200">
          <a:solidFill>
            <a:schemeClr val="tx1"/>
          </a:solidFill>
          <a:latin typeface="+mn-lt"/>
          <a:ea typeface="+mn-ea"/>
          <a:cs typeface="+mn-cs"/>
        </a:defRPr>
      </a:lvl3pPr>
      <a:lvl4pPr marL="4937760" algn="l" defTabSz="3291840" rtl="0" eaLnBrk="1" latinLnBrk="0" hangingPunct="1">
        <a:defRPr sz="6450" kern="1200">
          <a:solidFill>
            <a:schemeClr val="tx1"/>
          </a:solidFill>
          <a:latin typeface="+mn-lt"/>
          <a:ea typeface="+mn-ea"/>
          <a:cs typeface="+mn-cs"/>
        </a:defRPr>
      </a:lvl4pPr>
      <a:lvl5pPr marL="6583680" algn="l" defTabSz="3291840" rtl="0" eaLnBrk="1" latinLnBrk="0" hangingPunct="1">
        <a:defRPr sz="6450" kern="1200">
          <a:solidFill>
            <a:schemeClr val="tx1"/>
          </a:solidFill>
          <a:latin typeface="+mn-lt"/>
          <a:ea typeface="+mn-ea"/>
          <a:cs typeface="+mn-cs"/>
        </a:defRPr>
      </a:lvl5pPr>
      <a:lvl6pPr marL="8229600" algn="l" defTabSz="3291840" rtl="0" eaLnBrk="1" latinLnBrk="0" hangingPunct="1">
        <a:defRPr sz="6450" kern="1200">
          <a:solidFill>
            <a:schemeClr val="tx1"/>
          </a:solidFill>
          <a:latin typeface="+mn-lt"/>
          <a:ea typeface="+mn-ea"/>
          <a:cs typeface="+mn-cs"/>
        </a:defRPr>
      </a:lvl6pPr>
      <a:lvl7pPr marL="9875520" algn="l" defTabSz="3291840" rtl="0" eaLnBrk="1" latinLnBrk="0" hangingPunct="1">
        <a:defRPr sz="6450" kern="1200">
          <a:solidFill>
            <a:schemeClr val="tx1"/>
          </a:solidFill>
          <a:latin typeface="+mn-lt"/>
          <a:ea typeface="+mn-ea"/>
          <a:cs typeface="+mn-cs"/>
        </a:defRPr>
      </a:lvl7pPr>
      <a:lvl8pPr marL="11521440" algn="l" defTabSz="3291840" rtl="0" eaLnBrk="1" latinLnBrk="0" hangingPunct="1">
        <a:defRPr sz="6450" kern="1200">
          <a:solidFill>
            <a:schemeClr val="tx1"/>
          </a:solidFill>
          <a:latin typeface="+mn-lt"/>
          <a:ea typeface="+mn-ea"/>
          <a:cs typeface="+mn-cs"/>
        </a:defRPr>
      </a:lvl8pPr>
      <a:lvl9pPr marL="13167360" algn="l" defTabSz="3291840" rtl="0" eaLnBrk="1" latinLnBrk="0" hangingPunct="1">
        <a:defRPr sz="64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image" Target="../media/image14.png"/><Relationship Id="rId26" Type="http://schemas.openxmlformats.org/officeDocument/2006/relationships/image" Target="../media/image22.png"/><Relationship Id="rId39" Type="http://schemas.openxmlformats.org/officeDocument/2006/relationships/image" Target="../media/image35.jpg"/><Relationship Id="rId21" Type="http://schemas.openxmlformats.org/officeDocument/2006/relationships/image" Target="../media/image17.png"/><Relationship Id="rId34" Type="http://schemas.openxmlformats.org/officeDocument/2006/relationships/image" Target="../media/image30.png"/><Relationship Id="rId42" Type="http://schemas.openxmlformats.org/officeDocument/2006/relationships/image" Target="../media/image38.png"/><Relationship Id="rId7" Type="http://schemas.openxmlformats.org/officeDocument/2006/relationships/image" Target="../media/image3.png"/><Relationship Id="rId2" Type="http://schemas.openxmlformats.org/officeDocument/2006/relationships/hyperlink" Target="mailto:subho.eee@iitbhu.ac.in" TargetMode="External"/><Relationship Id="rId16" Type="http://schemas.openxmlformats.org/officeDocument/2006/relationships/image" Target="../media/image12.png"/><Relationship Id="rId20" Type="http://schemas.openxmlformats.org/officeDocument/2006/relationships/image" Target="../media/image16.png"/><Relationship Id="rId29" Type="http://schemas.openxmlformats.org/officeDocument/2006/relationships/image" Target="../media/image25.png"/><Relationship Id="rId41" Type="http://schemas.openxmlformats.org/officeDocument/2006/relationships/image" Target="../media/image37.jpg"/><Relationship Id="rId1" Type="http://schemas.openxmlformats.org/officeDocument/2006/relationships/slideLayout" Target="../slideLayouts/slideLayout1.xml"/><Relationship Id="rId6" Type="http://schemas.openxmlformats.org/officeDocument/2006/relationships/image" Target="../media/image2.png"/><Relationship Id="rId11" Type="http://schemas.openxmlformats.org/officeDocument/2006/relationships/image" Target="../media/image7.jpg"/><Relationship Id="rId24" Type="http://schemas.openxmlformats.org/officeDocument/2006/relationships/image" Target="../media/image20.png"/><Relationship Id="rId32" Type="http://schemas.openxmlformats.org/officeDocument/2006/relationships/image" Target="../media/image28.png"/><Relationship Id="rId37" Type="http://schemas.openxmlformats.org/officeDocument/2006/relationships/image" Target="../media/image33.png"/><Relationship Id="rId40" Type="http://schemas.openxmlformats.org/officeDocument/2006/relationships/image" Target="../media/image36.jpg"/><Relationship Id="rId5" Type="http://schemas.openxmlformats.org/officeDocument/2006/relationships/hyperlink" Target="mailto:skamalas@charlotte.edu" TargetMode="External"/><Relationship Id="rId15" Type="http://schemas.openxmlformats.org/officeDocument/2006/relationships/image" Target="../media/image11.png"/><Relationship Id="rId23" Type="http://schemas.openxmlformats.org/officeDocument/2006/relationships/image" Target="../media/image19.png"/><Relationship Id="rId28" Type="http://schemas.openxmlformats.org/officeDocument/2006/relationships/image" Target="../media/image24.png"/><Relationship Id="rId36" Type="http://schemas.openxmlformats.org/officeDocument/2006/relationships/image" Target="../media/image32.png"/><Relationship Id="rId10" Type="http://schemas.openxmlformats.org/officeDocument/2006/relationships/image" Target="../media/image6.png"/><Relationship Id="rId19" Type="http://schemas.openxmlformats.org/officeDocument/2006/relationships/image" Target="../media/image15.png"/><Relationship Id="rId31" Type="http://schemas.openxmlformats.org/officeDocument/2006/relationships/image" Target="../media/image27.png"/><Relationship Id="rId4" Type="http://schemas.openxmlformats.org/officeDocument/2006/relationships/hyperlink" Target="mailto:nppadhy@ee.iitr.ac.in" TargetMode="External"/><Relationship Id="rId9" Type="http://schemas.openxmlformats.org/officeDocument/2006/relationships/image" Target="../media/image5.png"/><Relationship Id="rId14" Type="http://schemas.openxmlformats.org/officeDocument/2006/relationships/image" Target="../media/image10.png"/><Relationship Id="rId22" Type="http://schemas.openxmlformats.org/officeDocument/2006/relationships/image" Target="../media/image18.png"/><Relationship Id="rId27" Type="http://schemas.openxmlformats.org/officeDocument/2006/relationships/image" Target="../media/image23.png"/><Relationship Id="rId30" Type="http://schemas.openxmlformats.org/officeDocument/2006/relationships/image" Target="../media/image26.png"/><Relationship Id="rId35" Type="http://schemas.openxmlformats.org/officeDocument/2006/relationships/image" Target="../media/image31.png"/><Relationship Id="rId43" Type="http://schemas.openxmlformats.org/officeDocument/2006/relationships/image" Target="../media/image39.png"/><Relationship Id="rId8" Type="http://schemas.openxmlformats.org/officeDocument/2006/relationships/image" Target="../media/image4.png"/><Relationship Id="rId3" Type="http://schemas.openxmlformats.org/officeDocument/2006/relationships/hyperlink" Target="mailto:krishna.murari@utoledo.edu" TargetMode="External"/><Relationship Id="rId12" Type="http://schemas.openxmlformats.org/officeDocument/2006/relationships/image" Target="../media/image8.png"/><Relationship Id="rId17" Type="http://schemas.openxmlformats.org/officeDocument/2006/relationships/image" Target="../media/image13.png"/><Relationship Id="rId25" Type="http://schemas.openxmlformats.org/officeDocument/2006/relationships/image" Target="../media/image21.png"/><Relationship Id="rId33" Type="http://schemas.openxmlformats.org/officeDocument/2006/relationships/image" Target="../media/image29.png"/><Relationship Id="rId38" Type="http://schemas.openxmlformats.org/officeDocument/2006/relationships/image" Target="../media/image3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989463" y="655221"/>
            <a:ext cx="30166473"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342900" rIns="137160" bIns="3429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US" sz="5500" b="1" dirty="0">
                <a:solidFill>
                  <a:schemeClr val="bg1"/>
                </a:solidFill>
                <a:latin typeface="+mn-lt"/>
              </a:rPr>
              <a:t>Predictor-Corrector Accelerated ADMM Method for the SOCP-Relaxed AC-DC Optimal Power Flow</a:t>
            </a:r>
          </a:p>
        </p:txBody>
      </p:sp>
      <p:sp>
        <p:nvSpPr>
          <p:cNvPr id="5" name="Text Box 123"/>
          <p:cNvSpPr txBox="1">
            <a:spLocks noChangeArrowheads="1"/>
          </p:cNvSpPr>
          <p:nvPr/>
        </p:nvSpPr>
        <p:spPr bwMode="auto">
          <a:xfrm>
            <a:off x="4969410" y="3489603"/>
            <a:ext cx="25611214" cy="12843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37160" tIns="137160" rIns="137160" bIns="137160"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eaLnBrk="1" hangingPunct="1"/>
            <a:r>
              <a:rPr lang="en-IN" sz="3300" dirty="0">
                <a:solidFill>
                  <a:schemeClr val="bg1"/>
                </a:solidFill>
                <a:latin typeface="Times New Roman" panose="02020603050405020304" pitchFamily="18" charset="0"/>
                <a:cs typeface="Times New Roman" panose="02020603050405020304" pitchFamily="18" charset="0"/>
              </a:rPr>
              <a:t>Subho Paul</a:t>
            </a:r>
            <a:r>
              <a:rPr lang="en-IN" sz="3300" baseline="30000" dirty="0">
                <a:solidFill>
                  <a:schemeClr val="bg1"/>
                </a:solidFill>
                <a:latin typeface="Times New Roman" panose="02020603050405020304" pitchFamily="18" charset="0"/>
                <a:cs typeface="Times New Roman" panose="02020603050405020304" pitchFamily="18" charset="0"/>
              </a:rPr>
              <a:t>1</a:t>
            </a:r>
            <a:r>
              <a:rPr lang="en-IN" sz="3300" dirty="0">
                <a:solidFill>
                  <a:schemeClr val="bg1"/>
                </a:solidFill>
                <a:latin typeface="Times New Roman" panose="02020603050405020304" pitchFamily="18" charset="0"/>
                <a:cs typeface="Times New Roman" panose="02020603050405020304" pitchFamily="18" charset="0"/>
              </a:rPr>
              <a:t>, Krishna Murari</a:t>
            </a:r>
            <a:r>
              <a:rPr lang="en-IN" sz="3300" baseline="30000" dirty="0">
                <a:solidFill>
                  <a:schemeClr val="bg1"/>
                </a:solidFill>
                <a:latin typeface="Times New Roman" panose="02020603050405020304" pitchFamily="18" charset="0"/>
                <a:cs typeface="Times New Roman" panose="02020603050405020304" pitchFamily="18" charset="0"/>
              </a:rPr>
              <a:t>2</a:t>
            </a:r>
            <a:r>
              <a:rPr lang="en-IN" sz="3300" dirty="0">
                <a:solidFill>
                  <a:schemeClr val="bg1"/>
                </a:solidFill>
                <a:latin typeface="Times New Roman" panose="02020603050405020304" pitchFamily="18" charset="0"/>
                <a:cs typeface="Times New Roman" panose="02020603050405020304" pitchFamily="18" charset="0"/>
              </a:rPr>
              <a:t>, Narayana Prasad Padhy</a:t>
            </a:r>
            <a:r>
              <a:rPr lang="en-IN" sz="3300" baseline="30000" dirty="0">
                <a:solidFill>
                  <a:schemeClr val="bg1"/>
                </a:solidFill>
                <a:latin typeface="Times New Roman" panose="02020603050405020304" pitchFamily="18" charset="0"/>
                <a:cs typeface="Times New Roman" panose="02020603050405020304" pitchFamily="18" charset="0"/>
              </a:rPr>
              <a:t>3</a:t>
            </a:r>
            <a:r>
              <a:rPr lang="en-IN" sz="3300" dirty="0">
                <a:solidFill>
                  <a:schemeClr val="bg1"/>
                </a:solidFill>
                <a:latin typeface="Times New Roman" panose="02020603050405020304" pitchFamily="18" charset="0"/>
                <a:cs typeface="Times New Roman" panose="02020603050405020304" pitchFamily="18" charset="0"/>
              </a:rPr>
              <a:t>, and Sukumar Kamalasadan</a:t>
            </a:r>
            <a:r>
              <a:rPr lang="en-IN" sz="3300" baseline="30000" dirty="0">
                <a:solidFill>
                  <a:schemeClr val="bg1"/>
                </a:solidFill>
                <a:latin typeface="Times New Roman" panose="02020603050405020304" pitchFamily="18" charset="0"/>
                <a:cs typeface="Times New Roman" panose="02020603050405020304" pitchFamily="18" charset="0"/>
              </a:rPr>
              <a:t>4</a:t>
            </a:r>
          </a:p>
          <a:p>
            <a:pPr eaLnBrk="1" hangingPunct="1"/>
            <a:r>
              <a:rPr lang="en-IN" sz="3000" baseline="30000" dirty="0">
                <a:solidFill>
                  <a:schemeClr val="bg1"/>
                </a:solidFill>
                <a:latin typeface="Times New Roman" panose="02020603050405020304" pitchFamily="18" charset="0"/>
                <a:cs typeface="Times New Roman" panose="02020603050405020304" pitchFamily="18" charset="0"/>
              </a:rPr>
              <a:t>1</a:t>
            </a:r>
            <a:r>
              <a:rPr lang="en-IN" sz="3000" dirty="0">
                <a:solidFill>
                  <a:schemeClr val="bg1"/>
                </a:solidFill>
                <a:latin typeface="Times New Roman" panose="02020603050405020304" pitchFamily="18" charset="0"/>
                <a:cs typeface="Times New Roman" panose="02020603050405020304" pitchFamily="18" charset="0"/>
              </a:rPr>
              <a:t>Department of Electrical Engineering, Indian Institute of Technology (BHU), Varanasi, 221005, UP, India</a:t>
            </a:r>
          </a:p>
          <a:p>
            <a:pPr eaLnBrk="1" hangingPunct="1"/>
            <a:r>
              <a:rPr lang="en-US" sz="3000" baseline="30000" dirty="0">
                <a:solidFill>
                  <a:schemeClr val="bg1"/>
                </a:solidFill>
                <a:latin typeface="Times New Roman" panose="02020603050405020304" pitchFamily="18" charset="0"/>
                <a:cs typeface="Times New Roman" panose="02020603050405020304" pitchFamily="18" charset="0"/>
              </a:rPr>
              <a:t>2</a:t>
            </a:r>
            <a:r>
              <a:rPr lang="en-US" sz="3000" dirty="0">
                <a:solidFill>
                  <a:schemeClr val="bg1"/>
                </a:solidFill>
                <a:latin typeface="Times New Roman" panose="02020603050405020304" pitchFamily="18" charset="0"/>
                <a:cs typeface="Times New Roman" panose="02020603050405020304" pitchFamily="18" charset="0"/>
              </a:rPr>
              <a:t>Electrical Engineering and Computer Science Department, The University of Toledo, Toledo, OH, USA.</a:t>
            </a:r>
          </a:p>
          <a:p>
            <a:pPr eaLnBrk="1" hangingPunct="1"/>
            <a:r>
              <a:rPr lang="en-IN" sz="3000" baseline="30000" dirty="0">
                <a:solidFill>
                  <a:schemeClr val="bg1"/>
                </a:solidFill>
                <a:latin typeface="Times New Roman" panose="02020603050405020304" pitchFamily="18" charset="0"/>
                <a:cs typeface="Times New Roman" panose="02020603050405020304" pitchFamily="18" charset="0"/>
              </a:rPr>
              <a:t>3</a:t>
            </a:r>
            <a:r>
              <a:rPr lang="en-IN" sz="3000" dirty="0">
                <a:solidFill>
                  <a:schemeClr val="bg1"/>
                </a:solidFill>
                <a:latin typeface="Times New Roman" panose="02020603050405020304" pitchFamily="18" charset="0"/>
                <a:cs typeface="Times New Roman" panose="02020603050405020304" pitchFamily="18" charset="0"/>
              </a:rPr>
              <a:t>Department of Electrical Engineering, Indian Institute of Technology Roorkee, Roorkee-247667, UK, India</a:t>
            </a:r>
          </a:p>
          <a:p>
            <a:pPr eaLnBrk="1" hangingPunct="1"/>
            <a:r>
              <a:rPr lang="en-US" sz="3000" baseline="30000" dirty="0">
                <a:solidFill>
                  <a:schemeClr val="bg1"/>
                </a:solidFill>
                <a:latin typeface="Times New Roman" panose="02020603050405020304" pitchFamily="18" charset="0"/>
                <a:cs typeface="Times New Roman" panose="02020603050405020304" pitchFamily="18" charset="0"/>
              </a:rPr>
              <a:t>4</a:t>
            </a:r>
            <a:r>
              <a:rPr lang="en-US" sz="3000" dirty="0">
                <a:solidFill>
                  <a:schemeClr val="bg1"/>
                </a:solidFill>
                <a:latin typeface="Times New Roman" panose="02020603050405020304" pitchFamily="18" charset="0"/>
                <a:cs typeface="Times New Roman" panose="02020603050405020304" pitchFamily="18" charset="0"/>
              </a:rPr>
              <a:t>Energy Production and Infrastructure Center, University of North Carolina, Charlotte, NC, USA.</a:t>
            </a:r>
            <a:endParaRPr lang="en-IN" sz="3000" dirty="0">
              <a:solidFill>
                <a:schemeClr val="bg1"/>
              </a:solidFill>
              <a:latin typeface="Times New Roman" panose="02020603050405020304" pitchFamily="18" charset="0"/>
              <a:cs typeface="Times New Roman" panose="02020603050405020304" pitchFamily="18" charset="0"/>
            </a:endParaRPr>
          </a:p>
          <a:p>
            <a:pPr eaLnBrk="1" hangingPunct="1"/>
            <a:r>
              <a:rPr lang="en-IN" sz="3000" dirty="0">
                <a:solidFill>
                  <a:schemeClr val="bg1"/>
                </a:solidFill>
                <a:latin typeface="Times New Roman" panose="02020603050405020304" pitchFamily="18" charset="0"/>
                <a:cs typeface="Times New Roman" panose="02020603050405020304" pitchFamily="18" charset="0"/>
              </a:rPr>
              <a:t>Email: </a:t>
            </a:r>
            <a:r>
              <a:rPr lang="en-IN" sz="3000" dirty="0">
                <a:solidFill>
                  <a:schemeClr val="bg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subho.eee@iitbhu.ac.in</a:t>
            </a:r>
            <a:r>
              <a:rPr lang="en-IN" sz="3000" dirty="0">
                <a:solidFill>
                  <a:schemeClr val="bg1"/>
                </a:solidFill>
                <a:latin typeface="Times New Roman" panose="02020603050405020304" pitchFamily="18" charset="0"/>
                <a:cs typeface="Times New Roman" panose="02020603050405020304" pitchFamily="18" charset="0"/>
              </a:rPr>
              <a:t>, </a:t>
            </a:r>
            <a:r>
              <a:rPr lang="en-IN" sz="3000" dirty="0">
                <a:solidFill>
                  <a:schemeClr val="bg1"/>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krishna.murari@utoledo.edu</a:t>
            </a:r>
            <a:r>
              <a:rPr lang="en-IN" sz="3000" dirty="0">
                <a:solidFill>
                  <a:schemeClr val="bg1"/>
                </a:solidFill>
                <a:latin typeface="Times New Roman" panose="02020603050405020304" pitchFamily="18" charset="0"/>
                <a:cs typeface="Times New Roman" panose="02020603050405020304" pitchFamily="18" charset="0"/>
              </a:rPr>
              <a:t>, </a:t>
            </a:r>
            <a:r>
              <a:rPr lang="en-IN" sz="30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nppadhy@ee.iitr.ac.in</a:t>
            </a:r>
            <a:r>
              <a:rPr lang="en-IN" sz="3000" dirty="0">
                <a:solidFill>
                  <a:schemeClr val="bg1"/>
                </a:solidFill>
                <a:latin typeface="Times New Roman" panose="02020603050405020304" pitchFamily="18" charset="0"/>
                <a:cs typeface="Times New Roman" panose="02020603050405020304" pitchFamily="18" charset="0"/>
              </a:rPr>
              <a:t>, </a:t>
            </a:r>
            <a:r>
              <a:rPr lang="en-IN" sz="3000" dirty="0">
                <a:solidFill>
                  <a:schemeClr val="bg1"/>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skamalas@charlotte.edu</a:t>
            </a:r>
            <a:r>
              <a:rPr lang="en-IN" sz="3000" dirty="0">
                <a:solidFill>
                  <a:schemeClr val="bg1"/>
                </a:solidFill>
                <a:latin typeface="Times New Roman" panose="02020603050405020304" pitchFamily="18" charset="0"/>
                <a:cs typeface="Times New Roman" panose="02020603050405020304" pitchFamily="18" charset="0"/>
              </a:rPr>
              <a:t> </a:t>
            </a:r>
          </a:p>
          <a:p>
            <a:pPr eaLnBrk="1" hangingPunct="1"/>
            <a:endParaRPr lang="en-IN" sz="3300" dirty="0">
              <a:solidFill>
                <a:schemeClr val="bg1"/>
              </a:solidFill>
              <a:latin typeface="Times New Roman" panose="02020603050405020304" pitchFamily="18" charset="0"/>
              <a:cs typeface="Times New Roman" panose="02020603050405020304" pitchFamily="18" charset="0"/>
            </a:endParaRPr>
          </a:p>
          <a:p>
            <a:pPr eaLnBrk="1" hangingPunct="1"/>
            <a:endParaRPr lang="en-IN" sz="3300" dirty="0">
              <a:solidFill>
                <a:schemeClr val="accent3">
                  <a:lumMod val="20000"/>
                  <a:lumOff val="80000"/>
                </a:schemeClr>
              </a:solidFill>
              <a:latin typeface="Times New Roman" panose="02020603050405020304" pitchFamily="18" charset="0"/>
              <a:cs typeface="Times New Roman" panose="02020603050405020304" pitchFamily="18" charset="0"/>
            </a:endParaRPr>
          </a:p>
          <a:p>
            <a:pPr eaLnBrk="1" hangingPunct="1"/>
            <a:endParaRPr lang="en-US" sz="3300" dirty="0">
              <a:solidFill>
                <a:schemeClr val="accent3">
                  <a:lumMod val="20000"/>
                  <a:lumOff val="80000"/>
                </a:schemeClr>
              </a:solidFill>
              <a:latin typeface="Times New Roman" panose="02020603050405020304" pitchFamily="18" charset="0"/>
              <a:cs typeface="Times New Roman" panose="02020603050405020304" pitchFamily="18" charset="0"/>
            </a:endParaRPr>
          </a:p>
        </p:txBody>
      </p:sp>
      <p:sp>
        <p:nvSpPr>
          <p:cNvPr id="10" name="Text Box 189"/>
          <p:cNvSpPr txBox="1">
            <a:spLocks noChangeArrowheads="1"/>
          </p:cNvSpPr>
          <p:nvPr/>
        </p:nvSpPr>
        <p:spPr bwMode="auto">
          <a:xfrm>
            <a:off x="1204823" y="5885826"/>
            <a:ext cx="14041853" cy="7220574"/>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AC-DC networks are often proposed as a possible solution to avoid large use of AC-DC converters for integrating DC renewable energy resources and DC loads into AC distribution networks with minimum conversion loss.</a:t>
            </a:r>
          </a:p>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Optimal Power Flow (OPF) stands out as a valuable tool for facilitating the practical realization of AC-DC networks through their optimal operation management. Therefore, the design of an efficient OPF algorithm is becoming more pertinent for such networks [1].</a:t>
            </a:r>
            <a:r>
              <a:rPr lang="en-IN" sz="2400" dirty="0">
                <a:latin typeface="Times New Roman" panose="02020603050405020304" pitchFamily="18" charset="0"/>
                <a:cs typeface="Times New Roman" panose="02020603050405020304" pitchFamily="18" charset="0"/>
              </a:rPr>
              <a:t> </a:t>
            </a:r>
          </a:p>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Conventional centralized OPF suffers from scalability issues and Vanilla Alternating Direction Method of Multipliers (ADMM) performs large number of macro-iterations (≈ 10</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to converge. Hence both possess slow solution process. </a:t>
            </a:r>
          </a:p>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Predictor-corrector type acceleration mechanism [2], is merged with the basic vanilla ADMM to solve the SOCP relaxed AC-DC OPF problem. </a:t>
            </a:r>
          </a:p>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acceleration mechanism involves updating the values of both boundary and dual variables when both primal and dual residuals are decreasing. This simultaneous adjustment speeds up the solution process, leading to an efficient convergence.</a:t>
            </a: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p>
          <a:p>
            <a:pPr marL="342900" indent="-342900" algn="just" eaLnBrk="1" hangingPunct="1">
              <a:spcBef>
                <a:spcPts val="900"/>
              </a:spcBef>
              <a:spcAft>
                <a:spcPts val="900"/>
              </a:spcAf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concept of adaptive penalty (AP) is incorporated with the accelerated ADMM, which allows for updating the penalty parameter at every iteration for fast but reliable convergence.</a:t>
            </a:r>
          </a:p>
        </p:txBody>
      </p:sp>
      <p:sp>
        <p:nvSpPr>
          <p:cNvPr id="32" name="Rectangle 31"/>
          <p:cNvSpPr/>
          <p:nvPr/>
        </p:nvSpPr>
        <p:spPr>
          <a:xfrm>
            <a:off x="1204824" y="5175402"/>
            <a:ext cx="14041852"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Key points</a:t>
            </a:r>
          </a:p>
        </p:txBody>
      </p:sp>
      <p:sp>
        <p:nvSpPr>
          <p:cNvPr id="33" name="Rectangle 32"/>
          <p:cNvSpPr/>
          <p:nvPr/>
        </p:nvSpPr>
        <p:spPr>
          <a:xfrm>
            <a:off x="1194413" y="13227740"/>
            <a:ext cx="14067253" cy="65570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Centralized AC-DC OPF Problem Formulation</a:t>
            </a:r>
          </a:p>
        </p:txBody>
      </p:sp>
      <p:sp>
        <p:nvSpPr>
          <p:cNvPr id="13" name="Text Box 192"/>
          <p:cNvSpPr txBox="1">
            <a:spLocks noChangeArrowheads="1"/>
          </p:cNvSpPr>
          <p:nvPr/>
        </p:nvSpPr>
        <p:spPr bwMode="auto">
          <a:xfrm>
            <a:off x="15515777" y="5892114"/>
            <a:ext cx="17707423" cy="10589005"/>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28625" indent="-428625" algn="just" eaLnBrk="1" hangingPunct="1">
              <a:spcBef>
                <a:spcPts val="900"/>
              </a:spcBef>
              <a:spcAft>
                <a:spcPts val="900"/>
              </a:spcAf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SOCP Relaxation: </a:t>
            </a:r>
            <a:r>
              <a:rPr lang="en-IN" sz="2400" dirty="0">
                <a:latin typeface="Times New Roman" panose="02020603050405020304" pitchFamily="18" charset="0"/>
                <a:cs typeface="Times New Roman" panose="02020603050405020304" pitchFamily="18" charset="0"/>
              </a:rPr>
              <a:t>Non-convex quadratic equality constraints are relaxed as inequalities by adopting cone relaxation</a:t>
            </a:r>
          </a:p>
          <a:p>
            <a:pPr marL="428625" indent="-428625" algn="just" eaLnBrk="1" hangingPunct="1">
              <a:spcBef>
                <a:spcPts val="900"/>
              </a:spcBef>
              <a:spcAft>
                <a:spcPts val="900"/>
              </a:spcAf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Linearization:</a:t>
            </a:r>
            <a:r>
              <a:rPr lang="en-IN" sz="2400" dirty="0">
                <a:latin typeface="Times New Roman" panose="02020603050405020304" pitchFamily="18" charset="0"/>
                <a:cs typeface="Times New Roman" panose="02020603050405020304" pitchFamily="18" charset="0"/>
              </a:rPr>
              <a:t> Non-convexity due to bilinear term in VSC station model is linearized using McCormick envelopes</a:t>
            </a:r>
          </a:p>
          <a:p>
            <a:pPr marL="428625" indent="-428625" algn="just" eaLnBrk="1" hangingPunct="1">
              <a:spcBef>
                <a:spcPts val="900"/>
              </a:spcBef>
              <a:spcAft>
                <a:spcPts val="900"/>
              </a:spcAf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Vanilla ADMM Method: </a:t>
            </a:r>
            <a:r>
              <a:rPr lang="en-US" sz="2400" dirty="0">
                <a:latin typeface="Times New Roman" panose="02020603050405020304" pitchFamily="18" charset="0"/>
                <a:cs typeface="Times New Roman" panose="02020603050405020304" pitchFamily="18" charset="0"/>
              </a:rPr>
              <a:t>the centralized AC-DC OPF problem is decomposed into three local sub-problems corresponding to the areas (indexed by ‘</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 like AC networks, DC networks, and VSC stations, which are solved in parallel by sharing the values of the boundary variables (voltage and power flow) with the neighboring agents. Each area solves following optimization problem.</a:t>
            </a:r>
          </a:p>
          <a:p>
            <a:pPr marL="428625" indent="-428625" algn="just" eaLnBrk="1" hangingPunct="1">
              <a:spcBef>
                <a:spcPts val="900"/>
              </a:spcBef>
              <a:spcAft>
                <a:spcPts val="900"/>
              </a:spcAf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lvl="1" indent="0" algn="just" eaLnBrk="1" hangingPunct="1">
              <a:spcBef>
                <a:spcPts val="900"/>
              </a:spcBef>
              <a:spcAft>
                <a:spcPts val="900"/>
              </a:spcAft>
            </a:pPr>
            <a:r>
              <a:rPr lang="en-US" sz="2400" dirty="0">
                <a:latin typeface="Times New Roman" panose="02020603050405020304" pitchFamily="18" charset="0"/>
                <a:cs typeface="Times New Roman" panose="02020603050405020304" pitchFamily="18" charset="0"/>
              </a:rPr>
              <a:t>At each iteration following operations are performed to determine local (</a:t>
            </a:r>
            <a:r>
              <a:rPr lang="en-US" sz="2400" i="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global (</a:t>
            </a:r>
            <a:r>
              <a:rPr lang="en-US" sz="2400" i="1" dirty="0">
                <a:latin typeface="Times New Roman" panose="02020603050405020304" pitchFamily="18" charset="0"/>
                <a:cs typeface="Times New Roman" panose="02020603050405020304" pitchFamily="18" charset="0"/>
              </a:rPr>
              <a:t>y</a:t>
            </a:r>
            <a:r>
              <a:rPr lang="en-US" sz="2400" dirty="0">
                <a:latin typeface="Times New Roman" panose="02020603050405020304" pitchFamily="18" charset="0"/>
                <a:cs typeface="Times New Roman" panose="02020603050405020304" pitchFamily="18" charset="0"/>
              </a:rPr>
              <a:t>), dual variables, primal and dual residuals</a:t>
            </a:r>
          </a:p>
          <a:p>
            <a:pPr marL="428625" indent="-428625" algn="just" eaLnBrk="1" hangingPunct="1">
              <a:spcBef>
                <a:spcPts val="900"/>
              </a:spcBef>
              <a:spcAft>
                <a:spcPts val="900"/>
              </a:spcAf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Predictor-Corrector (PC) Acceleration: </a:t>
            </a:r>
            <a:r>
              <a:rPr lang="en-US" sz="2400" dirty="0">
                <a:latin typeface="Times New Roman" panose="02020603050405020304" pitchFamily="18" charset="0"/>
                <a:cs typeface="Times New Roman" panose="02020603050405020304" pitchFamily="18" charset="0"/>
              </a:rPr>
              <a:t>Global and dual variables are updated in intermediate steps if the values of the primal and dual residuals at the current iteration are decreased from that of their previous iteration.</a:t>
            </a:r>
          </a:p>
          <a:p>
            <a:pPr marL="428625" indent="-428625" algn="just" eaLnBrk="1" hangingPunct="1">
              <a:spcBef>
                <a:spcPts val="900"/>
              </a:spcBef>
              <a:spcAft>
                <a:spcPts val="900"/>
              </a:spcAft>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428625" indent="-428625" eaLnBrk="1" hangingPunct="1">
              <a:spcBef>
                <a:spcPts val="900"/>
              </a:spcBef>
              <a:spcAft>
                <a:spcPts val="900"/>
              </a:spcAft>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Adaptive Penalty (AP):  </a:t>
            </a:r>
            <a:r>
              <a:rPr lang="en-US" sz="2400" dirty="0">
                <a:latin typeface="Times New Roman" panose="02020603050405020304" pitchFamily="18" charset="0"/>
                <a:cs typeface="Times New Roman" panose="02020603050405020304" pitchFamily="18" charset="0"/>
              </a:rPr>
              <a:t>Different penalty parameter (β) values are assigned for each local sub-problem and those are updated at every iteration as large β values result in the oscillating solution and smaller values lengthen the convergence process.</a:t>
            </a:r>
            <a:endParaRPr lang="en-US" sz="2400" dirty="0">
              <a:latin typeface="Calibri" pitchFamily="34" charset="0"/>
            </a:endParaRPr>
          </a:p>
          <a:p>
            <a:pPr eaLnBrk="1" hangingPunct="1"/>
            <a:endParaRPr lang="en-US" sz="2700" dirty="0">
              <a:latin typeface="Calibri" pitchFamily="34" charset="0"/>
            </a:endParaRPr>
          </a:p>
        </p:txBody>
      </p:sp>
      <p:sp>
        <p:nvSpPr>
          <p:cNvPr id="34" name="Rectangle 33"/>
          <p:cNvSpPr/>
          <p:nvPr/>
        </p:nvSpPr>
        <p:spPr>
          <a:xfrm>
            <a:off x="15490717" y="5172820"/>
            <a:ext cx="17732483" cy="720227"/>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Proposed Accelerated Distributed SOCP Relaxed AC-DC OPF</a:t>
            </a:r>
          </a:p>
        </p:txBody>
      </p:sp>
      <p:sp>
        <p:nvSpPr>
          <p:cNvPr id="12" name="Text Box 191"/>
          <p:cNvSpPr txBox="1">
            <a:spLocks noChangeArrowheads="1"/>
          </p:cNvSpPr>
          <p:nvPr/>
        </p:nvSpPr>
        <p:spPr bwMode="auto">
          <a:xfrm>
            <a:off x="15515777" y="17346435"/>
            <a:ext cx="27003824" cy="9970106"/>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428625" indent="-428625"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developed method is tested on the 33-bus AC-DC network consisting of four solar DERs, one big AC network, two VSC stations, and two DC networks</a:t>
            </a:r>
            <a:r>
              <a:rPr lang="en-IN" sz="2400" dirty="0">
                <a:latin typeface="Times New Roman" panose="02020603050405020304" pitchFamily="18" charset="0"/>
                <a:cs typeface="Times New Roman" panose="02020603050405020304" pitchFamily="18" charset="0"/>
              </a:rPr>
              <a:t>, shown in Fig. 2.</a:t>
            </a:r>
          </a:p>
          <a:p>
            <a:pPr marL="428625" indent="-428625"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DERs are of 500 kW capacity each and the inverters at AC network are of 600 KVA rating.</a:t>
            </a:r>
          </a:p>
          <a:p>
            <a:pPr marL="428625" indent="-428625"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simulation is carried out for base load conditions and 1 </a:t>
            </a:r>
            <a:r>
              <a:rPr lang="en-US" sz="2400" dirty="0" err="1">
                <a:latin typeface="Times New Roman" panose="02020603050405020304" pitchFamily="18" charset="0"/>
                <a:cs typeface="Times New Roman" panose="02020603050405020304" pitchFamily="18" charset="0"/>
              </a:rPr>
              <a:t>pu</a:t>
            </a:r>
            <a:r>
              <a:rPr lang="en-US" sz="2400" dirty="0">
                <a:latin typeface="Times New Roman" panose="02020603050405020304" pitchFamily="18" charset="0"/>
                <a:cs typeface="Times New Roman" panose="02020603050405020304" pitchFamily="18" charset="0"/>
              </a:rPr>
              <a:t> power generation from the DERs. </a:t>
            </a: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convergence curve of PC-accelerated ADMM with AP experience no fluctuation and fast convergence (0.83 min).</a:t>
            </a:r>
          </a:p>
          <a:p>
            <a:pPr marL="428625" indent="-428625"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Now, for scalability checking, the proposed method is further tested on a 132-bus AC-DC network (Fig. 5), </a:t>
            </a:r>
          </a:p>
          <a:p>
            <a:pPr algn="just" eaLnBrk="1" hangingPunct="1">
              <a:spcBef>
                <a:spcPts val="900"/>
              </a:spcBef>
              <a:spcAft>
                <a:spcPts val="900"/>
              </a:spcAft>
            </a:pPr>
            <a:r>
              <a:rPr lang="en-US" sz="2400" dirty="0">
                <a:latin typeface="Times New Roman" panose="02020603050405020304" pitchFamily="18" charset="0"/>
                <a:cs typeface="Times New Roman" panose="02020603050405020304" pitchFamily="18" charset="0"/>
              </a:rPr>
              <a:t>     taken having 8 DC networks, 4 AC networks, and 8 VSCs.</a:t>
            </a:r>
          </a:p>
          <a:p>
            <a:pPr marL="342900" indent="-342900"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noted that for the centralized method, the solution time increases with the network size, but due to parallel computation, </a:t>
            </a:r>
          </a:p>
          <a:p>
            <a:pPr algn="just" eaLnBrk="1" hangingPunct="1">
              <a:spcBef>
                <a:spcPts val="900"/>
              </a:spcBef>
              <a:spcAft>
                <a:spcPts val="900"/>
              </a:spcAft>
            </a:pPr>
            <a:r>
              <a:rPr lang="en-US" sz="2400" dirty="0">
                <a:latin typeface="Times New Roman" panose="02020603050405020304" pitchFamily="18" charset="0"/>
                <a:cs typeface="Times New Roman" panose="02020603050405020304" pitchFamily="18" charset="0"/>
              </a:rPr>
              <a:t>     the ADMM-based distributed algorithms take almost a similar time as the 33-bus network.</a:t>
            </a: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a:p>
            <a:pPr marL="428625" indent="-428625" algn="just" eaLnBrk="1" hangingPunct="1">
              <a:spcBef>
                <a:spcPts val="900"/>
              </a:spcBef>
              <a:spcAft>
                <a:spcPts val="900"/>
              </a:spcAft>
              <a:buFont typeface="Wingdings" panose="05000000000000000000" pitchFamily="2" charset="2"/>
              <a:buChar char="§"/>
            </a:pPr>
            <a:endParaRPr lang="en-US" sz="2700" dirty="0">
              <a:latin typeface="Times New Roman" panose="02020603050405020304" pitchFamily="18" charset="0"/>
              <a:cs typeface="Times New Roman" panose="02020603050405020304" pitchFamily="18" charset="0"/>
            </a:endParaRPr>
          </a:p>
        </p:txBody>
      </p:sp>
      <p:sp>
        <p:nvSpPr>
          <p:cNvPr id="35" name="Rectangle 34"/>
          <p:cNvSpPr/>
          <p:nvPr/>
        </p:nvSpPr>
        <p:spPr>
          <a:xfrm>
            <a:off x="15515777" y="16611600"/>
            <a:ext cx="27003824" cy="743453"/>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Case Study Demonstration  </a:t>
            </a:r>
          </a:p>
        </p:txBody>
      </p:sp>
      <p:sp>
        <p:nvSpPr>
          <p:cNvPr id="11" name="Text Box 190"/>
          <p:cNvSpPr txBox="1">
            <a:spLocks noChangeArrowheads="1"/>
          </p:cNvSpPr>
          <p:nvPr/>
        </p:nvSpPr>
        <p:spPr bwMode="auto">
          <a:xfrm>
            <a:off x="1204822" y="13883447"/>
            <a:ext cx="14035177" cy="16445187"/>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t>
            </a:r>
            <a:r>
              <a:rPr lang="en-IN" sz="2400" dirty="0">
                <a:latin typeface="Times New Roman" panose="02020603050405020304" pitchFamily="18" charset="0"/>
                <a:cs typeface="Times New Roman" panose="02020603050405020304" pitchFamily="18" charset="0"/>
              </a:rPr>
              <a:t>OPF framework aims to minimize the total active power loss in the network</a:t>
            </a: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r>
              <a:rPr lang="en-IN" sz="2400" dirty="0">
                <a:latin typeface="Times New Roman" panose="02020603050405020304" pitchFamily="18" charset="0"/>
                <a:cs typeface="Times New Roman" panose="02020603050405020304" pitchFamily="18" charset="0"/>
              </a:rPr>
              <a:t>The above objective function is minimized to determine the optimal reactive power dispatch from solar inverters and voltage source converters (VSCs), and modulation index of VSCs, considering the operating constraints of the AC network, DC network and VSC stations.</a:t>
            </a: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AC Network Modelling:</a:t>
            </a: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DC Network Modelling:</a:t>
            </a: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marL="342900" indent="-342900" algn="just" eaLnBrk="1" hangingPunct="1">
              <a:buFont typeface="Wingdings" panose="05000000000000000000" pitchFamily="2" charset="2"/>
              <a:buChar char="§"/>
            </a:pPr>
            <a:r>
              <a:rPr lang="en-US" sz="2400" b="1" dirty="0">
                <a:latin typeface="Times New Roman" panose="02020603050405020304" pitchFamily="18" charset="0"/>
                <a:cs typeface="Times New Roman" panose="02020603050405020304" pitchFamily="18" charset="0"/>
              </a:rPr>
              <a:t>VSC Station Modelling:</a:t>
            </a:r>
          </a:p>
        </p:txBody>
      </p:sp>
      <p:pic>
        <p:nvPicPr>
          <p:cNvPr id="6" name="Picture 5"/>
          <p:cNvPicPr>
            <a:picLocks noChangeAspect="1"/>
          </p:cNvPicPr>
          <p:nvPr/>
        </p:nvPicPr>
        <p:blipFill rotWithShape="1">
          <a:blip r:embed="rId6"/>
          <a:srcRect l="8569" t="11908" r="8672" b="25038"/>
          <a:stretch/>
        </p:blipFill>
        <p:spPr>
          <a:xfrm>
            <a:off x="341632" y="263339"/>
            <a:ext cx="4319353" cy="4355398"/>
          </a:xfrm>
          <a:prstGeom prst="rect">
            <a:avLst/>
          </a:prstGeom>
        </p:spPr>
      </p:pic>
      <p:sp>
        <p:nvSpPr>
          <p:cNvPr id="38" name="Text Box 122"/>
          <p:cNvSpPr txBox="1">
            <a:spLocks noChangeArrowheads="1"/>
          </p:cNvSpPr>
          <p:nvPr/>
        </p:nvSpPr>
        <p:spPr bwMode="auto">
          <a:xfrm>
            <a:off x="4495800" y="-151716"/>
            <a:ext cx="17230001" cy="1315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37160" tIns="342900" rIns="137160" bIns="342900"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4050" b="1" dirty="0">
                <a:solidFill>
                  <a:schemeClr val="accent3">
                    <a:lumMod val="60000"/>
                    <a:lumOff val="40000"/>
                  </a:schemeClr>
                </a:solidFill>
                <a:latin typeface="Times New Roman" panose="02020603050405020304" pitchFamily="18" charset="0"/>
                <a:cs typeface="Times New Roman" panose="02020603050405020304" pitchFamily="18" charset="0"/>
              </a:rPr>
              <a:t>IEEE PES General Meeting, 21–25 July 2024, Seattle, Washington, USA</a:t>
            </a:r>
          </a:p>
        </p:txBody>
      </p:sp>
      <p:sp>
        <p:nvSpPr>
          <p:cNvPr id="39" name="Text Box 180"/>
          <p:cNvSpPr txBox="1">
            <a:spLocks noChangeArrowheads="1"/>
          </p:cNvSpPr>
          <p:nvPr/>
        </p:nvSpPr>
        <p:spPr bwMode="auto">
          <a:xfrm>
            <a:off x="4191000" y="19746204"/>
            <a:ext cx="80938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Fig. 1. </a:t>
            </a:r>
            <a:r>
              <a:rPr lang="en-US" sz="2400" dirty="0">
                <a:latin typeface="Times New Roman" panose="02020603050405020304" pitchFamily="18" charset="0"/>
                <a:ea typeface="Times New Roman" panose="02020603050405020304" pitchFamily="18" charset="0"/>
              </a:rPr>
              <a:t>Structure of AC-DC distribution network</a:t>
            </a:r>
          </a:p>
        </p:txBody>
      </p:sp>
      <p:sp>
        <p:nvSpPr>
          <p:cNvPr id="22" name="Rectangle 8"/>
          <p:cNvSpPr>
            <a:spLocks noChangeArrowheads="1"/>
          </p:cNvSpPr>
          <p:nvPr/>
        </p:nvSpPr>
        <p:spPr bwMode="auto">
          <a:xfrm>
            <a:off x="5486401" y="-530914"/>
            <a:ext cx="138564"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anchor="ctr" anchorCtr="0" compatLnSpc="1">
            <a:prstTxWarp prst="textNoShape">
              <a:avLst/>
            </a:prstTxWarp>
            <a:spAutoFit/>
          </a:bodyPr>
          <a:lstStyle/>
          <a:p>
            <a:endParaRPr lang="en-US" sz="6450"/>
          </a:p>
        </p:txBody>
      </p:sp>
      <p:sp>
        <p:nvSpPr>
          <p:cNvPr id="43" name="Text Box 180"/>
          <p:cNvSpPr txBox="1">
            <a:spLocks noChangeArrowheads="1"/>
          </p:cNvSpPr>
          <p:nvPr/>
        </p:nvSpPr>
        <p:spPr bwMode="auto">
          <a:xfrm>
            <a:off x="34012019" y="21517927"/>
            <a:ext cx="80938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Fig. 2. </a:t>
            </a:r>
            <a:r>
              <a:rPr lang="en-US" sz="2400">
                <a:latin typeface="Times New Roman" panose="02020603050405020304" pitchFamily="18" charset="0"/>
                <a:ea typeface="Times New Roman" panose="02020603050405020304" pitchFamily="18" charset="0"/>
              </a:rPr>
              <a:t>33-bus </a:t>
            </a:r>
            <a:r>
              <a:rPr lang="en-US" sz="2400" dirty="0">
                <a:latin typeface="Times New Roman" panose="02020603050405020304" pitchFamily="18" charset="0"/>
                <a:ea typeface="Times New Roman" panose="02020603050405020304" pitchFamily="18" charset="0"/>
              </a:rPr>
              <a:t>AC-DC radial test system</a:t>
            </a:r>
          </a:p>
        </p:txBody>
      </p:sp>
      <p:sp>
        <p:nvSpPr>
          <p:cNvPr id="69" name="Text Box 191"/>
          <p:cNvSpPr txBox="1">
            <a:spLocks noChangeArrowheads="1"/>
          </p:cNvSpPr>
          <p:nvPr/>
        </p:nvSpPr>
        <p:spPr bwMode="auto">
          <a:xfrm>
            <a:off x="914399" y="31340872"/>
            <a:ext cx="30721931" cy="1124747"/>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spcBef>
                <a:spcPts val="900"/>
              </a:spcBef>
              <a:spcAft>
                <a:spcPts val="900"/>
              </a:spcAft>
            </a:pPr>
            <a:r>
              <a:rPr lang="en-IN" sz="24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S. Paul and N. P. </a:t>
            </a:r>
            <a:r>
              <a:rPr lang="en-US" sz="2400" dirty="0" err="1">
                <a:latin typeface="Times New Roman" panose="02020603050405020304" pitchFamily="18" charset="0"/>
                <a:cs typeface="Times New Roman" panose="02020603050405020304" pitchFamily="18" charset="0"/>
              </a:rPr>
              <a:t>Padhy</a:t>
            </a:r>
            <a:r>
              <a:rPr lang="en-US" sz="2400" dirty="0">
                <a:latin typeface="Times New Roman" panose="02020603050405020304" pitchFamily="18" charset="0"/>
                <a:cs typeface="Times New Roman" panose="02020603050405020304" pitchFamily="18" charset="0"/>
              </a:rPr>
              <a:t>, “A new iterative mixed integer linear programming based real time energy efficient management of AC-DC distribution networks,” Int. J. Elect. Power Energy Syst., vol. 157, art. no. 109793, 2024.</a:t>
            </a:r>
          </a:p>
          <a:p>
            <a:pPr algn="just" eaLnBrk="1" hangingPunct="1">
              <a:spcBef>
                <a:spcPts val="900"/>
              </a:spcBef>
              <a:spcAft>
                <a:spcPts val="900"/>
              </a:spcAft>
            </a:pPr>
            <a:r>
              <a:rPr lang="en-IN" sz="24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T. Goldstein, et al., “Fast alternating direction optimization methods,” SIAM Journal of Imaging Sciences, vol. 7, no. 3, pp. 1588–1623, 2014</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p:txBody>
      </p:sp>
      <p:sp>
        <p:nvSpPr>
          <p:cNvPr id="70" name="Rectangle 69"/>
          <p:cNvSpPr/>
          <p:nvPr/>
        </p:nvSpPr>
        <p:spPr>
          <a:xfrm>
            <a:off x="914400" y="30655072"/>
            <a:ext cx="30721931" cy="68580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References</a:t>
            </a:r>
          </a:p>
        </p:txBody>
      </p:sp>
      <p:sp>
        <p:nvSpPr>
          <p:cNvPr id="3" name="Rectangle 2"/>
          <p:cNvSpPr/>
          <p:nvPr/>
        </p:nvSpPr>
        <p:spPr>
          <a:xfrm>
            <a:off x="0" y="32518350"/>
            <a:ext cx="43891200" cy="43351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450"/>
          </a:p>
        </p:txBody>
      </p:sp>
      <p:pic>
        <p:nvPicPr>
          <p:cNvPr id="36" name="Picture 35"/>
          <p:cNvPicPr>
            <a:picLocks noChangeAspect="1"/>
          </p:cNvPicPr>
          <p:nvPr/>
        </p:nvPicPr>
        <p:blipFill>
          <a:blip r:embed="rId7"/>
          <a:stretch>
            <a:fillRect/>
          </a:stretch>
        </p:blipFill>
        <p:spPr>
          <a:xfrm>
            <a:off x="33548817" y="2295818"/>
            <a:ext cx="2588674" cy="2588674"/>
          </a:xfrm>
          <a:prstGeom prst="rect">
            <a:avLst/>
          </a:prstGeom>
        </p:spPr>
      </p:pic>
      <p:sp>
        <p:nvSpPr>
          <p:cNvPr id="50" name="Text Box 180"/>
          <p:cNvSpPr txBox="1">
            <a:spLocks noChangeArrowheads="1"/>
          </p:cNvSpPr>
          <p:nvPr/>
        </p:nvSpPr>
        <p:spPr bwMode="auto">
          <a:xfrm>
            <a:off x="24527466" y="19702481"/>
            <a:ext cx="80938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Table 1. </a:t>
            </a:r>
            <a:r>
              <a:rPr lang="en-IN" sz="2400" dirty="0">
                <a:latin typeface="Times New Roman" panose="02020603050405020304" pitchFamily="18" charset="0"/>
                <a:ea typeface="Times New Roman" panose="02020603050405020304" pitchFamily="18" charset="0"/>
              </a:rPr>
              <a:t>Performance evaluation with 33-bus test system</a:t>
            </a:r>
            <a:endParaRPr lang="en-US" sz="2400" dirty="0">
              <a:latin typeface="Times New Roman" panose="02020603050405020304" pitchFamily="18" charset="0"/>
              <a:ea typeface="Times New Roman" panose="02020603050405020304" pitchFamily="18" charset="0"/>
            </a:endParaRPr>
          </a:p>
        </p:txBody>
      </p:sp>
      <p:sp>
        <p:nvSpPr>
          <p:cNvPr id="51" name="Rectangle 50"/>
          <p:cNvSpPr/>
          <p:nvPr/>
        </p:nvSpPr>
        <p:spPr>
          <a:xfrm>
            <a:off x="32069090" y="27473669"/>
            <a:ext cx="10472453" cy="720331"/>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500" b="1" dirty="0">
                <a:solidFill>
                  <a:schemeClr val="accent3">
                    <a:lumMod val="20000"/>
                    <a:lumOff val="80000"/>
                  </a:schemeClr>
                </a:solidFill>
              </a:rPr>
              <a:t>Conclusions</a:t>
            </a:r>
          </a:p>
        </p:txBody>
      </p:sp>
      <p:sp>
        <p:nvSpPr>
          <p:cNvPr id="52" name="Text Box 191"/>
          <p:cNvSpPr txBox="1">
            <a:spLocks noChangeArrowheads="1"/>
          </p:cNvSpPr>
          <p:nvPr/>
        </p:nvSpPr>
        <p:spPr bwMode="auto">
          <a:xfrm>
            <a:off x="32080200" y="28194000"/>
            <a:ext cx="10450511" cy="4271619"/>
          </a:xfrm>
          <a:prstGeom prst="rect">
            <a:avLst/>
          </a:prstGeom>
          <a:solidFill>
            <a:schemeClr val="bg1"/>
          </a:solidFill>
          <a:ln w="12700">
            <a:solidFill>
              <a:schemeClr val="accent1">
                <a:lumMod val="75000"/>
              </a:schemeClr>
            </a:solidFill>
          </a:ln>
          <a:effectLst/>
        </p:spPr>
        <p:txBody>
          <a:bodyPr lIns="137160" tIns="137160" rIns="137160" bIns="137160">
            <a:no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marL="342900" indent="-342900"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This article proposes an accelerated ADMM framework for solving the AC-DC OPF problem in a distributed manner.</a:t>
            </a:r>
          </a:p>
          <a:p>
            <a:pPr marL="342900" indent="-342900"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centralized problem is decomposed into three distinct problems for AC networks, DC networks, and VSCs, and solved in parallel till consensus is attained.</a:t>
            </a:r>
          </a:p>
          <a:p>
            <a:pPr marL="342900" indent="-342900" algn="just" eaLnBrk="1" hangingPunct="1">
              <a:spcBef>
                <a:spcPts val="900"/>
              </a:spcBef>
              <a:spcAft>
                <a:spcPts val="900"/>
              </a:spcAf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Performing detailed case study demonstrations on 33 and 132-bus test systems, it is proved that the proposed PC-accelerated ADMM with AP method outperforms the conventional centralized and vanilla ADMM methods, and its performance is not impacted by the increasing size of the AC-DC network.</a:t>
            </a:r>
          </a:p>
        </p:txBody>
      </p:sp>
      <p:pic>
        <p:nvPicPr>
          <p:cNvPr id="1026" name="Picture 2" descr="IIT (BHU) Varanasi - Wikipedia">
            <a:extLst>
              <a:ext uri="{FF2B5EF4-FFF2-40B4-BE49-F238E27FC236}">
                <a16:creationId xmlns:a16="http://schemas.microsoft.com/office/drawing/2014/main" id="{A52A8E7C-988F-0E48-E49F-B4B13F76C6C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484414" y="63089"/>
            <a:ext cx="2556113" cy="25886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ty of Toledo - Wikipedia">
            <a:extLst>
              <a:ext uri="{FF2B5EF4-FFF2-40B4-BE49-F238E27FC236}">
                <a16:creationId xmlns:a16="http://schemas.microsoft.com/office/drawing/2014/main" id="{05A3E6A8-D1A4-CF83-C251-8B59AB0CC32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8711291" y="281972"/>
            <a:ext cx="4664858" cy="1788196"/>
          </a:xfrm>
          <a:prstGeom prst="rect">
            <a:avLst/>
          </a:prstGeom>
          <a:solidFill>
            <a:schemeClr val="bg1"/>
          </a:solidFill>
        </p:spPr>
      </p:pic>
      <p:pic>
        <p:nvPicPr>
          <p:cNvPr id="1030" name="Picture 6">
            <a:extLst>
              <a:ext uri="{FF2B5EF4-FFF2-40B4-BE49-F238E27FC236}">
                <a16:creationId xmlns:a16="http://schemas.microsoft.com/office/drawing/2014/main" id="{BE2466FF-A70B-DCA6-3F11-112A796DC8B0}"/>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33916" y="2980867"/>
            <a:ext cx="7083281" cy="1637876"/>
          </a:xfrm>
          <a:prstGeom prst="rect">
            <a:avLst/>
          </a:prstGeom>
          <a:solidFill>
            <a:schemeClr val="bg1"/>
          </a:solidFill>
        </p:spPr>
      </p:pic>
      <p:pic>
        <p:nvPicPr>
          <p:cNvPr id="26" name="Picture 25">
            <a:extLst>
              <a:ext uri="{FF2B5EF4-FFF2-40B4-BE49-F238E27FC236}">
                <a16:creationId xmlns:a16="http://schemas.microsoft.com/office/drawing/2014/main" id="{DB3070C3-E2BF-DEA5-0A72-3E589ED5347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439916" y="18074026"/>
            <a:ext cx="13647684" cy="1555695"/>
          </a:xfrm>
          <a:prstGeom prst="rect">
            <a:avLst/>
          </a:prstGeom>
        </p:spPr>
      </p:pic>
      <p:pic>
        <p:nvPicPr>
          <p:cNvPr id="40" name="Picture 39">
            <a:extLst>
              <a:ext uri="{FF2B5EF4-FFF2-40B4-BE49-F238E27FC236}">
                <a16:creationId xmlns:a16="http://schemas.microsoft.com/office/drawing/2014/main" id="{AF462DE0-43B4-3B05-A32A-7FF746A4C7B2}"/>
              </a:ext>
            </a:extLst>
          </p:cNvPr>
          <p:cNvPicPr>
            <a:picLocks noChangeAspect="1"/>
          </p:cNvPicPr>
          <p:nvPr/>
        </p:nvPicPr>
        <p:blipFill>
          <a:blip r:embed="rId12"/>
          <a:stretch>
            <a:fillRect/>
          </a:stretch>
        </p:blipFill>
        <p:spPr>
          <a:xfrm>
            <a:off x="5732777" y="14497303"/>
            <a:ext cx="4420057" cy="773510"/>
          </a:xfrm>
          <a:prstGeom prst="rect">
            <a:avLst/>
          </a:prstGeom>
        </p:spPr>
      </p:pic>
      <p:pic>
        <p:nvPicPr>
          <p:cNvPr id="42" name="Picture 41">
            <a:extLst>
              <a:ext uri="{FF2B5EF4-FFF2-40B4-BE49-F238E27FC236}">
                <a16:creationId xmlns:a16="http://schemas.microsoft.com/office/drawing/2014/main" id="{4356945E-5763-4AB3-8D5C-66A9FE27F9F9}"/>
              </a:ext>
            </a:extLst>
          </p:cNvPr>
          <p:cNvPicPr>
            <a:picLocks noChangeAspect="1"/>
          </p:cNvPicPr>
          <p:nvPr/>
        </p:nvPicPr>
        <p:blipFill rotWithShape="1">
          <a:blip r:embed="rId13"/>
          <a:srcRect t="48625"/>
          <a:stretch/>
        </p:blipFill>
        <p:spPr>
          <a:xfrm>
            <a:off x="6613254" y="15401133"/>
            <a:ext cx="5357643" cy="905667"/>
          </a:xfrm>
          <a:prstGeom prst="rect">
            <a:avLst/>
          </a:prstGeom>
        </p:spPr>
      </p:pic>
      <p:pic>
        <p:nvPicPr>
          <p:cNvPr id="44" name="Picture 43">
            <a:extLst>
              <a:ext uri="{FF2B5EF4-FFF2-40B4-BE49-F238E27FC236}">
                <a16:creationId xmlns:a16="http://schemas.microsoft.com/office/drawing/2014/main" id="{06D54686-B431-AE74-E635-A4D7FB5099D2}"/>
              </a:ext>
            </a:extLst>
          </p:cNvPr>
          <p:cNvPicPr>
            <a:picLocks noChangeAspect="1"/>
          </p:cNvPicPr>
          <p:nvPr/>
        </p:nvPicPr>
        <p:blipFill rotWithShape="1">
          <a:blip r:embed="rId13"/>
          <a:srcRect b="50393"/>
          <a:stretch/>
        </p:blipFill>
        <p:spPr>
          <a:xfrm>
            <a:off x="1320688" y="15412965"/>
            <a:ext cx="5362541" cy="875285"/>
          </a:xfrm>
          <a:prstGeom prst="rect">
            <a:avLst/>
          </a:prstGeom>
        </p:spPr>
      </p:pic>
      <p:pic>
        <p:nvPicPr>
          <p:cNvPr id="46" name="Picture 45">
            <a:extLst>
              <a:ext uri="{FF2B5EF4-FFF2-40B4-BE49-F238E27FC236}">
                <a16:creationId xmlns:a16="http://schemas.microsoft.com/office/drawing/2014/main" id="{F106BAEA-6D64-1288-9095-B2D599BEC8E1}"/>
              </a:ext>
            </a:extLst>
          </p:cNvPr>
          <p:cNvPicPr>
            <a:picLocks noChangeAspect="1"/>
          </p:cNvPicPr>
          <p:nvPr/>
        </p:nvPicPr>
        <p:blipFill>
          <a:blip r:embed="rId14"/>
          <a:stretch>
            <a:fillRect/>
          </a:stretch>
        </p:blipFill>
        <p:spPr>
          <a:xfrm>
            <a:off x="12016010" y="15428823"/>
            <a:ext cx="3033718" cy="866777"/>
          </a:xfrm>
          <a:prstGeom prst="rect">
            <a:avLst/>
          </a:prstGeom>
        </p:spPr>
      </p:pic>
      <p:pic>
        <p:nvPicPr>
          <p:cNvPr id="57" name="Picture 56">
            <a:extLst>
              <a:ext uri="{FF2B5EF4-FFF2-40B4-BE49-F238E27FC236}">
                <a16:creationId xmlns:a16="http://schemas.microsoft.com/office/drawing/2014/main" id="{B1CB0D44-00F1-FC5A-A49D-CBB5EEC93D52}"/>
              </a:ext>
            </a:extLst>
          </p:cNvPr>
          <p:cNvPicPr>
            <a:picLocks noChangeAspect="1"/>
          </p:cNvPicPr>
          <p:nvPr/>
        </p:nvPicPr>
        <p:blipFill>
          <a:blip r:embed="rId15"/>
          <a:stretch>
            <a:fillRect/>
          </a:stretch>
        </p:blipFill>
        <p:spPr>
          <a:xfrm>
            <a:off x="2095249" y="21219611"/>
            <a:ext cx="5944701" cy="1963218"/>
          </a:xfrm>
          <a:prstGeom prst="rect">
            <a:avLst/>
          </a:prstGeom>
        </p:spPr>
      </p:pic>
      <p:pic>
        <p:nvPicPr>
          <p:cNvPr id="59" name="Picture 58">
            <a:extLst>
              <a:ext uri="{FF2B5EF4-FFF2-40B4-BE49-F238E27FC236}">
                <a16:creationId xmlns:a16="http://schemas.microsoft.com/office/drawing/2014/main" id="{750B3C70-2AC9-EC46-A2E1-88DE5056B686}"/>
              </a:ext>
            </a:extLst>
          </p:cNvPr>
          <p:cNvPicPr>
            <a:picLocks noChangeAspect="1"/>
          </p:cNvPicPr>
          <p:nvPr/>
        </p:nvPicPr>
        <p:blipFill rotWithShape="1">
          <a:blip r:embed="rId16"/>
          <a:srcRect b="69319"/>
          <a:stretch/>
        </p:blipFill>
        <p:spPr>
          <a:xfrm>
            <a:off x="8643322" y="21446257"/>
            <a:ext cx="5960303" cy="1523021"/>
          </a:xfrm>
          <a:prstGeom prst="rect">
            <a:avLst/>
          </a:prstGeom>
        </p:spPr>
      </p:pic>
      <p:pic>
        <p:nvPicPr>
          <p:cNvPr id="60" name="Picture 59">
            <a:extLst>
              <a:ext uri="{FF2B5EF4-FFF2-40B4-BE49-F238E27FC236}">
                <a16:creationId xmlns:a16="http://schemas.microsoft.com/office/drawing/2014/main" id="{56E747EE-3C81-665B-003E-E45C2DF188C7}"/>
              </a:ext>
            </a:extLst>
          </p:cNvPr>
          <p:cNvPicPr>
            <a:picLocks noChangeAspect="1"/>
          </p:cNvPicPr>
          <p:nvPr/>
        </p:nvPicPr>
        <p:blipFill rotWithShape="1">
          <a:blip r:embed="rId16"/>
          <a:srcRect l="12281" t="51838" r="11619" b="11054"/>
          <a:stretch/>
        </p:blipFill>
        <p:spPr>
          <a:xfrm>
            <a:off x="5642837" y="23164878"/>
            <a:ext cx="4315300" cy="1752522"/>
          </a:xfrm>
          <a:prstGeom prst="rect">
            <a:avLst/>
          </a:prstGeom>
        </p:spPr>
      </p:pic>
      <p:pic>
        <p:nvPicPr>
          <p:cNvPr id="61" name="Picture 60">
            <a:extLst>
              <a:ext uri="{FF2B5EF4-FFF2-40B4-BE49-F238E27FC236}">
                <a16:creationId xmlns:a16="http://schemas.microsoft.com/office/drawing/2014/main" id="{309F5AC4-B754-41E0-29DF-4AF25A1B9903}"/>
              </a:ext>
            </a:extLst>
          </p:cNvPr>
          <p:cNvPicPr>
            <a:picLocks noChangeAspect="1"/>
          </p:cNvPicPr>
          <p:nvPr/>
        </p:nvPicPr>
        <p:blipFill rotWithShape="1">
          <a:blip r:embed="rId16"/>
          <a:srcRect t="86443" r="9267" b="824"/>
          <a:stretch/>
        </p:blipFill>
        <p:spPr>
          <a:xfrm>
            <a:off x="9733616" y="23716329"/>
            <a:ext cx="5203740" cy="608187"/>
          </a:xfrm>
          <a:prstGeom prst="rect">
            <a:avLst/>
          </a:prstGeom>
        </p:spPr>
      </p:pic>
      <p:pic>
        <p:nvPicPr>
          <p:cNvPr id="62" name="Picture 61">
            <a:extLst>
              <a:ext uri="{FF2B5EF4-FFF2-40B4-BE49-F238E27FC236}">
                <a16:creationId xmlns:a16="http://schemas.microsoft.com/office/drawing/2014/main" id="{C7362B77-001F-1D13-04B6-356AA19959FF}"/>
              </a:ext>
            </a:extLst>
          </p:cNvPr>
          <p:cNvPicPr>
            <a:picLocks noChangeAspect="1"/>
          </p:cNvPicPr>
          <p:nvPr/>
        </p:nvPicPr>
        <p:blipFill rotWithShape="1">
          <a:blip r:embed="rId16"/>
          <a:srcRect l="21734" t="29550" r="19401" b="46560"/>
          <a:stretch/>
        </p:blipFill>
        <p:spPr>
          <a:xfrm>
            <a:off x="1546163" y="23552940"/>
            <a:ext cx="3749438" cy="1267390"/>
          </a:xfrm>
          <a:prstGeom prst="rect">
            <a:avLst/>
          </a:prstGeom>
        </p:spPr>
      </p:pic>
      <p:pic>
        <p:nvPicPr>
          <p:cNvPr id="66" name="Picture 65">
            <a:extLst>
              <a:ext uri="{FF2B5EF4-FFF2-40B4-BE49-F238E27FC236}">
                <a16:creationId xmlns:a16="http://schemas.microsoft.com/office/drawing/2014/main" id="{00B86ED8-34A0-384F-76E7-7E80EFFB7149}"/>
              </a:ext>
            </a:extLst>
          </p:cNvPr>
          <p:cNvPicPr>
            <a:picLocks noChangeAspect="1"/>
          </p:cNvPicPr>
          <p:nvPr/>
        </p:nvPicPr>
        <p:blipFill>
          <a:blip r:embed="rId17"/>
          <a:stretch>
            <a:fillRect/>
          </a:stretch>
        </p:blipFill>
        <p:spPr>
          <a:xfrm>
            <a:off x="1267542" y="25603200"/>
            <a:ext cx="6113578" cy="1537029"/>
          </a:xfrm>
          <a:prstGeom prst="rect">
            <a:avLst/>
          </a:prstGeom>
        </p:spPr>
      </p:pic>
      <p:pic>
        <p:nvPicPr>
          <p:cNvPr id="68" name="Picture 67">
            <a:extLst>
              <a:ext uri="{FF2B5EF4-FFF2-40B4-BE49-F238E27FC236}">
                <a16:creationId xmlns:a16="http://schemas.microsoft.com/office/drawing/2014/main" id="{E3F8C14A-CCF9-FB23-F6C7-B9C72FD112AD}"/>
              </a:ext>
            </a:extLst>
          </p:cNvPr>
          <p:cNvPicPr>
            <a:picLocks noChangeAspect="1"/>
          </p:cNvPicPr>
          <p:nvPr/>
        </p:nvPicPr>
        <p:blipFill>
          <a:blip r:embed="rId18"/>
          <a:stretch>
            <a:fillRect/>
          </a:stretch>
        </p:blipFill>
        <p:spPr>
          <a:xfrm>
            <a:off x="7381120" y="25711882"/>
            <a:ext cx="3513426" cy="1375627"/>
          </a:xfrm>
          <a:prstGeom prst="rect">
            <a:avLst/>
          </a:prstGeom>
        </p:spPr>
      </p:pic>
      <p:pic>
        <p:nvPicPr>
          <p:cNvPr id="72" name="Picture 71">
            <a:extLst>
              <a:ext uri="{FF2B5EF4-FFF2-40B4-BE49-F238E27FC236}">
                <a16:creationId xmlns:a16="http://schemas.microsoft.com/office/drawing/2014/main" id="{5AA711D4-3322-DA20-0A5C-9630DD21E2A5}"/>
              </a:ext>
            </a:extLst>
          </p:cNvPr>
          <p:cNvPicPr>
            <a:picLocks noChangeAspect="1"/>
          </p:cNvPicPr>
          <p:nvPr/>
        </p:nvPicPr>
        <p:blipFill>
          <a:blip r:embed="rId19"/>
          <a:stretch>
            <a:fillRect/>
          </a:stretch>
        </p:blipFill>
        <p:spPr>
          <a:xfrm>
            <a:off x="10597279" y="25800164"/>
            <a:ext cx="4557412" cy="588595"/>
          </a:xfrm>
          <a:prstGeom prst="rect">
            <a:avLst/>
          </a:prstGeom>
        </p:spPr>
      </p:pic>
      <p:pic>
        <p:nvPicPr>
          <p:cNvPr id="74" name="Picture 73">
            <a:extLst>
              <a:ext uri="{FF2B5EF4-FFF2-40B4-BE49-F238E27FC236}">
                <a16:creationId xmlns:a16="http://schemas.microsoft.com/office/drawing/2014/main" id="{04BC55BE-A397-DB11-D47E-15B4557C3111}"/>
              </a:ext>
            </a:extLst>
          </p:cNvPr>
          <p:cNvPicPr>
            <a:picLocks noChangeAspect="1"/>
          </p:cNvPicPr>
          <p:nvPr/>
        </p:nvPicPr>
        <p:blipFill>
          <a:blip r:embed="rId20"/>
          <a:stretch>
            <a:fillRect/>
          </a:stretch>
        </p:blipFill>
        <p:spPr>
          <a:xfrm>
            <a:off x="2966344" y="27902318"/>
            <a:ext cx="4162954" cy="1278100"/>
          </a:xfrm>
          <a:prstGeom prst="rect">
            <a:avLst/>
          </a:prstGeom>
        </p:spPr>
      </p:pic>
      <p:pic>
        <p:nvPicPr>
          <p:cNvPr id="76" name="Picture 75">
            <a:extLst>
              <a:ext uri="{FF2B5EF4-FFF2-40B4-BE49-F238E27FC236}">
                <a16:creationId xmlns:a16="http://schemas.microsoft.com/office/drawing/2014/main" id="{C26EF2D2-87AF-7C3D-DCED-B924E3BE70EC}"/>
              </a:ext>
            </a:extLst>
          </p:cNvPr>
          <p:cNvPicPr>
            <a:picLocks noChangeAspect="1"/>
          </p:cNvPicPr>
          <p:nvPr/>
        </p:nvPicPr>
        <p:blipFill>
          <a:blip r:embed="rId21"/>
          <a:stretch>
            <a:fillRect/>
          </a:stretch>
        </p:blipFill>
        <p:spPr>
          <a:xfrm>
            <a:off x="2416978" y="29233149"/>
            <a:ext cx="5301244" cy="773784"/>
          </a:xfrm>
          <a:prstGeom prst="rect">
            <a:avLst/>
          </a:prstGeom>
        </p:spPr>
      </p:pic>
      <p:pic>
        <p:nvPicPr>
          <p:cNvPr id="78" name="Picture 77">
            <a:extLst>
              <a:ext uri="{FF2B5EF4-FFF2-40B4-BE49-F238E27FC236}">
                <a16:creationId xmlns:a16="http://schemas.microsoft.com/office/drawing/2014/main" id="{FC70C77A-8714-BEFB-F1DD-7B76DD68BA2B}"/>
              </a:ext>
            </a:extLst>
          </p:cNvPr>
          <p:cNvPicPr>
            <a:picLocks noChangeAspect="1"/>
          </p:cNvPicPr>
          <p:nvPr/>
        </p:nvPicPr>
        <p:blipFill>
          <a:blip r:embed="rId22"/>
          <a:stretch>
            <a:fillRect/>
          </a:stretch>
        </p:blipFill>
        <p:spPr>
          <a:xfrm>
            <a:off x="8135336" y="28021846"/>
            <a:ext cx="5277069" cy="1958501"/>
          </a:xfrm>
          <a:prstGeom prst="rect">
            <a:avLst/>
          </a:prstGeom>
        </p:spPr>
      </p:pic>
      <p:sp>
        <p:nvSpPr>
          <p:cNvPr id="79" name="Oval 78">
            <a:extLst>
              <a:ext uri="{FF2B5EF4-FFF2-40B4-BE49-F238E27FC236}">
                <a16:creationId xmlns:a16="http://schemas.microsoft.com/office/drawing/2014/main" id="{DF596FE8-5521-8D72-8412-DB4DA5B361D6}"/>
              </a:ext>
            </a:extLst>
          </p:cNvPr>
          <p:cNvSpPr/>
          <p:nvPr/>
        </p:nvSpPr>
        <p:spPr>
          <a:xfrm>
            <a:off x="37250816" y="5632915"/>
            <a:ext cx="1777386" cy="720227"/>
          </a:xfrm>
          <a:prstGeom prst="ellipse">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Start</a:t>
            </a:r>
            <a:endParaRPr lang="en-IN" dirty="0">
              <a:latin typeface="Times New Roman" panose="02020603050405020304" pitchFamily="18" charset="0"/>
              <a:cs typeface="Times New Roman" panose="02020603050405020304" pitchFamily="18" charset="0"/>
            </a:endParaRPr>
          </a:p>
        </p:txBody>
      </p:sp>
      <p:sp>
        <p:nvSpPr>
          <p:cNvPr id="80" name="Rectangle: Rounded Corners 79">
            <a:extLst>
              <a:ext uri="{FF2B5EF4-FFF2-40B4-BE49-F238E27FC236}">
                <a16:creationId xmlns:a16="http://schemas.microsoft.com/office/drawing/2014/main" id="{7B25E62E-A69F-A44A-39DD-BC2AAF135566}"/>
              </a:ext>
            </a:extLst>
          </p:cNvPr>
          <p:cNvSpPr/>
          <p:nvPr/>
        </p:nvSpPr>
        <p:spPr>
          <a:xfrm>
            <a:off x="36042600" y="6754278"/>
            <a:ext cx="4190079" cy="85954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Initialization of the parameters and set tolerance limits</a:t>
            </a:r>
          </a:p>
        </p:txBody>
      </p:sp>
      <p:sp>
        <p:nvSpPr>
          <p:cNvPr id="81" name="Rectangle 80">
            <a:extLst>
              <a:ext uri="{FF2B5EF4-FFF2-40B4-BE49-F238E27FC236}">
                <a16:creationId xmlns:a16="http://schemas.microsoft.com/office/drawing/2014/main" id="{DA054AE7-5869-F1B5-07D3-12F64FC9A8D4}"/>
              </a:ext>
            </a:extLst>
          </p:cNvPr>
          <p:cNvSpPr/>
          <p:nvPr/>
        </p:nvSpPr>
        <p:spPr>
          <a:xfrm>
            <a:off x="35436740" y="8019368"/>
            <a:ext cx="5401798" cy="1089093"/>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Follow the steps of vanilla ADMM to determine local, global and dual variables</a:t>
            </a:r>
          </a:p>
        </p:txBody>
      </p:sp>
      <p:sp>
        <p:nvSpPr>
          <p:cNvPr id="82" name="Rectangle 81">
            <a:extLst>
              <a:ext uri="{FF2B5EF4-FFF2-40B4-BE49-F238E27FC236}">
                <a16:creationId xmlns:a16="http://schemas.microsoft.com/office/drawing/2014/main" id="{584DB1FC-7612-E900-73BA-279C05FF5D7A}"/>
              </a:ext>
            </a:extLst>
          </p:cNvPr>
          <p:cNvSpPr/>
          <p:nvPr/>
        </p:nvSpPr>
        <p:spPr>
          <a:xfrm>
            <a:off x="35471015" y="9583460"/>
            <a:ext cx="5401798" cy="1010229"/>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Calculate the values of primal and dual residuals with current penalty parameter</a:t>
            </a:r>
          </a:p>
        </p:txBody>
      </p:sp>
      <p:sp>
        <p:nvSpPr>
          <p:cNvPr id="83" name="Flowchart: Decision 82">
            <a:extLst>
              <a:ext uri="{FF2B5EF4-FFF2-40B4-BE49-F238E27FC236}">
                <a16:creationId xmlns:a16="http://schemas.microsoft.com/office/drawing/2014/main" id="{2F673FAD-38A5-AB9F-BD67-D3BB6E417306}"/>
              </a:ext>
            </a:extLst>
          </p:cNvPr>
          <p:cNvSpPr/>
          <p:nvPr/>
        </p:nvSpPr>
        <p:spPr>
          <a:xfrm>
            <a:off x="36076414" y="10966935"/>
            <a:ext cx="4191000" cy="1258331"/>
          </a:xfrm>
          <a:prstGeom prst="flowChartDecision">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If residuals are decreasing</a:t>
            </a:r>
          </a:p>
        </p:txBody>
      </p:sp>
      <p:sp>
        <p:nvSpPr>
          <p:cNvPr id="84" name="Rectangle 83">
            <a:extLst>
              <a:ext uri="{FF2B5EF4-FFF2-40B4-BE49-F238E27FC236}">
                <a16:creationId xmlns:a16="http://schemas.microsoft.com/office/drawing/2014/main" id="{04547077-DDE2-0DB6-FA9C-ED022556C63C}"/>
              </a:ext>
            </a:extLst>
          </p:cNvPr>
          <p:cNvSpPr/>
          <p:nvPr/>
        </p:nvSpPr>
        <p:spPr>
          <a:xfrm>
            <a:off x="39281323" y="12117143"/>
            <a:ext cx="3524793" cy="1196199"/>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Update the local, global, and dual variables by following PC acceleration</a:t>
            </a:r>
          </a:p>
        </p:txBody>
      </p:sp>
      <p:sp>
        <p:nvSpPr>
          <p:cNvPr id="85" name="Rectangle 84">
            <a:extLst>
              <a:ext uri="{FF2B5EF4-FFF2-40B4-BE49-F238E27FC236}">
                <a16:creationId xmlns:a16="http://schemas.microsoft.com/office/drawing/2014/main" id="{91B22FDA-DEFA-3470-A0B1-E4E8052E1DE5}"/>
              </a:ext>
            </a:extLst>
          </p:cNvPr>
          <p:cNvSpPr/>
          <p:nvPr/>
        </p:nvSpPr>
        <p:spPr>
          <a:xfrm>
            <a:off x="33708619" y="12259445"/>
            <a:ext cx="3524793" cy="1196199"/>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Use previous values of local, global, and dual variables  </a:t>
            </a:r>
          </a:p>
        </p:txBody>
      </p:sp>
      <p:sp>
        <p:nvSpPr>
          <p:cNvPr id="86" name="Rectangle 85">
            <a:extLst>
              <a:ext uri="{FF2B5EF4-FFF2-40B4-BE49-F238E27FC236}">
                <a16:creationId xmlns:a16="http://schemas.microsoft.com/office/drawing/2014/main" id="{7AA3BC83-A8BB-F008-EC79-3DBEEE25A7F3}"/>
              </a:ext>
            </a:extLst>
          </p:cNvPr>
          <p:cNvSpPr/>
          <p:nvPr/>
        </p:nvSpPr>
        <p:spPr>
          <a:xfrm>
            <a:off x="35869290" y="13786552"/>
            <a:ext cx="4745309" cy="922698"/>
          </a:xfrm>
          <a:prstGeom prst="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Update the values of penalty at each area using AP</a:t>
            </a:r>
          </a:p>
        </p:txBody>
      </p:sp>
      <p:sp>
        <p:nvSpPr>
          <p:cNvPr id="87" name="Flowchart: Decision 86">
            <a:extLst>
              <a:ext uri="{FF2B5EF4-FFF2-40B4-BE49-F238E27FC236}">
                <a16:creationId xmlns:a16="http://schemas.microsoft.com/office/drawing/2014/main" id="{0C6CEDD6-10D6-EAA3-F11A-D755C192572E}"/>
              </a:ext>
            </a:extLst>
          </p:cNvPr>
          <p:cNvSpPr/>
          <p:nvPr/>
        </p:nvSpPr>
        <p:spPr>
          <a:xfrm>
            <a:off x="33616869" y="15157700"/>
            <a:ext cx="5519049" cy="1377700"/>
          </a:xfrm>
          <a:prstGeom prst="flowChartDecision">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If residuals are lesser than tolerance</a:t>
            </a:r>
          </a:p>
        </p:txBody>
      </p:sp>
      <p:sp>
        <p:nvSpPr>
          <p:cNvPr id="88" name="Rectangle: Rounded Corners 87">
            <a:extLst>
              <a:ext uri="{FF2B5EF4-FFF2-40B4-BE49-F238E27FC236}">
                <a16:creationId xmlns:a16="http://schemas.microsoft.com/office/drawing/2014/main" id="{F2A35999-A957-D51D-E500-0A815287B57D}"/>
              </a:ext>
            </a:extLst>
          </p:cNvPr>
          <p:cNvSpPr/>
          <p:nvPr/>
        </p:nvSpPr>
        <p:spPr>
          <a:xfrm>
            <a:off x="40033345" y="15412965"/>
            <a:ext cx="2819400" cy="859544"/>
          </a:xfrm>
          <a:prstGeom prst="roundRect">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IN" sz="2400" dirty="0">
                <a:latin typeface="Times New Roman" panose="02020603050405020304" pitchFamily="18" charset="0"/>
                <a:cs typeface="Times New Roman" panose="02020603050405020304" pitchFamily="18" charset="0"/>
              </a:rPr>
              <a:t>Consensus and optimal decision</a:t>
            </a:r>
          </a:p>
        </p:txBody>
      </p:sp>
      <p:cxnSp>
        <p:nvCxnSpPr>
          <p:cNvPr id="90" name="Connector: Elbow 89">
            <a:extLst>
              <a:ext uri="{FF2B5EF4-FFF2-40B4-BE49-F238E27FC236}">
                <a16:creationId xmlns:a16="http://schemas.microsoft.com/office/drawing/2014/main" id="{16B8F681-F336-A4BE-402D-40471ED65AAE}"/>
              </a:ext>
            </a:extLst>
          </p:cNvPr>
          <p:cNvCxnSpPr>
            <a:stCxn id="79" idx="4"/>
            <a:endCxn id="80" idx="0"/>
          </p:cNvCxnSpPr>
          <p:nvPr/>
        </p:nvCxnSpPr>
        <p:spPr>
          <a:xfrm rot="5400000">
            <a:off x="37938007" y="6552776"/>
            <a:ext cx="401136" cy="1869"/>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2" name="Connector: Elbow 91">
            <a:extLst>
              <a:ext uri="{FF2B5EF4-FFF2-40B4-BE49-F238E27FC236}">
                <a16:creationId xmlns:a16="http://schemas.microsoft.com/office/drawing/2014/main" id="{736A0C8C-28C9-F084-DAB3-FD7E6F863CAF}"/>
              </a:ext>
            </a:extLst>
          </p:cNvPr>
          <p:cNvCxnSpPr>
            <a:stCxn id="80" idx="2"/>
            <a:endCxn id="81" idx="0"/>
          </p:cNvCxnSpPr>
          <p:nvPr/>
        </p:nvCxnSpPr>
        <p:spPr>
          <a:xfrm rot="5400000">
            <a:off x="37934867" y="7816595"/>
            <a:ext cx="405546"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0409A7AE-8FFF-7DB2-3390-B4E1E4856899}"/>
              </a:ext>
            </a:extLst>
          </p:cNvPr>
          <p:cNvCxnSpPr>
            <a:cxnSpLocks/>
            <a:stCxn id="81" idx="2"/>
            <a:endCxn id="82" idx="0"/>
          </p:cNvCxnSpPr>
          <p:nvPr/>
        </p:nvCxnSpPr>
        <p:spPr>
          <a:xfrm rot="16200000" flipH="1">
            <a:off x="37917277" y="9328822"/>
            <a:ext cx="474999" cy="34275"/>
          </a:xfrm>
          <a:prstGeom prst="bentConnector3">
            <a:avLst>
              <a:gd name="adj1" fmla="val 10315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0" name="Connector: Elbow 99">
            <a:extLst>
              <a:ext uri="{FF2B5EF4-FFF2-40B4-BE49-F238E27FC236}">
                <a16:creationId xmlns:a16="http://schemas.microsoft.com/office/drawing/2014/main" id="{47339AC2-9094-17C9-D4B0-6D7DF6496476}"/>
              </a:ext>
            </a:extLst>
          </p:cNvPr>
          <p:cNvCxnSpPr>
            <a:stCxn id="85" idx="2"/>
            <a:endCxn id="86" idx="1"/>
          </p:cNvCxnSpPr>
          <p:nvPr/>
        </p:nvCxnSpPr>
        <p:spPr>
          <a:xfrm rot="16200000" flipH="1">
            <a:off x="35274025" y="13652635"/>
            <a:ext cx="792257" cy="39827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2" name="Connector: Elbow 101">
            <a:extLst>
              <a:ext uri="{FF2B5EF4-FFF2-40B4-BE49-F238E27FC236}">
                <a16:creationId xmlns:a16="http://schemas.microsoft.com/office/drawing/2014/main" id="{EE67320A-9E07-BA21-7E9F-2FE2AFBB00F5}"/>
              </a:ext>
            </a:extLst>
          </p:cNvPr>
          <p:cNvCxnSpPr>
            <a:stCxn id="84" idx="2"/>
            <a:endCxn id="86" idx="3"/>
          </p:cNvCxnSpPr>
          <p:nvPr/>
        </p:nvCxnSpPr>
        <p:spPr>
          <a:xfrm rot="5400000">
            <a:off x="40361881" y="13566061"/>
            <a:ext cx="934559" cy="42912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4" name="Connector: Elbow 103">
            <a:extLst>
              <a:ext uri="{FF2B5EF4-FFF2-40B4-BE49-F238E27FC236}">
                <a16:creationId xmlns:a16="http://schemas.microsoft.com/office/drawing/2014/main" id="{0D285450-2B91-91C3-5C63-13FD48BDA8B3}"/>
              </a:ext>
            </a:extLst>
          </p:cNvPr>
          <p:cNvCxnSpPr>
            <a:stCxn id="83" idx="1"/>
            <a:endCxn id="85" idx="0"/>
          </p:cNvCxnSpPr>
          <p:nvPr/>
        </p:nvCxnSpPr>
        <p:spPr>
          <a:xfrm rot="10800000" flipV="1">
            <a:off x="35471016" y="11596101"/>
            <a:ext cx="605398" cy="663344"/>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5DB5FC7C-60F4-279E-51BB-3471686D5BE8}"/>
              </a:ext>
            </a:extLst>
          </p:cNvPr>
          <p:cNvCxnSpPr>
            <a:stCxn id="83" idx="3"/>
            <a:endCxn id="84" idx="0"/>
          </p:cNvCxnSpPr>
          <p:nvPr/>
        </p:nvCxnSpPr>
        <p:spPr>
          <a:xfrm>
            <a:off x="40267414" y="11596101"/>
            <a:ext cx="776306" cy="521042"/>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3B853DA3-4FD9-2AA6-F004-24130F8C8AD8}"/>
              </a:ext>
            </a:extLst>
          </p:cNvPr>
          <p:cNvCxnSpPr>
            <a:stCxn id="82" idx="2"/>
            <a:endCxn id="83" idx="0"/>
          </p:cNvCxnSpPr>
          <p:nvPr/>
        </p:nvCxnSpPr>
        <p:spPr>
          <a:xfrm rot="5400000">
            <a:off x="37985291" y="10780312"/>
            <a:ext cx="373246" cy="12700"/>
          </a:xfrm>
          <a:prstGeom prst="bentConnector3">
            <a:avLst>
              <a:gd name="adj1" fmla="val 10667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5" name="Connector: Elbow 114">
            <a:extLst>
              <a:ext uri="{FF2B5EF4-FFF2-40B4-BE49-F238E27FC236}">
                <a16:creationId xmlns:a16="http://schemas.microsoft.com/office/drawing/2014/main" id="{7B13981D-8935-71A3-6D4C-87A8FCC0769D}"/>
              </a:ext>
            </a:extLst>
          </p:cNvPr>
          <p:cNvCxnSpPr>
            <a:endCxn id="87" idx="0"/>
          </p:cNvCxnSpPr>
          <p:nvPr/>
        </p:nvCxnSpPr>
        <p:spPr>
          <a:xfrm rot="16200000" flipH="1">
            <a:off x="36145719" y="14927024"/>
            <a:ext cx="461349" cy="1"/>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7" name="Connector: Elbow 116">
            <a:extLst>
              <a:ext uri="{FF2B5EF4-FFF2-40B4-BE49-F238E27FC236}">
                <a16:creationId xmlns:a16="http://schemas.microsoft.com/office/drawing/2014/main" id="{85C6BAB0-1985-7DFD-086E-70D786FB57D6}"/>
              </a:ext>
            </a:extLst>
          </p:cNvPr>
          <p:cNvCxnSpPr>
            <a:stCxn id="87" idx="3"/>
            <a:endCxn id="88" idx="1"/>
          </p:cNvCxnSpPr>
          <p:nvPr/>
        </p:nvCxnSpPr>
        <p:spPr>
          <a:xfrm flipV="1">
            <a:off x="39135918" y="15842737"/>
            <a:ext cx="897427" cy="3813"/>
          </a:xfrm>
          <a:prstGeom prst="bentConnector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E0B7030B-778D-8609-ECEE-FE3D9CFA639E}"/>
              </a:ext>
            </a:extLst>
          </p:cNvPr>
          <p:cNvCxnSpPr>
            <a:cxnSpLocks/>
            <a:stCxn id="87" idx="1"/>
            <a:endCxn id="81" idx="1"/>
          </p:cNvCxnSpPr>
          <p:nvPr/>
        </p:nvCxnSpPr>
        <p:spPr>
          <a:xfrm rot="10800000" flipH="1">
            <a:off x="33616868" y="8563916"/>
            <a:ext cx="1819871" cy="7282635"/>
          </a:xfrm>
          <a:prstGeom prst="bentConnector3">
            <a:avLst>
              <a:gd name="adj1" fmla="val -656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32" name="TextBox 1031">
            <a:extLst>
              <a:ext uri="{FF2B5EF4-FFF2-40B4-BE49-F238E27FC236}">
                <a16:creationId xmlns:a16="http://schemas.microsoft.com/office/drawing/2014/main" id="{54D24C82-3D52-0DC1-65D7-71523B828EE5}"/>
              </a:ext>
            </a:extLst>
          </p:cNvPr>
          <p:cNvSpPr txBox="1"/>
          <p:nvPr/>
        </p:nvSpPr>
        <p:spPr>
          <a:xfrm>
            <a:off x="39045149" y="15397019"/>
            <a:ext cx="633187"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Yes</a:t>
            </a:r>
          </a:p>
        </p:txBody>
      </p:sp>
      <p:sp>
        <p:nvSpPr>
          <p:cNvPr id="1033" name="TextBox 1032">
            <a:extLst>
              <a:ext uri="{FF2B5EF4-FFF2-40B4-BE49-F238E27FC236}">
                <a16:creationId xmlns:a16="http://schemas.microsoft.com/office/drawing/2014/main" id="{3ACB7E2D-7C88-CFB9-C86A-437EF3B46F4E}"/>
              </a:ext>
            </a:extLst>
          </p:cNvPr>
          <p:cNvSpPr txBox="1"/>
          <p:nvPr/>
        </p:nvSpPr>
        <p:spPr>
          <a:xfrm>
            <a:off x="33506359" y="15177062"/>
            <a:ext cx="561372"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No</a:t>
            </a:r>
          </a:p>
        </p:txBody>
      </p:sp>
      <p:sp>
        <p:nvSpPr>
          <p:cNvPr id="1034" name="TextBox 1033">
            <a:extLst>
              <a:ext uri="{FF2B5EF4-FFF2-40B4-BE49-F238E27FC236}">
                <a16:creationId xmlns:a16="http://schemas.microsoft.com/office/drawing/2014/main" id="{2E35DC8F-79A0-C7B3-6274-3B47129FC5FA}"/>
              </a:ext>
            </a:extLst>
          </p:cNvPr>
          <p:cNvSpPr txBox="1"/>
          <p:nvPr/>
        </p:nvSpPr>
        <p:spPr>
          <a:xfrm>
            <a:off x="40410532" y="11131395"/>
            <a:ext cx="633187"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Yes</a:t>
            </a:r>
          </a:p>
        </p:txBody>
      </p:sp>
      <p:sp>
        <p:nvSpPr>
          <p:cNvPr id="1035" name="TextBox 1034">
            <a:extLst>
              <a:ext uri="{FF2B5EF4-FFF2-40B4-BE49-F238E27FC236}">
                <a16:creationId xmlns:a16="http://schemas.microsoft.com/office/drawing/2014/main" id="{3E6B866D-7DC5-96D5-A3E4-F2ACFF18A537}"/>
              </a:ext>
            </a:extLst>
          </p:cNvPr>
          <p:cNvSpPr txBox="1"/>
          <p:nvPr/>
        </p:nvSpPr>
        <p:spPr>
          <a:xfrm>
            <a:off x="35515041" y="11168311"/>
            <a:ext cx="561372" cy="461665"/>
          </a:xfrm>
          <a:prstGeom prst="rect">
            <a:avLst/>
          </a:prstGeom>
          <a:noFill/>
        </p:spPr>
        <p:txBody>
          <a:bodyPr wrap="none" rtlCol="0">
            <a:spAutoFit/>
          </a:bodyPr>
          <a:lstStyle/>
          <a:p>
            <a:r>
              <a:rPr lang="en-IN" sz="2400" dirty="0">
                <a:latin typeface="Times New Roman" panose="02020603050405020304" pitchFamily="18" charset="0"/>
                <a:cs typeface="Times New Roman" panose="02020603050405020304" pitchFamily="18" charset="0"/>
              </a:rPr>
              <a:t>No</a:t>
            </a:r>
          </a:p>
        </p:txBody>
      </p:sp>
      <p:pic>
        <p:nvPicPr>
          <p:cNvPr id="1037" name="Picture 1036">
            <a:extLst>
              <a:ext uri="{FF2B5EF4-FFF2-40B4-BE49-F238E27FC236}">
                <a16:creationId xmlns:a16="http://schemas.microsoft.com/office/drawing/2014/main" id="{641DBA47-2AA7-4784-FB58-FFA054D95178}"/>
              </a:ext>
            </a:extLst>
          </p:cNvPr>
          <p:cNvPicPr>
            <a:picLocks noChangeAspect="1"/>
          </p:cNvPicPr>
          <p:nvPr/>
        </p:nvPicPr>
        <p:blipFill>
          <a:blip r:embed="rId23"/>
          <a:stretch>
            <a:fillRect/>
          </a:stretch>
        </p:blipFill>
        <p:spPr>
          <a:xfrm>
            <a:off x="17421430" y="6400800"/>
            <a:ext cx="3534138" cy="720227"/>
          </a:xfrm>
          <a:prstGeom prst="rect">
            <a:avLst/>
          </a:prstGeom>
        </p:spPr>
      </p:pic>
      <p:pic>
        <p:nvPicPr>
          <p:cNvPr id="1039" name="Picture 1038">
            <a:extLst>
              <a:ext uri="{FF2B5EF4-FFF2-40B4-BE49-F238E27FC236}">
                <a16:creationId xmlns:a16="http://schemas.microsoft.com/office/drawing/2014/main" id="{49525E78-302E-1481-F3CF-9EDE7D47257A}"/>
              </a:ext>
            </a:extLst>
          </p:cNvPr>
          <p:cNvPicPr>
            <a:picLocks noChangeAspect="1"/>
          </p:cNvPicPr>
          <p:nvPr/>
        </p:nvPicPr>
        <p:blipFill>
          <a:blip r:embed="rId24"/>
          <a:stretch>
            <a:fillRect/>
          </a:stretch>
        </p:blipFill>
        <p:spPr>
          <a:xfrm>
            <a:off x="22167738" y="6449908"/>
            <a:ext cx="2264938" cy="743453"/>
          </a:xfrm>
          <a:prstGeom prst="rect">
            <a:avLst/>
          </a:prstGeom>
        </p:spPr>
      </p:pic>
      <p:pic>
        <p:nvPicPr>
          <p:cNvPr id="1041" name="Picture 1040">
            <a:extLst>
              <a:ext uri="{FF2B5EF4-FFF2-40B4-BE49-F238E27FC236}">
                <a16:creationId xmlns:a16="http://schemas.microsoft.com/office/drawing/2014/main" id="{47448093-C32A-2065-7B40-0E6781CF0DFB}"/>
              </a:ext>
            </a:extLst>
          </p:cNvPr>
          <p:cNvPicPr>
            <a:picLocks noChangeAspect="1"/>
          </p:cNvPicPr>
          <p:nvPr/>
        </p:nvPicPr>
        <p:blipFill>
          <a:blip r:embed="rId25"/>
          <a:stretch>
            <a:fillRect/>
          </a:stretch>
        </p:blipFill>
        <p:spPr>
          <a:xfrm>
            <a:off x="25298400" y="6437186"/>
            <a:ext cx="4945561" cy="720227"/>
          </a:xfrm>
          <a:prstGeom prst="rect">
            <a:avLst/>
          </a:prstGeom>
        </p:spPr>
      </p:pic>
      <p:pic>
        <p:nvPicPr>
          <p:cNvPr id="1043" name="Picture 1042">
            <a:extLst>
              <a:ext uri="{FF2B5EF4-FFF2-40B4-BE49-F238E27FC236}">
                <a16:creationId xmlns:a16="http://schemas.microsoft.com/office/drawing/2014/main" id="{F66AF53B-BCE3-C0C3-69A9-9F7E51E7A608}"/>
              </a:ext>
            </a:extLst>
          </p:cNvPr>
          <p:cNvPicPr>
            <a:picLocks noChangeAspect="1"/>
          </p:cNvPicPr>
          <p:nvPr/>
        </p:nvPicPr>
        <p:blipFill rotWithShape="1">
          <a:blip r:embed="rId26"/>
          <a:srcRect t="12184"/>
          <a:stretch/>
        </p:blipFill>
        <p:spPr>
          <a:xfrm>
            <a:off x="16359349" y="7705818"/>
            <a:ext cx="4648200" cy="518601"/>
          </a:xfrm>
          <a:prstGeom prst="rect">
            <a:avLst/>
          </a:prstGeom>
        </p:spPr>
      </p:pic>
      <p:pic>
        <p:nvPicPr>
          <p:cNvPr id="1045" name="Picture 1044">
            <a:extLst>
              <a:ext uri="{FF2B5EF4-FFF2-40B4-BE49-F238E27FC236}">
                <a16:creationId xmlns:a16="http://schemas.microsoft.com/office/drawing/2014/main" id="{89C0F794-608F-22E7-CCCA-1CF50EA7BF40}"/>
              </a:ext>
            </a:extLst>
          </p:cNvPr>
          <p:cNvPicPr>
            <a:picLocks noChangeAspect="1"/>
          </p:cNvPicPr>
          <p:nvPr/>
        </p:nvPicPr>
        <p:blipFill rotWithShape="1">
          <a:blip r:embed="rId27"/>
          <a:srcRect b="53431"/>
          <a:stretch/>
        </p:blipFill>
        <p:spPr>
          <a:xfrm>
            <a:off x="21542217" y="7709763"/>
            <a:ext cx="4830213" cy="1186328"/>
          </a:xfrm>
          <a:prstGeom prst="rect">
            <a:avLst/>
          </a:prstGeom>
        </p:spPr>
      </p:pic>
      <p:pic>
        <p:nvPicPr>
          <p:cNvPr id="1046" name="Picture 1045">
            <a:extLst>
              <a:ext uri="{FF2B5EF4-FFF2-40B4-BE49-F238E27FC236}">
                <a16:creationId xmlns:a16="http://schemas.microsoft.com/office/drawing/2014/main" id="{D4C1504E-2DC4-E92D-1D8E-1257CEF7D32B}"/>
              </a:ext>
            </a:extLst>
          </p:cNvPr>
          <p:cNvPicPr>
            <a:picLocks noChangeAspect="1"/>
          </p:cNvPicPr>
          <p:nvPr/>
        </p:nvPicPr>
        <p:blipFill rotWithShape="1">
          <a:blip r:embed="rId27"/>
          <a:srcRect t="52471"/>
          <a:stretch/>
        </p:blipFill>
        <p:spPr>
          <a:xfrm>
            <a:off x="26935172" y="7686765"/>
            <a:ext cx="4830213" cy="1210761"/>
          </a:xfrm>
          <a:prstGeom prst="rect">
            <a:avLst/>
          </a:prstGeom>
        </p:spPr>
      </p:pic>
      <p:pic>
        <p:nvPicPr>
          <p:cNvPr id="1048" name="Picture 1047">
            <a:extLst>
              <a:ext uri="{FF2B5EF4-FFF2-40B4-BE49-F238E27FC236}">
                <a16:creationId xmlns:a16="http://schemas.microsoft.com/office/drawing/2014/main" id="{D585F9BA-BD5E-7912-882B-D24EEC69901B}"/>
              </a:ext>
            </a:extLst>
          </p:cNvPr>
          <p:cNvPicPr>
            <a:picLocks noChangeAspect="1"/>
          </p:cNvPicPr>
          <p:nvPr/>
        </p:nvPicPr>
        <p:blipFill>
          <a:blip r:embed="rId28"/>
          <a:stretch>
            <a:fillRect/>
          </a:stretch>
        </p:blipFill>
        <p:spPr>
          <a:xfrm>
            <a:off x="17447512" y="8303969"/>
            <a:ext cx="2286000" cy="493776"/>
          </a:xfrm>
          <a:prstGeom prst="rect">
            <a:avLst/>
          </a:prstGeom>
        </p:spPr>
      </p:pic>
      <p:pic>
        <p:nvPicPr>
          <p:cNvPr id="7" name="Picture 6">
            <a:extLst>
              <a:ext uri="{FF2B5EF4-FFF2-40B4-BE49-F238E27FC236}">
                <a16:creationId xmlns:a16="http://schemas.microsoft.com/office/drawing/2014/main" id="{223781E5-0429-C38C-6E89-16540F4B856C}"/>
              </a:ext>
            </a:extLst>
          </p:cNvPr>
          <p:cNvPicPr>
            <a:picLocks noChangeAspect="1"/>
          </p:cNvPicPr>
          <p:nvPr/>
        </p:nvPicPr>
        <p:blipFill>
          <a:blip r:embed="rId29"/>
          <a:stretch>
            <a:fillRect/>
          </a:stretch>
        </p:blipFill>
        <p:spPr>
          <a:xfrm>
            <a:off x="18207097" y="10190620"/>
            <a:ext cx="5387672" cy="650586"/>
          </a:xfrm>
          <a:prstGeom prst="rect">
            <a:avLst/>
          </a:prstGeom>
        </p:spPr>
      </p:pic>
      <p:pic>
        <p:nvPicPr>
          <p:cNvPr id="9" name="Picture 8">
            <a:extLst>
              <a:ext uri="{FF2B5EF4-FFF2-40B4-BE49-F238E27FC236}">
                <a16:creationId xmlns:a16="http://schemas.microsoft.com/office/drawing/2014/main" id="{FFCC65CC-F174-078D-ED6D-35FAD7F8E189}"/>
              </a:ext>
            </a:extLst>
          </p:cNvPr>
          <p:cNvPicPr>
            <a:picLocks noChangeAspect="1"/>
          </p:cNvPicPr>
          <p:nvPr/>
        </p:nvPicPr>
        <p:blipFill>
          <a:blip r:embed="rId30"/>
          <a:stretch>
            <a:fillRect/>
          </a:stretch>
        </p:blipFill>
        <p:spPr>
          <a:xfrm>
            <a:off x="24959181" y="10180186"/>
            <a:ext cx="7092001" cy="726405"/>
          </a:xfrm>
          <a:prstGeom prst="rect">
            <a:avLst/>
          </a:prstGeom>
        </p:spPr>
      </p:pic>
      <p:pic>
        <p:nvPicPr>
          <p:cNvPr id="15" name="Picture 14">
            <a:extLst>
              <a:ext uri="{FF2B5EF4-FFF2-40B4-BE49-F238E27FC236}">
                <a16:creationId xmlns:a16="http://schemas.microsoft.com/office/drawing/2014/main" id="{72B719AE-0BEA-917C-D1DE-CBA2F57071B8}"/>
              </a:ext>
            </a:extLst>
          </p:cNvPr>
          <p:cNvPicPr>
            <a:picLocks noChangeAspect="1"/>
          </p:cNvPicPr>
          <p:nvPr/>
        </p:nvPicPr>
        <p:blipFill>
          <a:blip r:embed="rId31"/>
          <a:stretch>
            <a:fillRect/>
          </a:stretch>
        </p:blipFill>
        <p:spPr>
          <a:xfrm>
            <a:off x="16318286" y="11438204"/>
            <a:ext cx="7958763" cy="795877"/>
          </a:xfrm>
          <a:prstGeom prst="rect">
            <a:avLst/>
          </a:prstGeom>
        </p:spPr>
      </p:pic>
      <p:pic>
        <p:nvPicPr>
          <p:cNvPr id="17" name="Picture 16">
            <a:extLst>
              <a:ext uri="{FF2B5EF4-FFF2-40B4-BE49-F238E27FC236}">
                <a16:creationId xmlns:a16="http://schemas.microsoft.com/office/drawing/2014/main" id="{B3558EAB-6AC8-0A77-9A0F-13A5B6BDFCFC}"/>
              </a:ext>
            </a:extLst>
          </p:cNvPr>
          <p:cNvPicPr>
            <a:picLocks noChangeAspect="1"/>
          </p:cNvPicPr>
          <p:nvPr/>
        </p:nvPicPr>
        <p:blipFill>
          <a:blip r:embed="rId32"/>
          <a:stretch>
            <a:fillRect/>
          </a:stretch>
        </p:blipFill>
        <p:spPr>
          <a:xfrm>
            <a:off x="24499076" y="11356269"/>
            <a:ext cx="4297621" cy="1432541"/>
          </a:xfrm>
          <a:prstGeom prst="rect">
            <a:avLst/>
          </a:prstGeom>
        </p:spPr>
      </p:pic>
      <p:pic>
        <p:nvPicPr>
          <p:cNvPr id="19" name="Picture 18">
            <a:extLst>
              <a:ext uri="{FF2B5EF4-FFF2-40B4-BE49-F238E27FC236}">
                <a16:creationId xmlns:a16="http://schemas.microsoft.com/office/drawing/2014/main" id="{CFF922AE-DED3-0D61-B749-87F49164990B}"/>
              </a:ext>
            </a:extLst>
          </p:cNvPr>
          <p:cNvPicPr>
            <a:picLocks noChangeAspect="1"/>
          </p:cNvPicPr>
          <p:nvPr/>
        </p:nvPicPr>
        <p:blipFill>
          <a:blip r:embed="rId33"/>
          <a:stretch>
            <a:fillRect/>
          </a:stretch>
        </p:blipFill>
        <p:spPr>
          <a:xfrm>
            <a:off x="28888448" y="11277600"/>
            <a:ext cx="3622497" cy="1251069"/>
          </a:xfrm>
          <a:prstGeom prst="rect">
            <a:avLst/>
          </a:prstGeom>
        </p:spPr>
      </p:pic>
      <p:pic>
        <p:nvPicPr>
          <p:cNvPr id="21" name="Picture 20">
            <a:extLst>
              <a:ext uri="{FF2B5EF4-FFF2-40B4-BE49-F238E27FC236}">
                <a16:creationId xmlns:a16="http://schemas.microsoft.com/office/drawing/2014/main" id="{F7F674AF-F170-B96D-657F-F1F20F801CFB}"/>
              </a:ext>
            </a:extLst>
          </p:cNvPr>
          <p:cNvPicPr>
            <a:picLocks noChangeAspect="1"/>
          </p:cNvPicPr>
          <p:nvPr/>
        </p:nvPicPr>
        <p:blipFill>
          <a:blip r:embed="rId34"/>
          <a:stretch>
            <a:fillRect/>
          </a:stretch>
        </p:blipFill>
        <p:spPr>
          <a:xfrm>
            <a:off x="17142704" y="13423824"/>
            <a:ext cx="4559431" cy="825576"/>
          </a:xfrm>
          <a:prstGeom prst="rect">
            <a:avLst/>
          </a:prstGeom>
        </p:spPr>
      </p:pic>
      <p:pic>
        <p:nvPicPr>
          <p:cNvPr id="24" name="Picture 23">
            <a:extLst>
              <a:ext uri="{FF2B5EF4-FFF2-40B4-BE49-F238E27FC236}">
                <a16:creationId xmlns:a16="http://schemas.microsoft.com/office/drawing/2014/main" id="{C8EE1E95-D07D-393E-6914-C401C373466F}"/>
              </a:ext>
            </a:extLst>
          </p:cNvPr>
          <p:cNvPicPr>
            <a:picLocks noChangeAspect="1"/>
          </p:cNvPicPr>
          <p:nvPr/>
        </p:nvPicPr>
        <p:blipFill>
          <a:blip r:embed="rId35"/>
          <a:stretch>
            <a:fillRect/>
          </a:stretch>
        </p:blipFill>
        <p:spPr>
          <a:xfrm>
            <a:off x="22487329" y="13490321"/>
            <a:ext cx="4820753" cy="729836"/>
          </a:xfrm>
          <a:prstGeom prst="rect">
            <a:avLst/>
          </a:prstGeom>
        </p:spPr>
      </p:pic>
      <p:pic>
        <p:nvPicPr>
          <p:cNvPr id="27" name="Picture 26">
            <a:extLst>
              <a:ext uri="{FF2B5EF4-FFF2-40B4-BE49-F238E27FC236}">
                <a16:creationId xmlns:a16="http://schemas.microsoft.com/office/drawing/2014/main" id="{34ECFF8B-E9DE-4092-2ED2-9DEA82D2720A}"/>
              </a:ext>
            </a:extLst>
          </p:cNvPr>
          <p:cNvPicPr>
            <a:picLocks noChangeAspect="1"/>
          </p:cNvPicPr>
          <p:nvPr/>
        </p:nvPicPr>
        <p:blipFill>
          <a:blip r:embed="rId36"/>
          <a:stretch>
            <a:fillRect/>
          </a:stretch>
        </p:blipFill>
        <p:spPr>
          <a:xfrm>
            <a:off x="28163399" y="13424211"/>
            <a:ext cx="4057264" cy="760737"/>
          </a:xfrm>
          <a:prstGeom prst="rect">
            <a:avLst/>
          </a:prstGeom>
        </p:spPr>
      </p:pic>
      <p:pic>
        <p:nvPicPr>
          <p:cNvPr id="29" name="Picture 28">
            <a:extLst>
              <a:ext uri="{FF2B5EF4-FFF2-40B4-BE49-F238E27FC236}">
                <a16:creationId xmlns:a16="http://schemas.microsoft.com/office/drawing/2014/main" id="{9977F948-07CC-5E1D-9FBF-DC15FDB93FFC}"/>
              </a:ext>
            </a:extLst>
          </p:cNvPr>
          <p:cNvPicPr>
            <a:picLocks noChangeAspect="1"/>
          </p:cNvPicPr>
          <p:nvPr/>
        </p:nvPicPr>
        <p:blipFill>
          <a:blip r:embed="rId37"/>
          <a:stretch>
            <a:fillRect/>
          </a:stretch>
        </p:blipFill>
        <p:spPr>
          <a:xfrm>
            <a:off x="20775886" y="15001882"/>
            <a:ext cx="7265714" cy="1391308"/>
          </a:xfrm>
          <a:prstGeom prst="rect">
            <a:avLst/>
          </a:prstGeom>
        </p:spPr>
      </p:pic>
      <p:pic>
        <p:nvPicPr>
          <p:cNvPr id="31" name="Picture 30">
            <a:extLst>
              <a:ext uri="{FF2B5EF4-FFF2-40B4-BE49-F238E27FC236}">
                <a16:creationId xmlns:a16="http://schemas.microsoft.com/office/drawing/2014/main" id="{F48E4652-355C-71F0-8FEF-D75C934B00A5}"/>
              </a:ext>
            </a:extLst>
          </p:cNvPr>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33102847" y="17894028"/>
            <a:ext cx="9003030" cy="3462039"/>
          </a:xfrm>
          <a:prstGeom prst="rect">
            <a:avLst/>
          </a:prstGeom>
        </p:spPr>
      </p:pic>
      <p:pic>
        <p:nvPicPr>
          <p:cNvPr id="41" name="Picture 40">
            <a:extLst>
              <a:ext uri="{FF2B5EF4-FFF2-40B4-BE49-F238E27FC236}">
                <a16:creationId xmlns:a16="http://schemas.microsoft.com/office/drawing/2014/main" id="{ABF46877-69D4-FDC9-51D4-CAC4FED29580}"/>
              </a:ext>
            </a:extLst>
          </p:cNvPr>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15793453" y="19108873"/>
            <a:ext cx="8349790" cy="4970327"/>
          </a:xfrm>
          <a:prstGeom prst="rect">
            <a:avLst/>
          </a:prstGeom>
        </p:spPr>
      </p:pic>
      <p:pic>
        <p:nvPicPr>
          <p:cNvPr id="53" name="Picture 52">
            <a:extLst>
              <a:ext uri="{FF2B5EF4-FFF2-40B4-BE49-F238E27FC236}">
                <a16:creationId xmlns:a16="http://schemas.microsoft.com/office/drawing/2014/main" id="{CA56C4E4-87CC-6CEB-1F66-ADC9A7BABAF0}"/>
              </a:ext>
            </a:extLst>
          </p:cNvPr>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33490317" y="21984828"/>
            <a:ext cx="8932007" cy="4560764"/>
          </a:xfrm>
          <a:prstGeom prst="rect">
            <a:avLst/>
          </a:prstGeom>
        </p:spPr>
      </p:pic>
      <p:pic>
        <p:nvPicPr>
          <p:cNvPr id="63" name="Picture 62">
            <a:extLst>
              <a:ext uri="{FF2B5EF4-FFF2-40B4-BE49-F238E27FC236}">
                <a16:creationId xmlns:a16="http://schemas.microsoft.com/office/drawing/2014/main" id="{2ADDB01F-84C8-28F5-F644-C1619F75606F}"/>
              </a:ext>
            </a:extLst>
          </p:cNvPr>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15675710" y="27462572"/>
            <a:ext cx="6977869" cy="2377076"/>
          </a:xfrm>
          <a:prstGeom prst="rect">
            <a:avLst/>
          </a:prstGeom>
        </p:spPr>
      </p:pic>
      <p:sp>
        <p:nvSpPr>
          <p:cNvPr id="64" name="Text Box 180">
            <a:extLst>
              <a:ext uri="{FF2B5EF4-FFF2-40B4-BE49-F238E27FC236}">
                <a16:creationId xmlns:a16="http://schemas.microsoft.com/office/drawing/2014/main" id="{C49D368E-05DF-503E-8FC5-7DEDD1E7F18C}"/>
              </a:ext>
            </a:extLst>
          </p:cNvPr>
          <p:cNvSpPr txBox="1">
            <a:spLocks noChangeArrowheads="1"/>
          </p:cNvSpPr>
          <p:nvPr/>
        </p:nvSpPr>
        <p:spPr bwMode="auto">
          <a:xfrm>
            <a:off x="15532834" y="23846135"/>
            <a:ext cx="902283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Fig. 3. </a:t>
            </a:r>
            <a:r>
              <a:rPr lang="en-US" sz="2400" dirty="0">
                <a:latin typeface="Times New Roman" panose="02020603050405020304" pitchFamily="18" charset="0"/>
                <a:ea typeface="Times New Roman" panose="02020603050405020304" pitchFamily="18" charset="0"/>
              </a:rPr>
              <a:t>Convergence curve of different methods for 33-bus test system</a:t>
            </a:r>
          </a:p>
        </p:txBody>
      </p:sp>
      <p:sp>
        <p:nvSpPr>
          <p:cNvPr id="65" name="Text Box 180">
            <a:extLst>
              <a:ext uri="{FF2B5EF4-FFF2-40B4-BE49-F238E27FC236}">
                <a16:creationId xmlns:a16="http://schemas.microsoft.com/office/drawing/2014/main" id="{206B42C4-1774-D0A2-2FC4-B9CF75EB00B7}"/>
              </a:ext>
            </a:extLst>
          </p:cNvPr>
          <p:cNvSpPr txBox="1">
            <a:spLocks noChangeArrowheads="1"/>
          </p:cNvSpPr>
          <p:nvPr/>
        </p:nvSpPr>
        <p:spPr bwMode="auto">
          <a:xfrm>
            <a:off x="32621324" y="26422073"/>
            <a:ext cx="990787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Fig. 4. </a:t>
            </a:r>
            <a:r>
              <a:rPr lang="en-US" sz="2400" dirty="0">
                <a:latin typeface="Times New Roman" panose="02020603050405020304" pitchFamily="18" charset="0"/>
                <a:ea typeface="Times New Roman" panose="02020603050405020304" pitchFamily="18" charset="0"/>
              </a:rPr>
              <a:t>Bus voltage for centralized and proposed approaches for 33-bus system</a:t>
            </a:r>
          </a:p>
        </p:txBody>
      </p:sp>
      <p:sp>
        <p:nvSpPr>
          <p:cNvPr id="67" name="Text Box 180">
            <a:extLst>
              <a:ext uri="{FF2B5EF4-FFF2-40B4-BE49-F238E27FC236}">
                <a16:creationId xmlns:a16="http://schemas.microsoft.com/office/drawing/2014/main" id="{368782CD-5845-05D8-BCF7-939B129FBC3A}"/>
              </a:ext>
            </a:extLst>
          </p:cNvPr>
          <p:cNvSpPr txBox="1">
            <a:spLocks noChangeArrowheads="1"/>
          </p:cNvSpPr>
          <p:nvPr/>
        </p:nvSpPr>
        <p:spPr bwMode="auto">
          <a:xfrm>
            <a:off x="23542472" y="27376202"/>
            <a:ext cx="80938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Table 2. </a:t>
            </a:r>
            <a:r>
              <a:rPr lang="en-IN" sz="2400" dirty="0">
                <a:latin typeface="Times New Roman" panose="02020603050405020304" pitchFamily="18" charset="0"/>
                <a:ea typeface="Times New Roman" panose="02020603050405020304" pitchFamily="18" charset="0"/>
              </a:rPr>
              <a:t>Performance evaluation with 132-bus test system</a:t>
            </a:r>
            <a:endParaRPr lang="en-US" sz="2400" dirty="0">
              <a:latin typeface="Times New Roman" panose="02020603050405020304" pitchFamily="18" charset="0"/>
              <a:ea typeface="Times New Roman" panose="02020603050405020304" pitchFamily="18" charset="0"/>
            </a:endParaRPr>
          </a:p>
        </p:txBody>
      </p:sp>
      <p:sp>
        <p:nvSpPr>
          <p:cNvPr id="71" name="Text Box 180">
            <a:extLst>
              <a:ext uri="{FF2B5EF4-FFF2-40B4-BE49-F238E27FC236}">
                <a16:creationId xmlns:a16="http://schemas.microsoft.com/office/drawing/2014/main" id="{EF9FB556-C8C5-7925-E28F-8A614D499446}"/>
              </a:ext>
            </a:extLst>
          </p:cNvPr>
          <p:cNvSpPr txBox="1">
            <a:spLocks noChangeArrowheads="1"/>
          </p:cNvSpPr>
          <p:nvPr/>
        </p:nvSpPr>
        <p:spPr bwMode="auto">
          <a:xfrm>
            <a:off x="15049728" y="29801403"/>
            <a:ext cx="79490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a:r>
              <a:rPr lang="en-US" sz="2400" b="1" dirty="0">
                <a:latin typeface="Times New Roman" panose="02020603050405020304" pitchFamily="18" charset="0"/>
                <a:ea typeface="Times New Roman" panose="02020603050405020304" pitchFamily="18" charset="0"/>
              </a:rPr>
              <a:t>Fig. 5. </a:t>
            </a:r>
            <a:r>
              <a:rPr lang="en-US" sz="2400" dirty="0">
                <a:latin typeface="Times New Roman" panose="02020603050405020304" pitchFamily="18" charset="0"/>
                <a:ea typeface="Times New Roman" panose="02020603050405020304" pitchFamily="18" charset="0"/>
              </a:rPr>
              <a:t>132 bus AC-DC radial test system for scalability analysis</a:t>
            </a:r>
          </a:p>
        </p:txBody>
      </p:sp>
      <p:pic>
        <p:nvPicPr>
          <p:cNvPr id="75" name="Picture 74">
            <a:extLst>
              <a:ext uri="{FF2B5EF4-FFF2-40B4-BE49-F238E27FC236}">
                <a16:creationId xmlns:a16="http://schemas.microsoft.com/office/drawing/2014/main" id="{89253600-4E3F-207B-E6C5-910AC6CFE100}"/>
              </a:ext>
            </a:extLst>
          </p:cNvPr>
          <p:cNvPicPr>
            <a:picLocks noChangeAspect="1"/>
          </p:cNvPicPr>
          <p:nvPr/>
        </p:nvPicPr>
        <p:blipFill>
          <a:blip r:embed="rId42"/>
          <a:stretch>
            <a:fillRect/>
          </a:stretch>
        </p:blipFill>
        <p:spPr>
          <a:xfrm>
            <a:off x="23991864" y="20216877"/>
            <a:ext cx="9292264" cy="2800706"/>
          </a:xfrm>
          <a:prstGeom prst="rect">
            <a:avLst/>
          </a:prstGeom>
        </p:spPr>
      </p:pic>
      <p:pic>
        <p:nvPicPr>
          <p:cNvPr id="89" name="Picture 88">
            <a:extLst>
              <a:ext uri="{FF2B5EF4-FFF2-40B4-BE49-F238E27FC236}">
                <a16:creationId xmlns:a16="http://schemas.microsoft.com/office/drawing/2014/main" id="{4F313AD6-D31F-C7C9-D549-B6E59E3D6827}"/>
              </a:ext>
            </a:extLst>
          </p:cNvPr>
          <p:cNvPicPr>
            <a:picLocks noChangeAspect="1"/>
          </p:cNvPicPr>
          <p:nvPr/>
        </p:nvPicPr>
        <p:blipFill>
          <a:blip r:embed="rId43"/>
          <a:stretch>
            <a:fillRect/>
          </a:stretch>
        </p:blipFill>
        <p:spPr>
          <a:xfrm>
            <a:off x="22707600" y="27826817"/>
            <a:ext cx="9280148" cy="2788401"/>
          </a:xfrm>
          <a:prstGeom prst="rect">
            <a:avLst/>
          </a:prstGeom>
        </p:spPr>
      </p:pic>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3605</TotalTime>
  <Words>1155</Words>
  <Application>Microsoft Office PowerPoint</Application>
  <PresentationFormat>Custom</PresentationFormat>
  <Paragraphs>115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Times New Roman</vt:lpstr>
      <vt:lpstr>Wingdings</vt:lpstr>
      <vt:lpstr>Office Theme</vt:lpstr>
      <vt:lpstr>PowerPoint Presentation</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48x48</dc:title>
  <dc:creator>Jay Larson</dc:creator>
  <dc:description>Quality poster printing
www.genigraphics.com
1-800-790-4001</dc:description>
  <cp:lastModifiedBy>Subho Paul</cp:lastModifiedBy>
  <cp:revision>185</cp:revision>
  <cp:lastPrinted>2013-02-12T02:21:55Z</cp:lastPrinted>
  <dcterms:created xsi:type="dcterms:W3CDTF">2013-02-10T21:14:48Z</dcterms:created>
  <dcterms:modified xsi:type="dcterms:W3CDTF">2024-07-08T19:58:00Z</dcterms:modified>
</cp:coreProperties>
</file>