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1" r:id="rId16"/>
    <p:sldId id="294" r:id="rId17"/>
    <p:sldId id="293" r:id="rId18"/>
    <p:sldId id="295" r:id="rId19"/>
    <p:sldId id="29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1D3"/>
    <a:srgbClr val="955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100" d="100"/>
          <a:sy n="100" d="100"/>
        </p:scale>
        <p:origin x="990" y="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ScaleX="179629" custScaleY="130127" custRadScaleRad="76950" custRadScaleInc="564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ScaleX="167833" custScaleY="118552" custRadScaleRad="223985" custRadScaleInc="-350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ScaleX="195230" custScaleY="131298" custRadScaleRad="75881" custRadScaleInc="-4984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ScaleX="138522" custScaleY="106295" custRadScaleRad="226725" custRadScaleInc="-306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4057675" y="153584"/>
          <a:ext cx="3022210" cy="218935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4500267" y="474207"/>
        <a:ext cx="2137026" cy="1548106"/>
      </dsp:txXfrm>
    </dsp:sp>
    <dsp:sp modelId="{F4F227FC-327F-4CAD-9C83-044C14E76999}">
      <dsp:nvSpPr>
        <dsp:cNvPr id="0" name=""/>
        <dsp:cNvSpPr/>
      </dsp:nvSpPr>
      <dsp:spPr>
        <a:xfrm rot="1130743">
          <a:off x="7213331" y="1655073"/>
          <a:ext cx="758326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7897" y="1741127"/>
        <a:ext cx="587976" cy="340700"/>
      </dsp:txXfrm>
    </dsp:sp>
    <dsp:sp modelId="{EBEB4AB3-D801-4615-973A-A003B350B7F7}">
      <dsp:nvSpPr>
        <dsp:cNvPr id="0" name=""/>
        <dsp:cNvSpPr/>
      </dsp:nvSpPr>
      <dsp:spPr>
        <a:xfrm>
          <a:off x="8149229" y="1613609"/>
          <a:ext cx="2823745" cy="199460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8562757" y="1905712"/>
        <a:ext cx="1996689" cy="1410399"/>
      </dsp:txXfrm>
    </dsp:sp>
    <dsp:sp modelId="{CD633E9B-76DB-461A-BEA8-90588114C834}">
      <dsp:nvSpPr>
        <dsp:cNvPr id="0" name=""/>
        <dsp:cNvSpPr/>
      </dsp:nvSpPr>
      <dsp:spPr>
        <a:xfrm rot="9655314">
          <a:off x="7361706" y="2969658"/>
          <a:ext cx="682397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527378" y="3055385"/>
        <a:ext cx="512047" cy="340700"/>
      </dsp:txXfrm>
    </dsp:sp>
    <dsp:sp modelId="{4BAE3030-6163-4BB0-A9FC-4D12F88EF28E}">
      <dsp:nvSpPr>
        <dsp:cNvPr id="0" name=""/>
        <dsp:cNvSpPr/>
      </dsp:nvSpPr>
      <dsp:spPr>
        <a:xfrm>
          <a:off x="3973359" y="2870913"/>
          <a:ext cx="3284692" cy="2209054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4454391" y="3194421"/>
        <a:ext cx="2322628" cy="1562038"/>
      </dsp:txXfrm>
    </dsp:sp>
    <dsp:sp modelId="{67617F40-DA62-4ADF-8E3B-AC4DF870A1B2}">
      <dsp:nvSpPr>
        <dsp:cNvPr id="0" name=""/>
        <dsp:cNvSpPr/>
      </dsp:nvSpPr>
      <dsp:spPr>
        <a:xfrm rot="11888737">
          <a:off x="2953571" y="2960928"/>
          <a:ext cx="865779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119685" y="3101021"/>
        <a:ext cx="695429" cy="340700"/>
      </dsp:txXfrm>
    </dsp:sp>
    <dsp:sp modelId="{FC9AEC83-8A34-416E-ADB1-769965C1BE09}">
      <dsp:nvSpPr>
        <dsp:cNvPr id="0" name=""/>
        <dsp:cNvSpPr/>
      </dsp:nvSpPr>
      <dsp:spPr>
        <a:xfrm>
          <a:off x="350075" y="1737438"/>
          <a:ext cx="2330595" cy="178838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691383" y="1999341"/>
        <a:ext cx="1647979" cy="1264579"/>
      </dsp:txXfrm>
    </dsp:sp>
    <dsp:sp modelId="{27F7F757-5639-4E8D-B7BC-438DB737CBD6}">
      <dsp:nvSpPr>
        <dsp:cNvPr id="0" name=""/>
        <dsp:cNvSpPr/>
      </dsp:nvSpPr>
      <dsp:spPr>
        <a:xfrm rot="20469357">
          <a:off x="2912541" y="1715908"/>
          <a:ext cx="908161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17106" y="1856986"/>
        <a:ext cx="737811" cy="3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.ly/diWI3" TargetMode="External"/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.ly/CY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14712"/>
              </p:ext>
            </p:extLst>
          </p:nvPr>
        </p:nvGraphicFramePr>
        <p:xfrm>
          <a:off x="600076" y="1486506"/>
          <a:ext cx="1137196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7D59-505B-282A-F887-E99C5370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" y="2442940"/>
            <a:ext cx="6687483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80ED8-9532-1377-C217-167F8DDE1E40}"/>
              </a:ext>
            </a:extLst>
          </p:cNvPr>
          <p:cNvSpPr txBox="1"/>
          <p:nvPr/>
        </p:nvSpPr>
        <p:spPr>
          <a:xfrm>
            <a:off x="390057" y="5743922"/>
            <a:ext cx="6687484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Coupling of SOCP with NLP by fixing real power solutions from SOCP and hence decoupling the NLP to obtain a feasible solution. </a:t>
            </a:r>
            <a:r>
              <a:rPr lang="en-US" b="1" i="1" dirty="0">
                <a:solidFill>
                  <a:schemeClr val="bg1"/>
                </a:solidFill>
              </a:rPr>
              <a:t>(What? How?)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59294-2182-23C6-E864-8EDE879C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15" y="2442940"/>
            <a:ext cx="4751086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779B3-FFB5-C54A-2480-54ECABAD79A1}"/>
              </a:ext>
            </a:extLst>
          </p:cNvPr>
          <p:cNvSpPr txBox="1"/>
          <p:nvPr/>
        </p:nvSpPr>
        <p:spPr>
          <a:xfrm>
            <a:off x="7258515" y="5743922"/>
            <a:ext cx="4751086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Available reactive power variation range for NLP across multiple time-steps based on the active power trajectory provided by the SOCP.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Distributed Storage and Solar PV Units randomly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b="0" dirty="0"/>
                  <a:t> nodes</a:t>
                </a:r>
              </a:p>
              <a:p>
                <a:pPr lvl="2"/>
                <a:r>
                  <a:rPr lang="en-US" dirty="0"/>
                  <a:t>They can supply active and reactive power through four quadrant operation.</a:t>
                </a:r>
              </a:p>
              <a:p>
                <a:pPr lvl="2"/>
                <a:r>
                  <a:rPr lang="en-US" dirty="0"/>
                  <a:t>Each storage unit has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</m:oMath>
                </a14:m>
                <a:r>
                  <a:rPr lang="en-US" dirty="0"/>
                  <a:t> and apparent power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solar PV unit has a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Solar and Load Profile prediction horizon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2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2111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Three-phase OPF is run in a receding horizon fashion with prediction horizon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time-steps, for the dispatch of controllable assets of the network to </a:t>
                </a:r>
                <a:r>
                  <a:rPr lang="en-US" b="1" dirty="0"/>
                  <a:t>minimize network losses.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Set-points provided by the solutions of the SOCP are used to initialize an NLP to provide a feasible solution.</a:t>
                </a:r>
              </a:p>
              <a:p>
                <a:pPr lvl="2"/>
                <a:r>
                  <a:rPr lang="en-US" dirty="0"/>
                  <a:t>SOCP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rgbClr val="C2A1D3"/>
                    </a:solidFill>
                  </a:rPr>
                  <a:t>Julia</a:t>
                </a:r>
                <a:r>
                  <a:rPr lang="en-US" dirty="0"/>
                  <a:t> and solved using GUROBI.</a:t>
                </a:r>
              </a:p>
              <a:p>
                <a:pPr lvl="3"/>
                <a:r>
                  <a:rPr lang="en-US" dirty="0"/>
                  <a:t>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(k as in thousand)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 r="-1227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1873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2"/>
                <a:r>
                  <a:rPr lang="en-US" dirty="0"/>
                  <a:t>NLP also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but solved using IPOPT </a:t>
                </a:r>
                <a:r>
                  <a:rPr lang="en-US" dirty="0">
                    <a:hlinkClick r:id="rId3" action="ppaction://hlinksldjump"/>
                  </a:rPr>
                  <a:t>[36] </a:t>
                </a:r>
                <a:r>
                  <a:rPr lang="en-US" dirty="0"/>
                  <a:t>using the HSL_MA86 solver </a:t>
                </a:r>
                <a:r>
                  <a:rPr lang="en-US" dirty="0">
                    <a:hlinkClick r:id="rId3" action="ppaction://hlinksldjump"/>
                  </a:rPr>
                  <a:t>[37]</a:t>
                </a:r>
                <a:endParaRPr lang="en-US" dirty="0"/>
              </a:p>
              <a:p>
                <a:pPr lvl="3"/>
                <a:r>
                  <a:rPr lang="en-US" dirty="0"/>
                  <a:t>A single-period of the 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k non-linear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4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58596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levels for both loads (low and high) and solar PV generation (low and high)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‘High’ implies Base Values for both Loads as well as solar PV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‘Low’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of the base values in both cases.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scenarios are modeled:</a:t>
                </a:r>
              </a:p>
              <a:p>
                <a:pPr lvl="3"/>
                <a:r>
                  <a:rPr lang="en-US" dirty="0"/>
                  <a:t>LL (Low Loads, Low Solar)</a:t>
                </a:r>
              </a:p>
              <a:p>
                <a:pPr lvl="3"/>
                <a:r>
                  <a:rPr lang="en-US" dirty="0"/>
                  <a:t>LH (Low Loads, High Solar)</a:t>
                </a:r>
              </a:p>
              <a:p>
                <a:pPr lvl="3"/>
                <a:r>
                  <a:rPr lang="en-US" dirty="0"/>
                  <a:t>HL (High Loads, Low Solar)</a:t>
                </a:r>
              </a:p>
              <a:p>
                <a:pPr lvl="3"/>
                <a:r>
                  <a:rPr lang="en-US" dirty="0"/>
                  <a:t>HH (High Loads, High Solar)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17504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levels for both loads (low and high) and solar PV generation (low and high)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‘High’ implies Base Values for both Loads as well as solar PV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‘Low’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of the base values in both cases.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scenarios are modeled:</a:t>
                </a:r>
              </a:p>
              <a:p>
                <a:pPr lvl="3"/>
                <a:r>
                  <a:rPr lang="en-US" dirty="0"/>
                  <a:t>LL (Low Loads, Low Solar)</a:t>
                </a:r>
              </a:p>
              <a:p>
                <a:pPr lvl="3"/>
                <a:r>
                  <a:rPr lang="en-US" dirty="0"/>
                  <a:t>LH (Low Loads, High Solar)</a:t>
                </a:r>
              </a:p>
              <a:p>
                <a:pPr lvl="3"/>
                <a:r>
                  <a:rPr lang="en-US" dirty="0"/>
                  <a:t>HL (High Loads, Low Solar)</a:t>
                </a:r>
              </a:p>
              <a:p>
                <a:pPr lvl="3"/>
                <a:r>
                  <a:rPr lang="en-US" dirty="0"/>
                  <a:t>HH (High Loads, High Solar)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266528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  <a:p>
            <a:r>
              <a:rPr lang="en-IN" dirty="0">
                <a:hlinkClick r:id="rId3"/>
              </a:rPr>
              <a:t>[36] </a:t>
            </a:r>
            <a:r>
              <a:rPr lang="en-IN" dirty="0"/>
              <a:t> </a:t>
            </a:r>
            <a:r>
              <a:rPr lang="en-US" dirty="0" err="1"/>
              <a:t>Wächter</a:t>
            </a:r>
            <a:r>
              <a:rPr lang="en-US" dirty="0"/>
              <a:t>, A., &amp; </a:t>
            </a:r>
            <a:r>
              <a:rPr lang="en-US" dirty="0" err="1"/>
              <a:t>Biegler</a:t>
            </a:r>
            <a:r>
              <a:rPr lang="en-US" dirty="0"/>
              <a:t>, L. T. (2006). On the implementation of an interior-point filter line-search algorithm for large-scale nonlinear programming. Math. Program., 106(1), 25–57. </a:t>
            </a:r>
            <a:r>
              <a:rPr lang="en-US" dirty="0" err="1"/>
              <a:t>doi</a:t>
            </a:r>
            <a:r>
              <a:rPr lang="en-US" dirty="0"/>
              <a:t>: 10.1007/s10107-004-0559-y</a:t>
            </a:r>
          </a:p>
          <a:p>
            <a:r>
              <a:rPr lang="en-US" dirty="0">
                <a:hlinkClick r:id="rId4"/>
              </a:rPr>
              <a:t>[37] </a:t>
            </a:r>
            <a:r>
              <a:rPr lang="en-US" dirty="0"/>
              <a:t>HSL - Home Page. (2023, May 24). Retrieved from https://www.hsl.rl.ac.uk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92333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PhD at University of Vermont (UVM)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690A-7D87-BB6B-CC58-AEFD5893A9B5}"/>
              </a:ext>
            </a:extLst>
          </p:cNvPr>
          <p:cNvSpPr txBox="1"/>
          <p:nvPr/>
        </p:nvSpPr>
        <p:spPr>
          <a:xfrm>
            <a:off x="4910136" y="519326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Asst. Prof. at UVM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B3E19-B169-BEA8-941F-EF06AA784A19}"/>
              </a:ext>
            </a:extLst>
          </p:cNvPr>
          <p:cNvCxnSpPr/>
          <p:nvPr/>
        </p:nvCxnSpPr>
        <p:spPr>
          <a:xfrm>
            <a:off x="5629275" y="4105275"/>
            <a:ext cx="1333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5"/>
            <a:ext cx="10063163" cy="3256786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baseline="30000" dirty="0"/>
              <a:t>*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BC6E-AF86-6BC5-4CB0-6803F1624DA1}"/>
              </a:ext>
            </a:extLst>
          </p:cNvPr>
          <p:cNvSpPr txBox="1"/>
          <p:nvPr/>
        </p:nvSpPr>
        <p:spPr>
          <a:xfrm>
            <a:off x="1238250" y="5505451"/>
            <a:ext cx="3838575" cy="120032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Consolidated Edison, electric utility in NY and NOT </a:t>
            </a:r>
            <a:r>
              <a:rPr lang="en-US" dirty="0" err="1">
                <a:solidFill>
                  <a:schemeClr val="bg1"/>
                </a:solidFill>
              </a:rPr>
              <a:t>ComEd</a:t>
            </a:r>
            <a:r>
              <a:rPr lang="en-US" dirty="0">
                <a:solidFill>
                  <a:schemeClr val="bg1"/>
                </a:solidFill>
              </a:rPr>
              <a:t>, Commonwealth Edison, electric utility in IL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D631CF16A9D4597B7910261C15C8D" ma:contentTypeVersion="8" ma:contentTypeDescription="Create a new document." ma:contentTypeScope="" ma:versionID="6df697ab8c469b327c4ca0ad6150b4d8">
  <xsd:schema xmlns:xsd="http://www.w3.org/2001/XMLSchema" xmlns:xs="http://www.w3.org/2001/XMLSchema" xmlns:p="http://schemas.microsoft.com/office/2006/metadata/properties" xmlns:ns3="07b86a79-a0e0-4fae-97d8-d960552457a2" xmlns:ns4="40f16175-07f6-4179-a7d3-44240c48c007" targetNamespace="http://schemas.microsoft.com/office/2006/metadata/properties" ma:root="true" ma:fieldsID="82c1df116234835aaac4f6705de5e513" ns3:_="" ns4:_="">
    <xsd:import namespace="07b86a79-a0e0-4fae-97d8-d960552457a2"/>
    <xsd:import namespace="40f16175-07f6-4179-a7d3-44240c48c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86a79-a0e0-4fae-97d8-d96055245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16175-07f6-4179-a7d3-44240c48c0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b86a79-a0e0-4fae-97d8-d960552457a2" xsi:nil="true"/>
  </documentManagement>
</p:properties>
</file>

<file path=customXml/itemProps1.xml><?xml version="1.0" encoding="utf-8"?>
<ds:datastoreItem xmlns:ds="http://schemas.openxmlformats.org/officeDocument/2006/customXml" ds:itemID="{7EFD9054-912F-4B88-91C1-59322474C2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8629C6-1239-43B0-A562-8FCFB8E5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86a79-a0e0-4fae-97d8-d960552457a2"/>
    <ds:schemaRef ds:uri="40f16175-07f6-4179-a7d3-44240c48c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4FE37C-59E4-4EF4-8795-42EF570B5A85}">
  <ds:schemaRefs>
    <ds:schemaRef ds:uri="http://schemas.microsoft.com/office/2006/documentManagement/types"/>
    <ds:schemaRef ds:uri="http://schemas.microsoft.com/office/infopath/2007/PartnerControls"/>
    <ds:schemaRef ds:uri="07b86a79-a0e0-4fae-97d8-d960552457a2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0f16175-07f6-4179-a7d3-44240c48c00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</TotalTime>
  <Words>1309</Words>
  <Application>Microsoft Office PowerPoint</Application>
  <PresentationFormat>Widescreen</PresentationFormat>
  <Paragraphs>133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226</cp:revision>
  <cp:lastPrinted>2021-09-10T16:26:58Z</cp:lastPrinted>
  <dcterms:created xsi:type="dcterms:W3CDTF">2021-07-01T22:58:28Z</dcterms:created>
  <dcterms:modified xsi:type="dcterms:W3CDTF">2023-05-30T21:33:12Z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0x0101008EDD631CF16A9D4597B7910261C15C8D</vt:lpwstr>
  </property>
</Properties>
</file>